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42" r:id="rId5"/>
    <p:sldId id="1049" r:id="rId6"/>
    <p:sldId id="1042" r:id="rId7"/>
    <p:sldId id="2467" r:id="rId8"/>
    <p:sldId id="2466" r:id="rId9"/>
    <p:sldId id="2464" r:id="rId10"/>
    <p:sldId id="2406" r:id="rId11"/>
    <p:sldId id="953" r:id="rId12"/>
    <p:sldId id="1027" r:id="rId13"/>
    <p:sldId id="1028" r:id="rId14"/>
    <p:sldId id="1071" r:id="rId15"/>
    <p:sldId id="2407" r:id="rId16"/>
  </p:sldIdLst>
  <p:sldSz cx="12192000" cy="6858000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9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FFE88C-AAC5-4E4C-90CA-9A48EB7B55B7}" v="96" dt="2024-01-25T16:40:41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0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3B26B-6D24-442A-8C90-65EF4069E678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1CC77F4-0243-46CE-8D73-513AFA438322}">
      <dgm:prSet phldrT="[Testo]" custT="1"/>
      <dgm:spPr>
        <a:solidFill>
          <a:srgbClr val="0E7BC0"/>
        </a:solidFill>
      </dgm:spPr>
      <dgm:t>
        <a:bodyPr/>
        <a:lstStyle/>
        <a:p>
          <a:r>
            <a:rPr lang="it-IT" sz="4400" dirty="0">
              <a:solidFill>
                <a:schemeClr val="tx1"/>
              </a:solidFill>
              <a:latin typeface="Raleway" pitchFamily="2" charset="0"/>
            </a:rPr>
            <a:t>13</a:t>
          </a:r>
        </a:p>
      </dgm:t>
    </dgm:pt>
    <dgm:pt modelId="{DD6952D4-1304-429E-9380-AE9F0425F25F}" type="parTrans" cxnId="{99EF7B17-28F9-4055-AF4D-D5E04D0A868F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66EF1393-853E-4F97-8527-F328E23AEE59}" type="sibTrans" cxnId="{99EF7B17-28F9-4055-AF4D-D5E04D0A868F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4344C970-AC10-4975-82A9-65686ABE9F18}">
      <dgm:prSet phldrT="[Testo]" custT="1"/>
      <dgm:spPr>
        <a:solidFill>
          <a:srgbClr val="0E7BC0">
            <a:alpha val="90000"/>
          </a:srgbClr>
        </a:solidFill>
      </dgm:spPr>
      <dgm:t>
        <a:bodyPr/>
        <a:lstStyle/>
        <a:p>
          <a:pPr marL="88900" indent="0" algn="l">
            <a:buNone/>
          </a:pPr>
          <a:r>
            <a:rPr lang="ms-MY" sz="140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Acquistano tutti i servizi minimi</a:t>
          </a:r>
          <a:endParaRPr lang="it-IT" sz="1400" dirty="0">
            <a:solidFill>
              <a:schemeClr val="tx1"/>
            </a:solidFill>
            <a:latin typeface="Raleway" pitchFamily="2" charset="0"/>
          </a:endParaRPr>
        </a:p>
      </dgm:t>
    </dgm:pt>
    <dgm:pt modelId="{B605CF66-8FBF-4D1D-AEB2-CFB87373D835}" type="parTrans" cxnId="{B93D1C6D-C2AC-4D01-B28E-15432F810DFA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FD085490-D1F9-4F2B-B9CC-098F93A5DD8C}" type="sibTrans" cxnId="{B93D1C6D-C2AC-4D01-B28E-15432F810DFA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3CFECC41-8D1C-44F9-A1A9-864C111D55EF}">
      <dgm:prSet phldrT="[Testo]" custT="1"/>
      <dgm:spPr/>
      <dgm:t>
        <a:bodyPr/>
        <a:lstStyle/>
        <a:p>
          <a:r>
            <a:rPr lang="it-IT" sz="4400" dirty="0">
              <a:solidFill>
                <a:schemeClr val="tx1"/>
              </a:solidFill>
              <a:latin typeface="Raleway" pitchFamily="2" charset="0"/>
            </a:rPr>
            <a:t>5</a:t>
          </a:r>
        </a:p>
      </dgm:t>
    </dgm:pt>
    <dgm:pt modelId="{4332D1D0-9AD1-446D-8595-F4C61CCF0353}" type="parTrans" cxnId="{52E3B222-4359-4811-AB44-5769FCE541F7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FF3C7555-1516-438C-9DB6-173B9B5578C2}" type="sibTrans" cxnId="{52E3B222-4359-4811-AB44-5769FCE541F7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E350D676-EA95-4C87-AD1B-29DC8D2CA32A}">
      <dgm:prSet phldrT="[Testo]" custT="1"/>
      <dgm:spPr/>
      <dgm:t>
        <a:bodyPr/>
        <a:lstStyle/>
        <a:p>
          <a:pPr marL="88900" indent="0">
            <a:buNone/>
          </a:pPr>
          <a:r>
            <a:rPr lang="ms-MY" sz="1400" b="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Acquistano</a:t>
          </a:r>
          <a:endParaRPr lang="it-IT" sz="1400" b="0" dirty="0">
            <a:solidFill>
              <a:schemeClr val="tx1"/>
            </a:solidFill>
            <a:latin typeface="Raleway" pitchFamily="2" charset="0"/>
          </a:endParaRPr>
        </a:p>
      </dgm:t>
    </dgm:pt>
    <dgm:pt modelId="{6BE515B6-D171-45A6-9888-42F99145DB76}" type="parTrans" cxnId="{6E3A6D6B-CE6C-40F6-8AE8-AE93CA374EE4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758742FB-A235-483B-8298-AAEED3C606FA}" type="sibTrans" cxnId="{6E3A6D6B-CE6C-40F6-8AE8-AE93CA374EE4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86AA11DD-B853-40B1-91B5-CA41EE2A913E}">
      <dgm:prSet phldrT="[Testo]" custT="1"/>
      <dgm:spPr>
        <a:solidFill>
          <a:srgbClr val="00A3A1"/>
        </a:solidFill>
      </dgm:spPr>
      <dgm:t>
        <a:bodyPr/>
        <a:lstStyle/>
        <a:p>
          <a:r>
            <a:rPr lang="it-IT" sz="4400" dirty="0">
              <a:solidFill>
                <a:schemeClr val="tx1"/>
              </a:solidFill>
              <a:latin typeface="Raleway" pitchFamily="2" charset="0"/>
            </a:rPr>
            <a:t>3</a:t>
          </a:r>
        </a:p>
      </dgm:t>
    </dgm:pt>
    <dgm:pt modelId="{10B7110E-C3EA-48DE-9B4B-8A08CB8D2146}" type="parTrans" cxnId="{A227BAD3-E656-4D19-8BC8-E665F4E03854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8A9274BB-5E18-4DB5-8CE4-BF5CCC227AFD}" type="sibTrans" cxnId="{A227BAD3-E656-4D19-8BC8-E665F4E03854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97CBE9D2-0AB5-445F-8C4A-FFFBEA210B2C}">
      <dgm:prSet phldrT="[Testo]" custT="1"/>
      <dgm:spPr>
        <a:solidFill>
          <a:srgbClr val="00A3A1"/>
        </a:solidFill>
      </dgm:spPr>
      <dgm:t>
        <a:bodyPr/>
        <a:lstStyle/>
        <a:p>
          <a:pPr marL="88900" indent="0" algn="l">
            <a:buNone/>
          </a:pPr>
          <a:r>
            <a:rPr lang="ms-MY" sz="140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Integrano i propri servizi già attivi</a:t>
          </a:r>
          <a:endParaRPr lang="it-IT" sz="1400" dirty="0">
            <a:solidFill>
              <a:schemeClr val="tx1"/>
            </a:solidFill>
            <a:latin typeface="Raleway" pitchFamily="2" charset="0"/>
          </a:endParaRPr>
        </a:p>
      </dgm:t>
    </dgm:pt>
    <dgm:pt modelId="{2E8DA0BC-3828-4D91-B62F-4529DFE9DF0F}" type="parTrans" cxnId="{66B16AB1-7EBF-48CF-A474-65F20BC112D3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25B5ADD0-D3B7-4310-8ACB-56B326D26FAC}" type="sibTrans" cxnId="{66B16AB1-7EBF-48CF-A474-65F20BC112D3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2EF78ED3-0A23-46AE-B52E-41BCF4470C49}">
      <dgm:prSet phldrT="[Testo]" custT="1"/>
      <dgm:spPr/>
      <dgm:t>
        <a:bodyPr/>
        <a:lstStyle/>
        <a:p>
          <a:pPr marL="114300" indent="0">
            <a:buNone/>
          </a:pPr>
          <a:r>
            <a:rPr lang="ms-MY" sz="1400" b="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alcuni i servizi</a:t>
          </a:r>
          <a:endParaRPr lang="it-IT" sz="1400" b="0" dirty="0">
            <a:solidFill>
              <a:schemeClr val="tx1"/>
            </a:solidFill>
            <a:latin typeface="Raleway" pitchFamily="2" charset="0"/>
          </a:endParaRPr>
        </a:p>
      </dgm:t>
    </dgm:pt>
    <dgm:pt modelId="{6C4EF9C7-BE7E-45E2-AECF-0FB3FAF631B5}" type="parTrans" cxnId="{56DF1501-E629-4474-AC68-4FB8EFDE13DA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23848D38-CED5-4B86-815C-8BEE07EC82F9}" type="sibTrans" cxnId="{56DF1501-E629-4474-AC68-4FB8EFDE13DA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DEEA356F-1D4F-424E-8E37-3C16618D5B2D}">
      <dgm:prSet phldrT="[Testo]" custT="1"/>
      <dgm:spPr/>
      <dgm:t>
        <a:bodyPr/>
        <a:lstStyle/>
        <a:p>
          <a:pPr marL="114300" indent="0">
            <a:buNone/>
          </a:pPr>
          <a:r>
            <a:rPr lang="ms-MY" sz="1400" b="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minimi</a:t>
          </a:r>
          <a:endParaRPr lang="it-IT" sz="1400" b="0" dirty="0">
            <a:solidFill>
              <a:schemeClr val="tx1"/>
            </a:solidFill>
            <a:latin typeface="Raleway" pitchFamily="2" charset="0"/>
          </a:endParaRPr>
        </a:p>
      </dgm:t>
    </dgm:pt>
    <dgm:pt modelId="{BDD59A74-9B4A-494F-A613-9F2FF195ABCE}" type="parTrans" cxnId="{C240DA2C-C82C-4DE5-A7A1-50FF1B982E14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8D536909-CD7E-40DD-851A-8C262850C9E7}" type="sibTrans" cxnId="{C240DA2C-C82C-4DE5-A7A1-50FF1B982E14}">
      <dgm:prSet/>
      <dgm:spPr/>
      <dgm:t>
        <a:bodyPr/>
        <a:lstStyle/>
        <a:p>
          <a:endParaRPr lang="it-IT" sz="1100">
            <a:solidFill>
              <a:srgbClr val="0070C0"/>
            </a:solidFill>
            <a:latin typeface="Raleway" pitchFamily="2" charset="0"/>
          </a:endParaRPr>
        </a:p>
      </dgm:t>
    </dgm:pt>
    <dgm:pt modelId="{E5DB5CA2-2383-4649-B4E9-C9E0D486EE7B}" type="pres">
      <dgm:prSet presAssocID="{98E3B26B-6D24-442A-8C90-65EF4069E678}" presName="Name0" presStyleCnt="0">
        <dgm:presLayoutVars>
          <dgm:dir/>
          <dgm:animLvl val="lvl"/>
          <dgm:resizeHandles/>
        </dgm:presLayoutVars>
      </dgm:prSet>
      <dgm:spPr/>
    </dgm:pt>
    <dgm:pt modelId="{943CDD65-3F5C-4903-96BB-BF836351A3F2}" type="pres">
      <dgm:prSet presAssocID="{D1CC77F4-0243-46CE-8D73-513AFA438322}" presName="linNode" presStyleCnt="0"/>
      <dgm:spPr/>
    </dgm:pt>
    <dgm:pt modelId="{BB5A86DC-CA79-42D4-9A7C-FB5161061C59}" type="pres">
      <dgm:prSet presAssocID="{D1CC77F4-0243-46CE-8D73-513AFA438322}" presName="parentShp" presStyleLbl="node1" presStyleIdx="0" presStyleCnt="3">
        <dgm:presLayoutVars>
          <dgm:bulletEnabled val="1"/>
        </dgm:presLayoutVars>
      </dgm:prSet>
      <dgm:spPr/>
    </dgm:pt>
    <dgm:pt modelId="{AD8458AD-9C73-4C10-A951-704AAB5419EC}" type="pres">
      <dgm:prSet presAssocID="{D1CC77F4-0243-46CE-8D73-513AFA438322}" presName="childShp" presStyleLbl="bgAccFollowNode1" presStyleIdx="0" presStyleCnt="3">
        <dgm:presLayoutVars>
          <dgm:bulletEnabled val="1"/>
        </dgm:presLayoutVars>
      </dgm:prSet>
      <dgm:spPr/>
    </dgm:pt>
    <dgm:pt modelId="{B6308B7D-856D-4ACB-B35E-5D59ABB85725}" type="pres">
      <dgm:prSet presAssocID="{66EF1393-853E-4F97-8527-F328E23AEE59}" presName="spacing" presStyleCnt="0"/>
      <dgm:spPr/>
    </dgm:pt>
    <dgm:pt modelId="{54BA1EBC-8472-40F6-A315-0BBF774A0C3F}" type="pres">
      <dgm:prSet presAssocID="{3CFECC41-8D1C-44F9-A1A9-864C111D55EF}" presName="linNode" presStyleCnt="0"/>
      <dgm:spPr/>
    </dgm:pt>
    <dgm:pt modelId="{96A39359-AF99-406F-8AE3-0E21E5472173}" type="pres">
      <dgm:prSet presAssocID="{3CFECC41-8D1C-44F9-A1A9-864C111D55EF}" presName="parentShp" presStyleLbl="node1" presStyleIdx="1" presStyleCnt="3">
        <dgm:presLayoutVars>
          <dgm:bulletEnabled val="1"/>
        </dgm:presLayoutVars>
      </dgm:prSet>
      <dgm:spPr/>
    </dgm:pt>
    <dgm:pt modelId="{F0FBA61A-F8B0-42F1-AF14-14271B77BFFE}" type="pres">
      <dgm:prSet presAssocID="{3CFECC41-8D1C-44F9-A1A9-864C111D55EF}" presName="childShp" presStyleLbl="bgAccFollowNode1" presStyleIdx="1" presStyleCnt="3">
        <dgm:presLayoutVars>
          <dgm:bulletEnabled val="1"/>
        </dgm:presLayoutVars>
      </dgm:prSet>
      <dgm:spPr/>
    </dgm:pt>
    <dgm:pt modelId="{0F902256-238F-45D1-9162-AD584EF04676}" type="pres">
      <dgm:prSet presAssocID="{FF3C7555-1516-438C-9DB6-173B9B5578C2}" presName="spacing" presStyleCnt="0"/>
      <dgm:spPr/>
    </dgm:pt>
    <dgm:pt modelId="{7B6BCFC0-AA26-494B-8652-3A779A93F2A1}" type="pres">
      <dgm:prSet presAssocID="{86AA11DD-B853-40B1-91B5-CA41EE2A913E}" presName="linNode" presStyleCnt="0"/>
      <dgm:spPr/>
    </dgm:pt>
    <dgm:pt modelId="{AD90CCBE-94A1-4F9C-9002-DFD692B948F9}" type="pres">
      <dgm:prSet presAssocID="{86AA11DD-B853-40B1-91B5-CA41EE2A913E}" presName="parentShp" presStyleLbl="node1" presStyleIdx="2" presStyleCnt="3">
        <dgm:presLayoutVars>
          <dgm:bulletEnabled val="1"/>
        </dgm:presLayoutVars>
      </dgm:prSet>
      <dgm:spPr/>
    </dgm:pt>
    <dgm:pt modelId="{09585E3A-4EA8-4AA3-8D86-E67DC92CC617}" type="pres">
      <dgm:prSet presAssocID="{86AA11DD-B853-40B1-91B5-CA41EE2A913E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56DF1501-E629-4474-AC68-4FB8EFDE13DA}" srcId="{3CFECC41-8D1C-44F9-A1A9-864C111D55EF}" destId="{2EF78ED3-0A23-46AE-B52E-41BCF4470C49}" srcOrd="1" destOrd="0" parTransId="{6C4EF9C7-BE7E-45E2-AECF-0FB3FAF631B5}" sibTransId="{23848D38-CED5-4B86-815C-8BEE07EC82F9}"/>
    <dgm:cxn modelId="{954C6604-9AB0-4AFE-845A-691F302FC304}" type="presOf" srcId="{98E3B26B-6D24-442A-8C90-65EF4069E678}" destId="{E5DB5CA2-2383-4649-B4E9-C9E0D486EE7B}" srcOrd="0" destOrd="0" presId="urn:microsoft.com/office/officeart/2005/8/layout/vList6"/>
    <dgm:cxn modelId="{8F67AB05-E906-4DD0-9DBA-5BC0BE756D85}" type="presOf" srcId="{D1CC77F4-0243-46CE-8D73-513AFA438322}" destId="{BB5A86DC-CA79-42D4-9A7C-FB5161061C59}" srcOrd="0" destOrd="0" presId="urn:microsoft.com/office/officeart/2005/8/layout/vList6"/>
    <dgm:cxn modelId="{A9DA0715-044E-4B3F-AB30-3039F6CB74B0}" type="presOf" srcId="{2EF78ED3-0A23-46AE-B52E-41BCF4470C49}" destId="{F0FBA61A-F8B0-42F1-AF14-14271B77BFFE}" srcOrd="0" destOrd="1" presId="urn:microsoft.com/office/officeart/2005/8/layout/vList6"/>
    <dgm:cxn modelId="{99EF7B17-28F9-4055-AF4D-D5E04D0A868F}" srcId="{98E3B26B-6D24-442A-8C90-65EF4069E678}" destId="{D1CC77F4-0243-46CE-8D73-513AFA438322}" srcOrd="0" destOrd="0" parTransId="{DD6952D4-1304-429E-9380-AE9F0425F25F}" sibTransId="{66EF1393-853E-4F97-8527-F328E23AEE59}"/>
    <dgm:cxn modelId="{52E3B222-4359-4811-AB44-5769FCE541F7}" srcId="{98E3B26B-6D24-442A-8C90-65EF4069E678}" destId="{3CFECC41-8D1C-44F9-A1A9-864C111D55EF}" srcOrd="1" destOrd="0" parTransId="{4332D1D0-9AD1-446D-8595-F4C61CCF0353}" sibTransId="{FF3C7555-1516-438C-9DB6-173B9B5578C2}"/>
    <dgm:cxn modelId="{53F4D922-681F-4EDA-8E5C-FF04D441DB63}" type="presOf" srcId="{86AA11DD-B853-40B1-91B5-CA41EE2A913E}" destId="{AD90CCBE-94A1-4F9C-9002-DFD692B948F9}" srcOrd="0" destOrd="0" presId="urn:microsoft.com/office/officeart/2005/8/layout/vList6"/>
    <dgm:cxn modelId="{C240DA2C-C82C-4DE5-A7A1-50FF1B982E14}" srcId="{3CFECC41-8D1C-44F9-A1A9-864C111D55EF}" destId="{DEEA356F-1D4F-424E-8E37-3C16618D5B2D}" srcOrd="2" destOrd="0" parTransId="{BDD59A74-9B4A-494F-A613-9F2FF195ABCE}" sibTransId="{8D536909-CD7E-40DD-851A-8C262850C9E7}"/>
    <dgm:cxn modelId="{7D3E0C46-52BC-4F53-8AE0-6B5DB840C7EC}" type="presOf" srcId="{4344C970-AC10-4975-82A9-65686ABE9F18}" destId="{AD8458AD-9C73-4C10-A951-704AAB5419EC}" srcOrd="0" destOrd="0" presId="urn:microsoft.com/office/officeart/2005/8/layout/vList6"/>
    <dgm:cxn modelId="{6E3A6D6B-CE6C-40F6-8AE8-AE93CA374EE4}" srcId="{3CFECC41-8D1C-44F9-A1A9-864C111D55EF}" destId="{E350D676-EA95-4C87-AD1B-29DC8D2CA32A}" srcOrd="0" destOrd="0" parTransId="{6BE515B6-D171-45A6-9888-42F99145DB76}" sibTransId="{758742FB-A235-483B-8298-AAEED3C606FA}"/>
    <dgm:cxn modelId="{B93D1C6D-C2AC-4D01-B28E-15432F810DFA}" srcId="{D1CC77F4-0243-46CE-8D73-513AFA438322}" destId="{4344C970-AC10-4975-82A9-65686ABE9F18}" srcOrd="0" destOrd="0" parTransId="{B605CF66-8FBF-4D1D-AEB2-CFB87373D835}" sibTransId="{FD085490-D1F9-4F2B-B9CC-098F93A5DD8C}"/>
    <dgm:cxn modelId="{28416190-16E3-40EE-8F71-2B2E094F909E}" type="presOf" srcId="{97CBE9D2-0AB5-445F-8C4A-FFFBEA210B2C}" destId="{09585E3A-4EA8-4AA3-8D86-E67DC92CC617}" srcOrd="0" destOrd="0" presId="urn:microsoft.com/office/officeart/2005/8/layout/vList6"/>
    <dgm:cxn modelId="{1A268096-06DB-4B15-869F-9B3A0574B1A6}" type="presOf" srcId="{3CFECC41-8D1C-44F9-A1A9-864C111D55EF}" destId="{96A39359-AF99-406F-8AE3-0E21E5472173}" srcOrd="0" destOrd="0" presId="urn:microsoft.com/office/officeart/2005/8/layout/vList6"/>
    <dgm:cxn modelId="{66B16AB1-7EBF-48CF-A474-65F20BC112D3}" srcId="{86AA11DD-B853-40B1-91B5-CA41EE2A913E}" destId="{97CBE9D2-0AB5-445F-8C4A-FFFBEA210B2C}" srcOrd="0" destOrd="0" parTransId="{2E8DA0BC-3828-4D91-B62F-4529DFE9DF0F}" sibTransId="{25B5ADD0-D3B7-4310-8ACB-56B326D26FAC}"/>
    <dgm:cxn modelId="{B4A0CEB7-CC45-42B4-BC64-F6AC900CF392}" type="presOf" srcId="{E350D676-EA95-4C87-AD1B-29DC8D2CA32A}" destId="{F0FBA61A-F8B0-42F1-AF14-14271B77BFFE}" srcOrd="0" destOrd="0" presId="urn:microsoft.com/office/officeart/2005/8/layout/vList6"/>
    <dgm:cxn modelId="{A227BAD3-E656-4D19-8BC8-E665F4E03854}" srcId="{98E3B26B-6D24-442A-8C90-65EF4069E678}" destId="{86AA11DD-B853-40B1-91B5-CA41EE2A913E}" srcOrd="2" destOrd="0" parTransId="{10B7110E-C3EA-48DE-9B4B-8A08CB8D2146}" sibTransId="{8A9274BB-5E18-4DB5-8CE4-BF5CCC227AFD}"/>
    <dgm:cxn modelId="{F1C2D0D9-F2CE-430C-A3CC-0741FE05DB4D}" type="presOf" srcId="{DEEA356F-1D4F-424E-8E37-3C16618D5B2D}" destId="{F0FBA61A-F8B0-42F1-AF14-14271B77BFFE}" srcOrd="0" destOrd="2" presId="urn:microsoft.com/office/officeart/2005/8/layout/vList6"/>
    <dgm:cxn modelId="{38FB9ECF-7118-4045-9F2B-62046C00D5B6}" type="presParOf" srcId="{E5DB5CA2-2383-4649-B4E9-C9E0D486EE7B}" destId="{943CDD65-3F5C-4903-96BB-BF836351A3F2}" srcOrd="0" destOrd="0" presId="urn:microsoft.com/office/officeart/2005/8/layout/vList6"/>
    <dgm:cxn modelId="{A3C92AAD-B076-4364-A8BB-85CDE508D7E0}" type="presParOf" srcId="{943CDD65-3F5C-4903-96BB-BF836351A3F2}" destId="{BB5A86DC-CA79-42D4-9A7C-FB5161061C59}" srcOrd="0" destOrd="0" presId="urn:microsoft.com/office/officeart/2005/8/layout/vList6"/>
    <dgm:cxn modelId="{034AEF49-E300-4F33-8062-C123749CC81F}" type="presParOf" srcId="{943CDD65-3F5C-4903-96BB-BF836351A3F2}" destId="{AD8458AD-9C73-4C10-A951-704AAB5419EC}" srcOrd="1" destOrd="0" presId="urn:microsoft.com/office/officeart/2005/8/layout/vList6"/>
    <dgm:cxn modelId="{2B67A0F8-FDCA-4094-80EA-4649AA99CBB1}" type="presParOf" srcId="{E5DB5CA2-2383-4649-B4E9-C9E0D486EE7B}" destId="{B6308B7D-856D-4ACB-B35E-5D59ABB85725}" srcOrd="1" destOrd="0" presId="urn:microsoft.com/office/officeart/2005/8/layout/vList6"/>
    <dgm:cxn modelId="{1DFC46C4-5AB0-47ED-9F95-27FE8BB18A98}" type="presParOf" srcId="{E5DB5CA2-2383-4649-B4E9-C9E0D486EE7B}" destId="{54BA1EBC-8472-40F6-A315-0BBF774A0C3F}" srcOrd="2" destOrd="0" presId="urn:microsoft.com/office/officeart/2005/8/layout/vList6"/>
    <dgm:cxn modelId="{F5DCDAA6-9D7A-4388-B6A9-44F3100D49B6}" type="presParOf" srcId="{54BA1EBC-8472-40F6-A315-0BBF774A0C3F}" destId="{96A39359-AF99-406F-8AE3-0E21E5472173}" srcOrd="0" destOrd="0" presId="urn:microsoft.com/office/officeart/2005/8/layout/vList6"/>
    <dgm:cxn modelId="{A81C9FA0-4645-4A28-9477-494146144BBD}" type="presParOf" srcId="{54BA1EBC-8472-40F6-A315-0BBF774A0C3F}" destId="{F0FBA61A-F8B0-42F1-AF14-14271B77BFFE}" srcOrd="1" destOrd="0" presId="urn:microsoft.com/office/officeart/2005/8/layout/vList6"/>
    <dgm:cxn modelId="{1FDA0127-F86D-43AF-97C0-2D9A68FC900E}" type="presParOf" srcId="{E5DB5CA2-2383-4649-B4E9-C9E0D486EE7B}" destId="{0F902256-238F-45D1-9162-AD584EF04676}" srcOrd="3" destOrd="0" presId="urn:microsoft.com/office/officeart/2005/8/layout/vList6"/>
    <dgm:cxn modelId="{DAD7E3BF-83DC-4695-8D16-56C6E96D8A60}" type="presParOf" srcId="{E5DB5CA2-2383-4649-B4E9-C9E0D486EE7B}" destId="{7B6BCFC0-AA26-494B-8652-3A779A93F2A1}" srcOrd="4" destOrd="0" presId="urn:microsoft.com/office/officeart/2005/8/layout/vList6"/>
    <dgm:cxn modelId="{0B87CAFA-D54D-46AF-B5CA-8E98D6AFDB2D}" type="presParOf" srcId="{7B6BCFC0-AA26-494B-8652-3A779A93F2A1}" destId="{AD90CCBE-94A1-4F9C-9002-DFD692B948F9}" srcOrd="0" destOrd="0" presId="urn:microsoft.com/office/officeart/2005/8/layout/vList6"/>
    <dgm:cxn modelId="{CE01C348-A094-4FC4-AB86-B0F3DA72E329}" type="presParOf" srcId="{7B6BCFC0-AA26-494B-8652-3A779A93F2A1}" destId="{09585E3A-4EA8-4AA3-8D86-E67DC92CC6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458AD-9C73-4C10-A951-704AAB5419EC}">
      <dsp:nvSpPr>
        <dsp:cNvPr id="0" name=""/>
        <dsp:cNvSpPr/>
      </dsp:nvSpPr>
      <dsp:spPr>
        <a:xfrm>
          <a:off x="1099944" y="0"/>
          <a:ext cx="1649917" cy="878236"/>
        </a:xfrm>
        <a:prstGeom prst="rightArrow">
          <a:avLst>
            <a:gd name="adj1" fmla="val 75000"/>
            <a:gd name="adj2" fmla="val 50000"/>
          </a:avLst>
        </a:prstGeom>
        <a:solidFill>
          <a:srgbClr val="0E7BC0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889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s-MY" sz="1400" kern="120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Acquistano tutti i servizi minimi</a:t>
          </a:r>
          <a:endParaRPr lang="it-IT" sz="1400" kern="1200" dirty="0">
            <a:solidFill>
              <a:schemeClr val="tx1"/>
            </a:solidFill>
            <a:latin typeface="Raleway" pitchFamily="2" charset="0"/>
          </a:endParaRPr>
        </a:p>
      </dsp:txBody>
      <dsp:txXfrm>
        <a:off x="1099944" y="109780"/>
        <a:ext cx="1320579" cy="658677"/>
      </dsp:txXfrm>
    </dsp:sp>
    <dsp:sp modelId="{BB5A86DC-CA79-42D4-9A7C-FB5161061C59}">
      <dsp:nvSpPr>
        <dsp:cNvPr id="0" name=""/>
        <dsp:cNvSpPr/>
      </dsp:nvSpPr>
      <dsp:spPr>
        <a:xfrm>
          <a:off x="0" y="0"/>
          <a:ext cx="1099944" cy="878236"/>
        </a:xfrm>
        <a:prstGeom prst="roundRect">
          <a:avLst/>
        </a:prstGeom>
        <a:solidFill>
          <a:srgbClr val="0E7B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>
              <a:solidFill>
                <a:schemeClr val="tx1"/>
              </a:solidFill>
              <a:latin typeface="Raleway" pitchFamily="2" charset="0"/>
            </a:rPr>
            <a:t>13</a:t>
          </a:r>
        </a:p>
      </dsp:txBody>
      <dsp:txXfrm>
        <a:off x="42872" y="42872"/>
        <a:ext cx="1014200" cy="792492"/>
      </dsp:txXfrm>
    </dsp:sp>
    <dsp:sp modelId="{F0FBA61A-F8B0-42F1-AF14-14271B77BFFE}">
      <dsp:nvSpPr>
        <dsp:cNvPr id="0" name=""/>
        <dsp:cNvSpPr/>
      </dsp:nvSpPr>
      <dsp:spPr>
        <a:xfrm>
          <a:off x="1099944" y="966059"/>
          <a:ext cx="1649917" cy="87823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889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s-MY" sz="1400" b="0" kern="120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Acquistano</a:t>
          </a:r>
          <a:endParaRPr lang="it-IT" sz="1400" b="0" kern="1200" dirty="0">
            <a:solidFill>
              <a:schemeClr val="tx1"/>
            </a:solidFill>
            <a:latin typeface="Raleway" pitchFamily="2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s-MY" sz="1400" b="0" kern="120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alcuni i servizi</a:t>
          </a:r>
          <a:endParaRPr lang="it-IT" sz="1400" b="0" kern="1200" dirty="0">
            <a:solidFill>
              <a:schemeClr val="tx1"/>
            </a:solidFill>
            <a:latin typeface="Raleway" pitchFamily="2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s-MY" sz="1400" b="0" kern="120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minimi</a:t>
          </a:r>
          <a:endParaRPr lang="it-IT" sz="1400" b="0" kern="1200" dirty="0">
            <a:solidFill>
              <a:schemeClr val="tx1"/>
            </a:solidFill>
            <a:latin typeface="Raleway" pitchFamily="2" charset="0"/>
          </a:endParaRPr>
        </a:p>
      </dsp:txBody>
      <dsp:txXfrm>
        <a:off x="1099944" y="1075839"/>
        <a:ext cx="1320579" cy="658677"/>
      </dsp:txXfrm>
    </dsp:sp>
    <dsp:sp modelId="{96A39359-AF99-406F-8AE3-0E21E5472173}">
      <dsp:nvSpPr>
        <dsp:cNvPr id="0" name=""/>
        <dsp:cNvSpPr/>
      </dsp:nvSpPr>
      <dsp:spPr>
        <a:xfrm>
          <a:off x="0" y="966059"/>
          <a:ext cx="1099944" cy="878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>
              <a:solidFill>
                <a:schemeClr val="tx1"/>
              </a:solidFill>
              <a:latin typeface="Raleway" pitchFamily="2" charset="0"/>
            </a:rPr>
            <a:t>5</a:t>
          </a:r>
        </a:p>
      </dsp:txBody>
      <dsp:txXfrm>
        <a:off x="42872" y="1008931"/>
        <a:ext cx="1014200" cy="792492"/>
      </dsp:txXfrm>
    </dsp:sp>
    <dsp:sp modelId="{09585E3A-4EA8-4AA3-8D86-E67DC92CC617}">
      <dsp:nvSpPr>
        <dsp:cNvPr id="0" name=""/>
        <dsp:cNvSpPr/>
      </dsp:nvSpPr>
      <dsp:spPr>
        <a:xfrm>
          <a:off x="1099944" y="1932119"/>
          <a:ext cx="1649917" cy="878236"/>
        </a:xfrm>
        <a:prstGeom prst="rightArrow">
          <a:avLst>
            <a:gd name="adj1" fmla="val 75000"/>
            <a:gd name="adj2" fmla="val 50000"/>
          </a:avLst>
        </a:prstGeom>
        <a:solidFill>
          <a:srgbClr val="00A3A1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889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s-MY" sz="1400" kern="1200" dirty="0">
              <a:solidFill>
                <a:schemeClr val="tx1"/>
              </a:solidFill>
              <a:latin typeface="Raleway" pitchFamily="2" charset="0"/>
              <a:ea typeface="Open Sans Light" pitchFamily="34" charset="0"/>
              <a:cs typeface="Arial" panose="020B0604020202020204" pitchFamily="34" charset="0"/>
            </a:rPr>
            <a:t>Integrano i propri servizi già attivi</a:t>
          </a:r>
          <a:endParaRPr lang="it-IT" sz="1400" kern="1200" dirty="0">
            <a:solidFill>
              <a:schemeClr val="tx1"/>
            </a:solidFill>
            <a:latin typeface="Raleway" pitchFamily="2" charset="0"/>
          </a:endParaRPr>
        </a:p>
      </dsp:txBody>
      <dsp:txXfrm>
        <a:off x="1099944" y="2041899"/>
        <a:ext cx="1320579" cy="658677"/>
      </dsp:txXfrm>
    </dsp:sp>
    <dsp:sp modelId="{AD90CCBE-94A1-4F9C-9002-DFD692B948F9}">
      <dsp:nvSpPr>
        <dsp:cNvPr id="0" name=""/>
        <dsp:cNvSpPr/>
      </dsp:nvSpPr>
      <dsp:spPr>
        <a:xfrm>
          <a:off x="0" y="1932119"/>
          <a:ext cx="1099944" cy="878236"/>
        </a:xfrm>
        <a:prstGeom prst="roundRect">
          <a:avLst/>
        </a:prstGeom>
        <a:solidFill>
          <a:srgbClr val="00A3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400" kern="1200" dirty="0">
              <a:solidFill>
                <a:schemeClr val="tx1"/>
              </a:solidFill>
              <a:latin typeface="Raleway" pitchFamily="2" charset="0"/>
            </a:rPr>
            <a:t>3</a:t>
          </a:r>
        </a:p>
      </dsp:txBody>
      <dsp:txXfrm>
        <a:off x="42872" y="1974991"/>
        <a:ext cx="1014200" cy="792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2CB276-875B-41D7-B2FF-79D4560ECAF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87B508-1D52-420D-B826-DFF5968F0C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85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763" y="769938"/>
            <a:ext cx="6840537" cy="3848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E7571-3982-4793-A8E3-161CD838A89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405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600DEF-FAF0-515E-44B4-26AE56D0A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9B4B0DA-71C2-4EE1-3803-75250588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53C527-BBC9-64E7-4D06-60DE7FDA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21E850-5D6F-EF4D-2FD5-42307FE9E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7B974A-43FC-2ED1-5CAD-A917D559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29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5291C1-05B3-9626-3EF7-33BFF407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AB6C888-D351-9BC5-6EFD-E4D57C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82B64C-1597-3221-0523-3EDDBF6E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09C3FA-D4C8-853B-7806-4B93F411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82366A-86DE-160C-191C-A75E9CC3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7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E76CA91-C3D6-8AFB-3147-F42D2CBBF0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A7CEFC-76C6-6EF1-F478-7517A1EED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D0DCA-1C12-FA26-0601-35AF256D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B321D1-0249-6021-2D73-92C8ACF9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9414FB-F33E-AF69-39A8-431BBB7C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7375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5D0D1DF-14AB-4A6A-BBCE-B09A39F42C8D}" type="datetime1">
              <a:rPr lang="it-IT" smtClean="0"/>
              <a:pPr>
                <a:defRPr/>
              </a:pPr>
              <a:t>11/02/24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94A6-B24C-48B2-AE95-4E44BBCCA7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74A546-41C5-164D-9C90-7BB077F79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7420193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spcBef>
                <a:spcPts val="40"/>
              </a:spcBef>
            </a:pPr>
            <a:fld id="{81D60167-4931-47E6-BA6A-407CBD079E47}" type="slidenum">
              <a:rPr lang="it-IT" smtClean="0"/>
              <a:pPr marL="38100">
                <a:spcBef>
                  <a:spcPts val="40"/>
                </a:spcBef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65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0D1DF-14AB-4A6A-BBCE-B09A39F42C8D}" type="datetime1">
              <a:rPr lang="it-IT" smtClean="0"/>
              <a:pPr>
                <a:defRPr/>
              </a:pPr>
              <a:t>11/02/24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F94A6-B24C-48B2-AE95-4E44BBCCA71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74A546-41C5-164D-9C90-7BB077F7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350536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8E26EB-EE1D-1639-B1F7-D6CBFA13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35E42-FA21-4FD7-B247-19ADE9B4C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E4D4A4-68A1-B467-D551-18F6B69A4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1FCA5B-0E5F-824B-11C7-BDE1E5E9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C434E5-6E40-DCD0-C93D-168A44B9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2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9DE06-26D8-FC90-A149-BA960243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2ECD3B-FD80-B8DB-1AA8-19A50F44D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D8733A-0107-1E0E-AADA-AD5589B5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EF64FB-05D7-EF78-9C11-8E5A9C5A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CC5CCA-E1D1-E4D5-6072-3E967CF6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89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CD8C47-6C62-D105-A79E-D9D2D4C3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3A397B-3316-0879-5B4C-26E9EAA6D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5C0D05-DF52-33C7-9B24-EF9B6680E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3D31C4-3E21-7FFA-A683-8D462B3F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C2A2D1-146F-ADA0-3223-3F9B77BB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AB50D1A-2514-F104-EA2F-D03DC30E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73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07C281-5F41-F0AD-0D7A-A4284747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DD45AB-960F-E751-7D82-E04DF3B1A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BF316A-4E05-2308-C348-B2A1220E4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D71A5A1-AFDE-E2E8-31DD-751A3B637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0148A16-33BA-45B5-83C7-FA1A0909B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586D81-77F2-716A-C924-041BC5B14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867BF9-9F21-55C0-7CA2-FD17B120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05D3C4-B443-6DEB-7F9B-6AFEF553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193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9312C-46B0-EC5D-B40E-0CD6D145F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07989D-DE8E-F14F-B233-7790E5B3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4A5064-ECBD-0EB5-A352-75A9AE68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7EDA53-B957-7E42-3973-F9F790EE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05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215791E-30DE-D668-5E08-35F1600E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A349C5-A0CF-B5BC-7CB0-7917FFAA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B89F62-B975-B17B-8145-93663C96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19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0C361-E391-B82C-B2FA-A78E2065F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F6673B-E201-27C5-AA47-BDC049EB6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4F0C14-E22A-A9FF-E13D-BF94BFD7C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EA9A0C-077B-3034-FA47-2CC3A72F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190442-5FB8-8754-2F67-3FAAAC33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13C0A7-1C31-D404-D216-F67B74E7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5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B874F-40AB-35F8-9D27-DEA418FDE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425D34-FA15-D686-D71C-E904C820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B36B16-D17D-75B6-8377-8B331B3EB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B519B4-4207-165D-30FD-1DFA6F2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24A0F6-3498-5DD1-88AC-7B8B147C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633EAB-E99A-26B4-1DF8-8145A3E1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75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D2ADF5-E9B5-DF7E-4A7B-0229D0E5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172D44-41EF-EB77-FE07-249935147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B91952-5C7A-EFF8-733E-99B8376A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2A8E5-5BB6-4701-968A-4BDEDB527F99}" type="datetimeFigureOut">
              <a:rPr lang="it-IT" smtClean="0"/>
              <a:t>11/02/24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BB81D2-A833-CC43-64BC-0ABF4B8EC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265103-530D-6A4D-4B19-7DC5E9869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8F2C-8091-44F9-A33F-2DF21B0692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55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6.jpeg"/><Relationship Id="rId5" Type="http://schemas.microsoft.com/office/2007/relationships/hdphoto" Target="../media/hdphoto13.wdp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emf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6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15.png"/><Relationship Id="rId10" Type="http://schemas.openxmlformats.org/officeDocument/2006/relationships/image" Target="../media/image6.jpe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1.png"/><Relationship Id="rId1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8.wdp"/><Relationship Id="rId17" Type="http://schemas.openxmlformats.org/officeDocument/2006/relationships/image" Target="../media/image3.jpeg"/><Relationship Id="rId2" Type="http://schemas.openxmlformats.org/officeDocument/2006/relationships/image" Target="../media/image7.emf"/><Relationship Id="rId16" Type="http://schemas.microsoft.com/office/2007/relationships/hdphoto" Target="../media/hdphoto10.wdp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microsoft.com/office/2007/relationships/hdphoto" Target="../media/hdphoto7.wdp"/><Relationship Id="rId19" Type="http://schemas.openxmlformats.org/officeDocument/2006/relationships/image" Target="../media/image5.png"/><Relationship Id="rId4" Type="http://schemas.microsoft.com/office/2007/relationships/hdphoto" Target="../media/hdphoto4.wdp"/><Relationship Id="rId9" Type="http://schemas.openxmlformats.org/officeDocument/2006/relationships/image" Target="../media/image19.png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1.wdp"/><Relationship Id="rId7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5" Type="http://schemas.microsoft.com/office/2007/relationships/hdphoto" Target="../media/hdphoto12.wdp"/><Relationship Id="rId10" Type="http://schemas.openxmlformats.org/officeDocument/2006/relationships/image" Target="../media/image6.jpe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.jpeg"/><Relationship Id="rId7" Type="http://schemas.openxmlformats.org/officeDocument/2006/relationships/diagramData" Target="../diagrams/data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2592E5E-46E0-1F41-BECC-60427B59A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88" y="-171400"/>
            <a:ext cx="12205388" cy="396347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AB0A10D-B992-FF42-B7C1-8FF4E09F94EE}"/>
              </a:ext>
            </a:extLst>
          </p:cNvPr>
          <p:cNvSpPr txBox="1"/>
          <p:nvPr/>
        </p:nvSpPr>
        <p:spPr>
          <a:xfrm>
            <a:off x="1139492" y="2860137"/>
            <a:ext cx="9912626" cy="241604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3200" b="1" dirty="0">
                <a:solidFill>
                  <a:srgbClr val="00488C"/>
                </a:solidFill>
                <a:latin typeface="Raleway" pitchFamily="2" charset="0"/>
                <a:ea typeface="Arial Unicode MS"/>
                <a:cs typeface="Arial Unicode MS"/>
              </a:rPr>
              <a:t>Il ruolo dei medici, professionisti della sanità e associazioni: input per uno sviluppo sostenibile ed integrato verso un nuovo modello di partecipazione e inclusione.</a:t>
            </a:r>
          </a:p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488C"/>
                </a:solidFill>
                <a:latin typeface="Raleway" pitchFamily="2" charset="0"/>
                <a:cs typeface="Calibri" panose="020F0502020204030204"/>
              </a:rPr>
              <a:t>12 febbraio 2024</a:t>
            </a:r>
            <a:endParaRPr lang="it-IT" dirty="0">
              <a:latin typeface="Raleway" pitchFamily="2" charset="0"/>
              <a:cs typeface="Calibri" panose="020F0502020204030204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5DD0764-9BC3-9048-AB64-F8D54A53DF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487" y="4225688"/>
            <a:ext cx="2586622" cy="266745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1FE6A8-C9C0-5F40-90C3-E7F5C19A5E57}"/>
              </a:ext>
            </a:extLst>
          </p:cNvPr>
          <p:cNvSpPr txBox="1"/>
          <p:nvPr/>
        </p:nvSpPr>
        <p:spPr>
          <a:xfrm>
            <a:off x="2701749" y="5408342"/>
            <a:ext cx="678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</a:rPr>
              <a:t>Elettra Carini</a:t>
            </a:r>
          </a:p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</a:rPr>
              <a:t>Unità di Progetto di Telemedicina</a:t>
            </a:r>
          </a:p>
          <a:p>
            <a:pPr algn="ctr"/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77"/>
              </a:rPr>
              <a:t>Agenzia Nazionale per i Servizi Sanitari Regionali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863D5FF-2337-F3C0-962C-210A39F7B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569" y="6261761"/>
            <a:ext cx="596239" cy="5962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A8B2CE-3B9A-E9B7-A2CA-B26D40CB9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9627579" y="6345073"/>
            <a:ext cx="1872208" cy="398342"/>
          </a:xfrm>
          <a:prstGeom prst="rect">
            <a:avLst/>
          </a:prstGeom>
        </p:spPr>
      </p:pic>
      <p:pic>
        <p:nvPicPr>
          <p:cNvPr id="7" name="immagini2">
            <a:extLst>
              <a:ext uri="{FF2B5EF4-FFF2-40B4-BE49-F238E27FC236}">
                <a16:creationId xmlns:a16="http://schemas.microsoft.com/office/drawing/2014/main" id="{600AD22E-ECFA-C4FB-BAB0-7DD85849046F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568069" y="6332667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" name="immagini3">
            <a:extLst>
              <a:ext uri="{FF2B5EF4-FFF2-40B4-BE49-F238E27FC236}">
                <a16:creationId xmlns:a16="http://schemas.microsoft.com/office/drawing/2014/main" id="{7776AEB4-F549-D96A-5E09-7ABC7B6322FA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 r="39914"/>
          <a:stretch>
            <a:fillRect/>
          </a:stretch>
        </p:blipFill>
        <p:spPr>
          <a:xfrm>
            <a:off x="3161421" y="6352708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9249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9">
            <a:extLst>
              <a:ext uri="{FF2B5EF4-FFF2-40B4-BE49-F238E27FC236}">
                <a16:creationId xmlns:a16="http://schemas.microsoft.com/office/drawing/2014/main" id="{CDD33D65-77B3-4640-B27B-FA5002B81EA2}"/>
              </a:ext>
            </a:extLst>
          </p:cNvPr>
          <p:cNvGrpSpPr/>
          <p:nvPr/>
        </p:nvGrpSpPr>
        <p:grpSpPr>
          <a:xfrm>
            <a:off x="459642" y="1016940"/>
            <a:ext cx="10992208" cy="4794145"/>
            <a:chOff x="1287463" y="1704975"/>
            <a:chExt cx="6604000" cy="3962400"/>
          </a:xfrm>
        </p:grpSpPr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D2ABD995-2390-194F-950A-85B308435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1704975"/>
              <a:ext cx="3876796" cy="3962400"/>
            </a:xfrm>
            <a:custGeom>
              <a:avLst/>
              <a:gdLst>
                <a:gd name="T0" fmla="*/ 251 w 317"/>
                <a:gd name="T1" fmla="*/ 324 h 324"/>
                <a:gd name="T2" fmla="*/ 0 w 317"/>
                <a:gd name="T3" fmla="*/ 324 h 324"/>
                <a:gd name="T4" fmla="*/ 0 w 317"/>
                <a:gd name="T5" fmla="*/ 0 h 324"/>
                <a:gd name="T6" fmla="*/ 279 w 317"/>
                <a:gd name="T7" fmla="*/ 0 h 324"/>
                <a:gd name="T8" fmla="*/ 272 w 317"/>
                <a:gd name="T9" fmla="*/ 88 h 324"/>
                <a:gd name="T10" fmla="*/ 282 w 317"/>
                <a:gd name="T11" fmla="*/ 88 h 324"/>
                <a:gd name="T12" fmla="*/ 285 w 317"/>
                <a:gd name="T13" fmla="*/ 50 h 324"/>
                <a:gd name="T14" fmla="*/ 317 w 317"/>
                <a:gd name="T15" fmla="*/ 115 h 324"/>
                <a:gd name="T16" fmla="*/ 274 w 317"/>
                <a:gd name="T17" fmla="*/ 175 h 324"/>
                <a:gd name="T18" fmla="*/ 278 w 317"/>
                <a:gd name="T19" fmla="*/ 141 h 324"/>
                <a:gd name="T20" fmla="*/ 267 w 317"/>
                <a:gd name="T21" fmla="*/ 141 h 324"/>
                <a:gd name="T22" fmla="*/ 251 w 317"/>
                <a:gd name="T2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324">
                  <a:moveTo>
                    <a:pt x="251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88"/>
                  </a:lnTo>
                  <a:lnTo>
                    <a:pt x="282" y="88"/>
                  </a:lnTo>
                  <a:lnTo>
                    <a:pt x="285" y="50"/>
                  </a:lnTo>
                  <a:lnTo>
                    <a:pt x="317" y="115"/>
                  </a:lnTo>
                  <a:lnTo>
                    <a:pt x="274" y="175"/>
                  </a:lnTo>
                  <a:lnTo>
                    <a:pt x="278" y="141"/>
                  </a:lnTo>
                  <a:lnTo>
                    <a:pt x="267" y="141"/>
                  </a:lnTo>
                  <a:lnTo>
                    <a:pt x="251" y="324"/>
                  </a:lnTo>
                  <a:close/>
                </a:path>
              </a:pathLst>
            </a:custGeom>
            <a:solidFill>
              <a:srgbClr val="2160AD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8544DCF1-55FB-1741-BE9B-3707E9A98487}"/>
                </a:ext>
              </a:extLst>
            </p:cNvPr>
            <p:cNvGrpSpPr/>
            <p:nvPr/>
          </p:nvGrpSpPr>
          <p:grpSpPr>
            <a:xfrm>
              <a:off x="4002441" y="1704975"/>
              <a:ext cx="3889022" cy="3962400"/>
              <a:chOff x="4002441" y="1704975"/>
              <a:chExt cx="3889022" cy="3962400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C4A45CFC-E5A4-034A-8300-9C4C00896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441" y="1704975"/>
                <a:ext cx="3889022" cy="3962400"/>
              </a:xfrm>
              <a:custGeom>
                <a:avLst/>
                <a:gdLst>
                  <a:gd name="T0" fmla="*/ 68 w 318"/>
                  <a:gd name="T1" fmla="*/ 0 h 324"/>
                  <a:gd name="T2" fmla="*/ 318 w 318"/>
                  <a:gd name="T3" fmla="*/ 0 h 324"/>
                  <a:gd name="T4" fmla="*/ 318 w 318"/>
                  <a:gd name="T5" fmla="*/ 324 h 324"/>
                  <a:gd name="T6" fmla="*/ 39 w 318"/>
                  <a:gd name="T7" fmla="*/ 324 h 324"/>
                  <a:gd name="T8" fmla="*/ 46 w 318"/>
                  <a:gd name="T9" fmla="*/ 236 h 324"/>
                  <a:gd name="T10" fmla="*/ 36 w 318"/>
                  <a:gd name="T11" fmla="*/ 236 h 324"/>
                  <a:gd name="T12" fmla="*/ 32 w 318"/>
                  <a:gd name="T13" fmla="*/ 274 h 324"/>
                  <a:gd name="T14" fmla="*/ 0 w 318"/>
                  <a:gd name="T15" fmla="*/ 210 h 324"/>
                  <a:gd name="T16" fmla="*/ 44 w 318"/>
                  <a:gd name="T17" fmla="*/ 150 h 324"/>
                  <a:gd name="T18" fmla="*/ 40 w 318"/>
                  <a:gd name="T19" fmla="*/ 184 h 324"/>
                  <a:gd name="T20" fmla="*/ 51 w 318"/>
                  <a:gd name="T21" fmla="*/ 184 h 324"/>
                  <a:gd name="T22" fmla="*/ 68 w 318"/>
                  <a:gd name="T23" fmla="*/ 0 h 324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32 w 10000"/>
                  <a:gd name="connsiteY5" fmla="*/ 7284 h 10000"/>
                  <a:gd name="connsiteX6" fmla="*/ 1006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32 w 10000"/>
                  <a:gd name="connsiteY5" fmla="*/ 7284 h 10000"/>
                  <a:gd name="connsiteX6" fmla="*/ 1037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44 w 10000"/>
                  <a:gd name="connsiteY5" fmla="*/ 7302 h 10000"/>
                  <a:gd name="connsiteX6" fmla="*/ 1037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44 w 10000"/>
                  <a:gd name="connsiteY5" fmla="*/ 7302 h 10000"/>
                  <a:gd name="connsiteX6" fmla="*/ 1037 w 10000"/>
                  <a:gd name="connsiteY6" fmla="*/ 848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0" h="10000">
                    <a:moveTo>
                      <a:pt x="2138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1226" y="10000"/>
                    </a:lnTo>
                    <a:cubicBezTo>
                      <a:pt x="1300" y="9095"/>
                      <a:pt x="1373" y="8189"/>
                      <a:pt x="1447" y="7284"/>
                    </a:cubicBezTo>
                    <a:lnTo>
                      <a:pt x="1144" y="7302"/>
                    </a:lnTo>
                    <a:cubicBezTo>
                      <a:pt x="1112" y="7693"/>
                      <a:pt x="1069" y="8096"/>
                      <a:pt x="1037" y="8487"/>
                    </a:cubicBezTo>
                    <a:lnTo>
                      <a:pt x="0" y="6481"/>
                    </a:lnTo>
                    <a:lnTo>
                      <a:pt x="1384" y="4630"/>
                    </a:lnTo>
                    <a:cubicBezTo>
                      <a:pt x="1352" y="4976"/>
                      <a:pt x="1321" y="5321"/>
                      <a:pt x="1289" y="5667"/>
                    </a:cubicBezTo>
                    <a:lnTo>
                      <a:pt x="1604" y="5679"/>
                    </a:lnTo>
                    <a:lnTo>
                      <a:pt x="2138" y="0"/>
                    </a:lnTo>
                    <a:close/>
                  </a:path>
                </a:pathLst>
              </a:custGeom>
              <a:solidFill>
                <a:srgbClr val="2290CF"/>
              </a:solidFill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Rectangle 13">
                <a:extLst>
                  <a:ext uri="{FF2B5EF4-FFF2-40B4-BE49-F238E27FC236}">
                    <a16:creationId xmlns:a16="http://schemas.microsoft.com/office/drawing/2014/main" id="{BC498573-D5B1-8540-AB89-D61EFBC52927}"/>
                  </a:ext>
                </a:extLst>
              </p:cNvPr>
              <p:cNvSpPr/>
              <p:nvPr/>
            </p:nvSpPr>
            <p:spPr>
              <a:xfrm rot="250782">
                <a:off x="4438578" y="3935740"/>
                <a:ext cx="301865" cy="674068"/>
              </a:xfrm>
              <a:prstGeom prst="rect">
                <a:avLst/>
              </a:prstGeom>
              <a:solidFill>
                <a:srgbClr val="2290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CB52DA44-EEC7-5B47-BFC3-F9D69EBE8790}"/>
                </a:ext>
              </a:extLst>
            </p:cNvPr>
            <p:cNvGrpSpPr/>
            <p:nvPr/>
          </p:nvGrpSpPr>
          <p:grpSpPr>
            <a:xfrm>
              <a:off x="4461440" y="2316456"/>
              <a:ext cx="702811" cy="1528708"/>
              <a:chOff x="4461440" y="2316456"/>
              <a:chExt cx="702811" cy="1528708"/>
            </a:xfrm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11EA20CA-F049-0C40-BEF3-5DC1F4EE9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770" y="2316456"/>
                <a:ext cx="611481" cy="1528708"/>
              </a:xfrm>
              <a:custGeom>
                <a:avLst/>
                <a:gdLst>
                  <a:gd name="T0" fmla="*/ 5 w 50"/>
                  <a:gd name="T1" fmla="*/ 38 h 125"/>
                  <a:gd name="T2" fmla="*/ 15 w 50"/>
                  <a:gd name="T3" fmla="*/ 38 h 125"/>
                  <a:gd name="T4" fmla="*/ 18 w 50"/>
                  <a:gd name="T5" fmla="*/ 0 h 125"/>
                  <a:gd name="T6" fmla="*/ 50 w 50"/>
                  <a:gd name="T7" fmla="*/ 65 h 125"/>
                  <a:gd name="T8" fmla="*/ 7 w 50"/>
                  <a:gd name="T9" fmla="*/ 125 h 125"/>
                  <a:gd name="T10" fmla="*/ 11 w 50"/>
                  <a:gd name="T11" fmla="*/ 91 h 125"/>
                  <a:gd name="T12" fmla="*/ 0 w 50"/>
                  <a:gd name="T13" fmla="*/ 91 h 125"/>
                  <a:gd name="T14" fmla="*/ 5 w 50"/>
                  <a:gd name="T15" fmla="*/ 38 h 125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005 w 10000"/>
                  <a:gd name="connsiteY5" fmla="*/ 7311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239 w 10000"/>
                  <a:gd name="connsiteY5" fmla="*/ 7295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044 w 10000"/>
                  <a:gd name="connsiteY5" fmla="*/ 7248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1000" y="3040"/>
                    </a:moveTo>
                    <a:lnTo>
                      <a:pt x="3000" y="3040"/>
                    </a:lnTo>
                    <a:lnTo>
                      <a:pt x="3600" y="0"/>
                    </a:lnTo>
                    <a:lnTo>
                      <a:pt x="10000" y="5200"/>
                    </a:lnTo>
                    <a:lnTo>
                      <a:pt x="1400" y="10000"/>
                    </a:lnTo>
                    <a:lnTo>
                      <a:pt x="2044" y="7248"/>
                    </a:lnTo>
                    <a:lnTo>
                      <a:pt x="0" y="7280"/>
                    </a:lnTo>
                    <a:lnTo>
                      <a:pt x="1000" y="3040"/>
                    </a:lnTo>
                    <a:close/>
                  </a:path>
                </a:pathLst>
              </a:custGeom>
              <a:solidFill>
                <a:srgbClr val="2160AD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Rectangle 1">
                <a:extLst>
                  <a:ext uri="{FF2B5EF4-FFF2-40B4-BE49-F238E27FC236}">
                    <a16:creationId xmlns:a16="http://schemas.microsoft.com/office/drawing/2014/main" id="{2CF0C5E0-73FF-E647-8531-DBABA49BBC03}"/>
                  </a:ext>
                </a:extLst>
              </p:cNvPr>
              <p:cNvSpPr/>
              <p:nvPr/>
            </p:nvSpPr>
            <p:spPr>
              <a:xfrm rot="250782">
                <a:off x="4461440" y="2769879"/>
                <a:ext cx="301865" cy="674068"/>
              </a:xfrm>
              <a:prstGeom prst="rect">
                <a:avLst/>
              </a:prstGeom>
              <a:solidFill>
                <a:srgbClr val="2160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1DA1224A-7C64-400A-F088-1310438075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1A2F676-4369-7CBD-0373-6B0D0C679806}"/>
              </a:ext>
            </a:extLst>
          </p:cNvPr>
          <p:cNvSpPr txBox="1"/>
          <p:nvPr/>
        </p:nvSpPr>
        <p:spPr>
          <a:xfrm>
            <a:off x="9035607" y="2336508"/>
            <a:ext cx="2205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Progettazione e realizzazione software e hardware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D5F2339-A668-78D1-2562-7D00BA21338B}"/>
              </a:ext>
            </a:extLst>
          </p:cNvPr>
          <p:cNvSpPr txBox="1"/>
          <p:nvPr/>
        </p:nvSpPr>
        <p:spPr>
          <a:xfrm>
            <a:off x="8215255" y="3119760"/>
            <a:ext cx="74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solidFill>
                  <a:srgbClr val="FACC48"/>
                </a:solidFill>
                <a:latin typeface="Raleway"/>
              </a:rPr>
              <a:t>Entro 2025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4EA9227-D6DF-E3FF-9015-201C0575A80E}"/>
              </a:ext>
            </a:extLst>
          </p:cNvPr>
          <p:cNvSpPr txBox="1"/>
          <p:nvPr/>
        </p:nvSpPr>
        <p:spPr>
          <a:xfrm>
            <a:off x="9036912" y="3132035"/>
            <a:ext cx="920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Progetto Pilota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9587D96-6B72-2D3E-8533-7F0D1B829CF9}"/>
              </a:ext>
            </a:extLst>
          </p:cNvPr>
          <p:cNvSpPr txBox="1"/>
          <p:nvPr/>
        </p:nvSpPr>
        <p:spPr>
          <a:xfrm>
            <a:off x="8183635" y="3946065"/>
            <a:ext cx="74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solidFill>
                  <a:srgbClr val="FACC48"/>
                </a:solidFill>
                <a:latin typeface="Raleway"/>
              </a:rPr>
              <a:t>Dal 2026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09CBE9D-D857-6B7A-5E8D-4B09B25B209B}"/>
              </a:ext>
            </a:extLst>
          </p:cNvPr>
          <p:cNvSpPr txBox="1"/>
          <p:nvPr/>
        </p:nvSpPr>
        <p:spPr>
          <a:xfrm>
            <a:off x="8218690" y="2336508"/>
            <a:ext cx="74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solidFill>
                  <a:srgbClr val="FACC48"/>
                </a:solidFill>
                <a:latin typeface="Raleway"/>
              </a:rPr>
              <a:t>Entro 2024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4D5A9EA-E2C0-A2E1-C643-625D4B7AFC66}"/>
              </a:ext>
            </a:extLst>
          </p:cNvPr>
          <p:cNvSpPr txBox="1"/>
          <p:nvPr/>
        </p:nvSpPr>
        <p:spPr>
          <a:xfrm>
            <a:off x="9035607" y="3946065"/>
            <a:ext cx="1757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100" b="1">
                <a:solidFill>
                  <a:schemeClr val="bg1">
                    <a:lumMod val="50000"/>
                  </a:schemeClr>
                </a:solidFill>
                <a:latin typeface="Raleway" pitchFamily="2" charset="0"/>
                <a:cs typeface="Times New Roman" panose="02020603050405020304" pitchFamily="18" charset="0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Progressiva estensione sul territorio nazionale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36CCB82-BA90-BD85-45E1-7B54370D7338}"/>
              </a:ext>
            </a:extLst>
          </p:cNvPr>
          <p:cNvSpPr txBox="1"/>
          <p:nvPr/>
        </p:nvSpPr>
        <p:spPr>
          <a:xfrm>
            <a:off x="230974" y="189079"/>
            <a:ext cx="107024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spc="-60" dirty="0">
                <a:solidFill>
                  <a:srgbClr val="00498B"/>
                </a:solidFill>
                <a:latin typeface="Raleway" panose="020B0503030101060003" pitchFamily="34" charset="77"/>
                <a:ea typeface="+mj-ea"/>
                <a:cs typeface="Calibri"/>
                <a:sym typeface="Titillium Web"/>
              </a:rPr>
              <a:t>1.2.2.4 Intelligenza Artificiale</a:t>
            </a:r>
          </a:p>
          <a:p>
            <a:r>
              <a:rPr kumimoji="0" lang="it-IT" sz="1800" b="1" i="0" u="none" strike="noStrike" kern="1200" cap="none" spc="-60" normalizeH="0" baseline="0" noProof="0" dirty="0">
                <a:ln>
                  <a:noFill/>
                </a:ln>
                <a:solidFill>
                  <a:srgbClr val="0C7BC0"/>
                </a:solidFill>
                <a:effectLst/>
                <a:uLnTx/>
                <a:uFillTx/>
                <a:latin typeface="Raleway" panose="020B0503030101060003" pitchFamily="34" charset="77"/>
                <a:ea typeface="+mn-ea"/>
                <a:cs typeface="Calibri"/>
              </a:rPr>
              <a:t>Investimento da 50 milioni di €</a:t>
            </a:r>
            <a:endParaRPr lang="it-IT" sz="2400" b="1" spc="-60" dirty="0">
              <a:solidFill>
                <a:srgbClr val="00498B"/>
              </a:solidFill>
              <a:latin typeface="Raleway" panose="020B0503030101060003" pitchFamily="34" charset="77"/>
              <a:ea typeface="+mj-ea"/>
              <a:cs typeface="Calibri"/>
              <a:sym typeface="Titillium Web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E564CF-FFD8-CABE-48D2-3220FD987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64"/>
          <a:stretch/>
        </p:blipFill>
        <p:spPr>
          <a:xfrm>
            <a:off x="3685272" y="2067644"/>
            <a:ext cx="4364255" cy="265675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DD4B1015-2CDD-16B9-0E6D-49F56438FB0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8" b="89969" l="6579" r="89803">
                        <a14:foregroundMark x1="40461" y1="53292" x2="40461" y2="53292"/>
                        <a14:foregroundMark x1="38158" y1="52978" x2="59211" y2="51411"/>
                        <a14:foregroundMark x1="59211" y1="51411" x2="41776" y2="44828"/>
                        <a14:foregroundMark x1="41776" y1="44828" x2="41118" y2="55799"/>
                        <a14:foregroundMark x1="41118" y1="55799" x2="52632" y2="57367"/>
                        <a14:foregroundMark x1="52632" y1="57367" x2="55263" y2="56426"/>
                        <a14:foregroundMark x1="51316" y1="43260" x2="61513" y2="45455"/>
                        <a14:foregroundMark x1="8224" y1="41379" x2="8553" y2="44201"/>
                        <a14:foregroundMark x1="6579" y1="58934" x2="7566" y2="60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674" y="2097261"/>
            <a:ext cx="2275668" cy="2387954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80EB53D-EDFB-E34D-8099-6DED2668670B}"/>
              </a:ext>
            </a:extLst>
          </p:cNvPr>
          <p:cNvSpPr txBox="1"/>
          <p:nvPr/>
        </p:nvSpPr>
        <p:spPr>
          <a:xfrm>
            <a:off x="634132" y="2104098"/>
            <a:ext cx="270903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Facilitare l’</a:t>
            </a:r>
            <a:r>
              <a:rPr lang="it-IT" sz="1200" b="1" dirty="0">
                <a:solidFill>
                  <a:schemeClr val="bg1"/>
                </a:solidFill>
                <a:latin typeface="Raleway"/>
              </a:rPr>
              <a:t>attività</a:t>
            </a:r>
            <a:r>
              <a:rPr lang="it-IT" sz="12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chemeClr val="bg1"/>
                </a:solidFill>
                <a:latin typeface="Raleway"/>
              </a:rPr>
              <a:t>di diagnosi e cura 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dei professionisti sanitari impegnati nell’assistenza territoriale e favorire la </a:t>
            </a:r>
            <a:r>
              <a:rPr lang="it-IT" sz="1200" b="1" dirty="0">
                <a:solidFill>
                  <a:schemeClr val="bg1"/>
                </a:solidFill>
                <a:latin typeface="Raleway"/>
              </a:rPr>
              <a:t>fruizione dei servizi </a:t>
            </a:r>
            <a:r>
              <a:rPr lang="it-IT" sz="1200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nelle Case di Comunità da parte dell’utenza.</a:t>
            </a: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endParaRPr lang="it-IT" sz="1200" dirty="0">
              <a:solidFill>
                <a:schemeClr val="bg1"/>
              </a:solidFill>
              <a:latin typeface="Raleway" pitchFamily="2" charset="0"/>
              <a:cs typeface="Times New Roman" panose="02020603050405020304" pitchFamily="18" charset="0"/>
            </a:endParaRPr>
          </a:p>
          <a:p>
            <a:pPr algn="just"/>
            <a:r>
              <a:rPr lang="it-IT" sz="1200" b="1" dirty="0">
                <a:solidFill>
                  <a:schemeClr val="bg1"/>
                </a:solidFill>
                <a:latin typeface="Raleway" pitchFamily="2" charset="0"/>
                <a:cs typeface="Times New Roman" panose="02020603050405020304" pitchFamily="18" charset="0"/>
              </a:rPr>
              <a:t>I servizi e la piattaforma saranno fruibili sia dai medici che dagli assistiti</a:t>
            </a:r>
          </a:p>
        </p:txBody>
      </p:sp>
      <p:sp>
        <p:nvSpPr>
          <p:cNvPr id="51" name="Rettangolo con angoli arrotondati 22">
            <a:extLst>
              <a:ext uri="{FF2B5EF4-FFF2-40B4-BE49-F238E27FC236}">
                <a16:creationId xmlns:a16="http://schemas.microsoft.com/office/drawing/2014/main" id="{9F2B4FCD-9DD7-6B4E-B497-98D9FB8D29D4}"/>
              </a:ext>
            </a:extLst>
          </p:cNvPr>
          <p:cNvSpPr/>
          <p:nvPr/>
        </p:nvSpPr>
        <p:spPr>
          <a:xfrm>
            <a:off x="998502" y="1151574"/>
            <a:ext cx="3722400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6" b="1" dirty="0">
                <a:solidFill>
                  <a:srgbClr val="00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Obiettivi</a:t>
            </a:r>
          </a:p>
        </p:txBody>
      </p:sp>
      <p:sp>
        <p:nvSpPr>
          <p:cNvPr id="52" name="Rettangolo con angoli arrotondati 23">
            <a:extLst>
              <a:ext uri="{FF2B5EF4-FFF2-40B4-BE49-F238E27FC236}">
                <a16:creationId xmlns:a16="http://schemas.microsoft.com/office/drawing/2014/main" id="{58AEF3C9-05EC-694C-A924-D05E40A45836}"/>
              </a:ext>
            </a:extLst>
          </p:cNvPr>
          <p:cNvSpPr/>
          <p:nvPr/>
        </p:nvSpPr>
        <p:spPr>
          <a:xfrm>
            <a:off x="7157953" y="1126252"/>
            <a:ext cx="3721875" cy="5112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Cronoprogramma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C2FE1C49-6B18-2D4B-A2E0-8CE12F10F843}"/>
              </a:ext>
            </a:extLst>
          </p:cNvPr>
          <p:cNvSpPr/>
          <p:nvPr/>
        </p:nvSpPr>
        <p:spPr>
          <a:xfrm>
            <a:off x="1183200" y="5805491"/>
            <a:ext cx="982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CC5756"/>
                </a:solidFill>
                <a:latin typeface="Raleway" pitchFamily="2" charset="0"/>
              </a:rPr>
              <a:t>È necessario la realizzazione dell’EDS nonché della pubblicazione del relativo decreto</a:t>
            </a: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id="{D980D61B-81A3-B542-A99C-C84E46F4EFE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4931" y="5788502"/>
            <a:ext cx="281165" cy="34320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3F7D9DBE-F31B-CE49-9FBF-DDAF35CD1C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887" y="4899463"/>
            <a:ext cx="584327" cy="790836"/>
          </a:xfrm>
          <a:prstGeom prst="rect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ED0C697-1D51-CE48-803B-D5EC62DAA031}"/>
              </a:ext>
            </a:extLst>
          </p:cNvPr>
          <p:cNvSpPr txBox="1"/>
          <p:nvPr/>
        </p:nvSpPr>
        <p:spPr>
          <a:xfrm>
            <a:off x="6675433" y="5064048"/>
            <a:ext cx="45100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200" b="1">
                <a:solidFill>
                  <a:srgbClr val="FACC48"/>
                </a:solidFill>
                <a:latin typeface="Raleway" pitchFamily="2" charset="0"/>
              </a:defRPr>
            </a:lvl1pPr>
          </a:lstStyle>
          <a:p>
            <a:r>
              <a:rPr lang="it-IT" dirty="0"/>
              <a:t>Riferimento normativi che legittimi la Piattaforma di intelligenza artificiale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A4161082-3EB7-C04B-AF9C-DDD29AB19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642" y="4899463"/>
            <a:ext cx="584327" cy="790836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3F390EC-CC59-D94D-875F-AAACEA3285EE}"/>
              </a:ext>
            </a:extLst>
          </p:cNvPr>
          <p:cNvSpPr txBox="1"/>
          <p:nvPr/>
        </p:nvSpPr>
        <p:spPr>
          <a:xfrm>
            <a:off x="899188" y="5064048"/>
            <a:ext cx="45100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200" b="1">
                <a:solidFill>
                  <a:srgbClr val="FACC48"/>
                </a:solidFill>
                <a:latin typeface="Raleway" pitchFamily="2" charset="0"/>
              </a:defRPr>
            </a:lvl1pPr>
          </a:lstStyle>
          <a:p>
            <a:r>
              <a:rPr lang="it-IT" dirty="0"/>
              <a:t>Linee guida per interoperabilità degli applicativi dei Medici di Assistenza Primaria con la Piattaforma di IA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EF028B5-2EF4-2D1F-8D7E-EB0556E4E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0AC0957-7763-8778-987C-1A8D545AF5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7" name="immagini2">
            <a:extLst>
              <a:ext uri="{FF2B5EF4-FFF2-40B4-BE49-F238E27FC236}">
                <a16:creationId xmlns:a16="http://schemas.microsoft.com/office/drawing/2014/main" id="{E5609311-780C-FAA1-EFAC-98801D2B5DF9}"/>
              </a:ext>
            </a:extLst>
          </p:cNvPr>
          <p:cNvPicPr/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8" name="immagini3">
            <a:extLst>
              <a:ext uri="{FF2B5EF4-FFF2-40B4-BE49-F238E27FC236}">
                <a16:creationId xmlns:a16="http://schemas.microsoft.com/office/drawing/2014/main" id="{CE43D93A-DC7B-0FB8-A8A9-B80B078C201C}"/>
              </a:ext>
            </a:extLst>
          </p:cNvPr>
          <p:cNvPicPr/>
          <p:nvPr/>
        </p:nvPicPr>
        <p:blipFill>
          <a:blip r:embed="rId11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7791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>
            <a:extLst>
              <a:ext uri="{FF2B5EF4-FFF2-40B4-BE49-F238E27FC236}">
                <a16:creationId xmlns:a16="http://schemas.microsoft.com/office/drawing/2014/main" id="{A7C01C91-BD2E-C1A8-9216-4221E82DAEFA}"/>
              </a:ext>
            </a:extLst>
          </p:cNvPr>
          <p:cNvSpPr/>
          <p:nvPr/>
        </p:nvSpPr>
        <p:spPr>
          <a:xfrm>
            <a:off x="6927165" y="2122081"/>
            <a:ext cx="5056930" cy="711253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r>
              <a:rPr lang="it-IT" sz="1400" b="1" dirty="0">
                <a:solidFill>
                  <a:srgbClr val="1297EE"/>
                </a:solidFill>
                <a:latin typeface="Raleway" pitchFamily="2" charset="0"/>
              </a:rPr>
              <a:t>La definizione di un nuovo modello organizzativo della rete di Assistenza Sanitaria Territoriale </a:t>
            </a:r>
          </a:p>
          <a:p>
            <a:pPr algn="just">
              <a:spcAft>
                <a:spcPts val="562"/>
              </a:spcAft>
            </a:pPr>
            <a:endParaRPr lang="it-IT" sz="1400" b="1" dirty="0">
              <a:solidFill>
                <a:srgbClr val="00B0F0"/>
              </a:solidFill>
              <a:latin typeface="Raleway" pitchFamily="2" charset="0"/>
              <a:cs typeface="Calibri"/>
            </a:endParaRPr>
          </a:p>
        </p:txBody>
      </p:sp>
      <p:pic>
        <p:nvPicPr>
          <p:cNvPr id="14" name="Picture 4" descr="Unione Europea - Miur">
            <a:extLst>
              <a:ext uri="{FF2B5EF4-FFF2-40B4-BE49-F238E27FC236}">
                <a16:creationId xmlns:a16="http://schemas.microsoft.com/office/drawing/2014/main" id="{72B69056-BE98-B196-2F65-99C79651AC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622" y="1726930"/>
            <a:ext cx="445752" cy="346023"/>
          </a:xfrm>
          <a:prstGeom prst="diamond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ADA93D7-62D8-47D1-7ED4-50363B48D2BD}"/>
              </a:ext>
            </a:extLst>
          </p:cNvPr>
          <p:cNvSpPr txBox="1"/>
          <p:nvPr/>
        </p:nvSpPr>
        <p:spPr>
          <a:xfrm>
            <a:off x="8164374" y="1761217"/>
            <a:ext cx="2415726" cy="311143"/>
          </a:xfrm>
          <a:prstGeom prst="rect">
            <a:avLst/>
          </a:prstGeom>
        </p:spPr>
        <p:txBody>
          <a:bodyPr wrap="none" lIns="64294" tIns="32147" rIns="64294" bIns="32147" anchor="t">
            <a:spAutoFit/>
          </a:bodyPr>
          <a:lstStyle>
            <a:defPPr>
              <a:defRPr lang="en-US"/>
            </a:defPPr>
          </a:lstStyle>
          <a:p>
            <a:r>
              <a:rPr lang="it-IT" sz="1600" b="1" dirty="0">
                <a:solidFill>
                  <a:srgbClr val="00488C"/>
                </a:solidFill>
                <a:latin typeface="Raleway"/>
              </a:rPr>
              <a:t>Milestone EU – T2 2022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23F3D0E-4783-C20A-CB01-F9516A68414E}"/>
              </a:ext>
            </a:extLst>
          </p:cNvPr>
          <p:cNvSpPr txBox="1"/>
          <p:nvPr/>
        </p:nvSpPr>
        <p:spPr>
          <a:xfrm>
            <a:off x="6893741" y="1122639"/>
            <a:ext cx="4901322" cy="634309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>
            <a:defPPr>
              <a:defRPr lang="en-US"/>
            </a:defPPr>
            <a:lvl1pPr>
              <a:spcAft>
                <a:spcPts val="562"/>
              </a:spcAft>
              <a:defRPr b="1">
                <a:solidFill>
                  <a:schemeClr val="accent2"/>
                </a:solidFill>
                <a:latin typeface="Raleway"/>
              </a:defRPr>
            </a:lvl1pPr>
          </a:lstStyle>
          <a:p>
            <a:r>
              <a:rPr lang="it-IT" sz="1600" dirty="0">
                <a:solidFill>
                  <a:schemeClr val="tx1"/>
                </a:solidFill>
              </a:rPr>
              <a:t>Missione 6 Componente 1: </a:t>
            </a:r>
          </a:p>
          <a:p>
            <a:r>
              <a:rPr lang="it-IT" sz="1600" dirty="0">
                <a:solidFill>
                  <a:schemeClr val="tx1"/>
                </a:solidFill>
              </a:rPr>
              <a:t>Reti di Prossimità, strutture e telemedicina 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2766F6F5-9ED0-C60D-FE35-A10466791A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A5BC32E-7654-E4D2-32FE-9EA85CAD264C}"/>
              </a:ext>
            </a:extLst>
          </p:cNvPr>
          <p:cNvSpPr txBox="1"/>
          <p:nvPr/>
        </p:nvSpPr>
        <p:spPr>
          <a:xfrm>
            <a:off x="6927164" y="2702564"/>
            <a:ext cx="51224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algn="just">
              <a:defRPr b="1">
                <a:solidFill>
                  <a:srgbClr val="E19C01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sz="1400" b="1" dirty="0">
                <a:solidFill>
                  <a:srgbClr val="00B0F0"/>
                </a:solidFill>
                <a:latin typeface="Raleway"/>
              </a:rPr>
              <a:t>DM </a:t>
            </a:r>
            <a:r>
              <a:rPr lang="it-IT" sz="1400" b="1" dirty="0">
                <a:solidFill>
                  <a:srgbClr val="00B0F0"/>
                </a:solidFill>
                <a:latin typeface="Raleway" pitchFamily="2" charset="0"/>
                <a:cs typeface="Calibri"/>
              </a:rPr>
              <a:t>n. 77 del 23 maggio 2022 </a:t>
            </a:r>
            <a:r>
              <a:rPr lang="it-IT" sz="1400" dirty="0">
                <a:solidFill>
                  <a:srgbClr val="00B0F0"/>
                </a:solidFill>
                <a:latin typeface="Raleway" pitchFamily="2" charset="0"/>
                <a:cs typeface="Calibri"/>
              </a:rPr>
              <a:t>Pubblicato in G.U. - n. 144 del 22/06/2022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88D51346-5A8B-F644-BD61-EB311F01E8EA}"/>
              </a:ext>
            </a:extLst>
          </p:cNvPr>
          <p:cNvGrpSpPr/>
          <p:nvPr/>
        </p:nvGrpSpPr>
        <p:grpSpPr>
          <a:xfrm>
            <a:off x="207905" y="1061652"/>
            <a:ext cx="6609955" cy="4953998"/>
            <a:chOff x="628959" y="1250717"/>
            <a:chExt cx="6349486" cy="4719153"/>
          </a:xfrm>
        </p:grpSpPr>
        <p:pic>
          <p:nvPicPr>
            <p:cNvPr id="21" name="Immagine 20">
              <a:extLst>
                <a:ext uri="{FF2B5EF4-FFF2-40B4-BE49-F238E27FC236}">
                  <a16:creationId xmlns:a16="http://schemas.microsoft.com/office/drawing/2014/main" id="{59601A69-13AD-7D45-9E27-872F607E7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10"/>
            <a:stretch/>
          </p:blipFill>
          <p:spPr>
            <a:xfrm>
              <a:off x="628959" y="1250717"/>
              <a:ext cx="6349486" cy="4719153"/>
            </a:xfrm>
            <a:prstGeom prst="rect">
              <a:avLst/>
            </a:prstGeom>
          </p:spPr>
        </p:pic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F1F68E17-8532-B24F-AA39-7924DFFFF285}"/>
                </a:ext>
              </a:extLst>
            </p:cNvPr>
            <p:cNvSpPr/>
            <p:nvPr/>
          </p:nvSpPr>
          <p:spPr>
            <a:xfrm>
              <a:off x="853774" y="4379580"/>
              <a:ext cx="5899856" cy="219645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accent1">
                      <a:lumMod val="75000"/>
                    </a:schemeClr>
                  </a:solidFill>
                  <a:latin typeface="Raleway" panose="020B0503030101060003" pitchFamily="34" charset="77"/>
                </a:rPr>
                <a:t>SERVIZI DI TELEMEDICINA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6EFCF29-F90C-9B0C-6080-074C696FDB26}"/>
              </a:ext>
            </a:extLst>
          </p:cNvPr>
          <p:cNvSpPr txBox="1">
            <a:spLocks/>
          </p:cNvSpPr>
          <p:nvPr/>
        </p:nvSpPr>
        <p:spPr>
          <a:xfrm>
            <a:off x="117249" y="279112"/>
            <a:ext cx="1022892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/>
                </a:solidFill>
                <a:latin typeface="Raleway"/>
              </a:defRPr>
            </a:lvl1pPr>
          </a:lstStyle>
          <a:p>
            <a:pPr algn="l"/>
            <a:r>
              <a:rPr lang="it-IT" spc="-60" dirty="0">
                <a:solidFill>
                  <a:srgbClr val="00488C"/>
                </a:solidFill>
                <a:latin typeface="Raleway" panose="020B0503030101060003" pitchFamily="34" charset="77"/>
                <a:cs typeface="+mj-cs"/>
              </a:rPr>
              <a:t>Modello organizzativo DM 77/2022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639CD77-DA63-D597-E54D-F31BBE00FF53}"/>
              </a:ext>
            </a:extLst>
          </p:cNvPr>
          <p:cNvSpPr txBox="1"/>
          <p:nvPr/>
        </p:nvSpPr>
        <p:spPr>
          <a:xfrm>
            <a:off x="6842038" y="3306115"/>
            <a:ext cx="520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Raleway" panose="020B0503030101060003" pitchFamily="34" charset="77"/>
              </a:rPr>
              <a:t>Il Distretto è </a:t>
            </a:r>
            <a:r>
              <a:rPr lang="it-IT" sz="1200" b="1" dirty="0">
                <a:solidFill>
                  <a:srgbClr val="00488C"/>
                </a:solidFill>
                <a:latin typeface="Raleway" panose="020B0503030101060003" pitchFamily="34" charset="77"/>
              </a:rPr>
              <a:t>un’articolazione organizzativo-funzionale </a:t>
            </a:r>
            <a:r>
              <a:rPr lang="it-IT" sz="1200" dirty="0">
                <a:latin typeface="Raleway" panose="020B0503030101060003" pitchFamily="34" charset="77"/>
              </a:rPr>
              <a:t>dell’Azienda sanitaria locale (ASL) sul territorio. </a:t>
            </a:r>
          </a:p>
          <a:p>
            <a:pPr algn="just"/>
            <a:endParaRPr lang="it-IT" sz="1200" b="1" dirty="0">
              <a:latin typeface="Raleway" panose="020B0503030101060003" pitchFamily="34" charset="77"/>
            </a:endParaRPr>
          </a:p>
          <a:p>
            <a:pPr algn="just"/>
            <a:r>
              <a:rPr lang="it-IT" sz="1200" dirty="0">
                <a:latin typeface="Raleway" panose="020B0503030101060003" pitchFamily="34" charset="77"/>
              </a:rPr>
              <a:t>Il Distretto costituisce il </a:t>
            </a:r>
            <a:r>
              <a:rPr lang="it-IT" sz="1200" b="1" dirty="0">
                <a:solidFill>
                  <a:srgbClr val="00488C"/>
                </a:solidFill>
                <a:latin typeface="Raleway" panose="020B0503030101060003" pitchFamily="34" charset="77"/>
              </a:rPr>
              <a:t>luogo privilegiato di gestione e di coordinamento funzionale ed organizzativo </a:t>
            </a:r>
            <a:r>
              <a:rPr lang="it-IT" sz="1200" dirty="0">
                <a:latin typeface="Raleway" panose="020B0503030101060003" pitchFamily="34" charset="77"/>
              </a:rPr>
              <a:t>della rete dei servizi sociosanitari a valenza sanitaria e sanitari locali. </a:t>
            </a:r>
            <a:endParaRPr lang="it-IT" sz="1200" b="1" dirty="0">
              <a:latin typeface="Raleway" panose="020B0503030101060003" pitchFamily="34" charset="77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4E976AF-0BAC-570D-4F52-1278BF696E3D}"/>
              </a:ext>
            </a:extLst>
          </p:cNvPr>
          <p:cNvSpPr txBox="1"/>
          <p:nvPr/>
        </p:nvSpPr>
        <p:spPr>
          <a:xfrm>
            <a:off x="6842038" y="4633034"/>
            <a:ext cx="515828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Raleway" panose="020B0503030101060003" pitchFamily="34" charset="77"/>
              </a:rPr>
              <a:t>Il </a:t>
            </a:r>
            <a:r>
              <a:rPr lang="it-IT" sz="1200" dirty="0">
                <a:latin typeface="Raleway" panose="020B0503030101060003" pitchFamily="34" charset="77"/>
              </a:rPr>
              <a:t>Distretto è deputato, anche attraverso la</a:t>
            </a:r>
            <a:r>
              <a:rPr lang="it-IT" sz="1200" b="1" dirty="0">
                <a:solidFill>
                  <a:srgbClr val="00498B"/>
                </a:solidFill>
                <a:latin typeface="Raleway" panose="020B0503030101060003" pitchFamily="34" charset="77"/>
              </a:rPr>
              <a:t> </a:t>
            </a:r>
            <a:r>
              <a:rPr lang="it-IT" sz="1200" b="1" dirty="0">
                <a:solidFill>
                  <a:srgbClr val="00488C"/>
                </a:solidFill>
                <a:latin typeface="Raleway" panose="020B0503030101060003" pitchFamily="34" charset="77"/>
              </a:rPr>
              <a:t>Casa di Comunità</a:t>
            </a:r>
            <a:r>
              <a:rPr lang="it-IT" sz="1200" b="1" dirty="0">
                <a:solidFill>
                  <a:srgbClr val="00498B"/>
                </a:solidFill>
                <a:latin typeface="Raleway" panose="020B0503030101060003" pitchFamily="34" charset="77"/>
              </a:rPr>
              <a:t>, </a:t>
            </a:r>
            <a:r>
              <a:rPr lang="it-IT" sz="1200" dirty="0">
                <a:latin typeface="Raleway" panose="020B0503030101060003" pitchFamily="34" charset="77"/>
              </a:rPr>
              <a:t>al perseguimento dell’integrazione tra le diverse strutture sanitarie.</a:t>
            </a:r>
          </a:p>
          <a:p>
            <a:pPr algn="just"/>
            <a:endParaRPr lang="it-IT" sz="1200" b="1" dirty="0">
              <a:latin typeface="Raleway" panose="020B0503030101060003" pitchFamily="34" charset="77"/>
            </a:endParaRPr>
          </a:p>
          <a:p>
            <a:pPr algn="just"/>
            <a:r>
              <a:rPr lang="it-IT" sz="1200" dirty="0">
                <a:latin typeface="Raleway" panose="020B0503030101060003" pitchFamily="34" charset="77"/>
              </a:rPr>
              <a:t>Il Distretto garantisce una</a:t>
            </a:r>
            <a:r>
              <a:rPr lang="it-IT" sz="1200" b="1" dirty="0">
                <a:solidFill>
                  <a:srgbClr val="00498B"/>
                </a:solidFill>
                <a:latin typeface="Raleway" panose="020B0503030101060003" pitchFamily="34" charset="77"/>
              </a:rPr>
              <a:t> </a:t>
            </a:r>
            <a:r>
              <a:rPr lang="it-IT" sz="1200" b="1" dirty="0">
                <a:solidFill>
                  <a:srgbClr val="00488C"/>
                </a:solidFill>
                <a:latin typeface="Raleway" panose="020B0503030101060003" pitchFamily="34" charset="77"/>
              </a:rPr>
              <a:t>risposta assistenziale integrata </a:t>
            </a:r>
            <a:r>
              <a:rPr lang="it-IT" sz="1200" dirty="0">
                <a:latin typeface="Raleway" panose="020B0503030101060003" pitchFamily="34" charset="77"/>
              </a:rPr>
              <a:t>sotto il profilo delle risorse, degli strumenti e delle competenze professionali per determinare un’ </a:t>
            </a:r>
            <a:r>
              <a:rPr lang="it-IT" sz="1200" b="1" dirty="0">
                <a:solidFill>
                  <a:srgbClr val="00488C"/>
                </a:solidFill>
                <a:latin typeface="Raleway" panose="020B0503030101060003" pitchFamily="34" charset="77"/>
              </a:rPr>
              <a:t>efficace presa in carico della popolazione di riferimento</a:t>
            </a:r>
            <a:r>
              <a:rPr lang="it-IT" sz="1200" dirty="0">
                <a:solidFill>
                  <a:srgbClr val="00488C"/>
                </a:solidFill>
                <a:latin typeface="Raleway" panose="020B0503030101060003" pitchFamily="34" charset="77"/>
              </a:rPr>
              <a:t>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F9F435B-EAF6-2FB9-6122-0FF5FD794C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F75CB2E-A3AF-A9A3-48FC-DF2E55E960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6" name="immagini2">
            <a:extLst>
              <a:ext uri="{FF2B5EF4-FFF2-40B4-BE49-F238E27FC236}">
                <a16:creationId xmlns:a16="http://schemas.microsoft.com/office/drawing/2014/main" id="{28E97400-927F-1A99-B91A-8A1180F35E42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3" name="immagini3">
            <a:extLst>
              <a:ext uri="{FF2B5EF4-FFF2-40B4-BE49-F238E27FC236}">
                <a16:creationId xmlns:a16="http://schemas.microsoft.com/office/drawing/2014/main" id="{EE9D6675-5BE5-7CCA-44AC-6709610335C1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85422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E254F9E-299C-B6B3-A6B5-C2F673D38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0637" y="-15116"/>
            <a:ext cx="1721363" cy="1670735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BA0D276D-E723-4862-3D0B-F0D768E01168}"/>
              </a:ext>
            </a:extLst>
          </p:cNvPr>
          <p:cNvSpPr txBox="1">
            <a:spLocks/>
          </p:cNvSpPr>
          <p:nvPr/>
        </p:nvSpPr>
        <p:spPr>
          <a:xfrm>
            <a:off x="556231" y="389084"/>
            <a:ext cx="112220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98B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it-IT" spc="-60" dirty="0">
                <a:solidFill>
                  <a:srgbClr val="00488C"/>
                </a:solidFill>
                <a:latin typeface="Raleway" panose="020B0503030101060003" pitchFamily="34" charset="77"/>
                <a:cs typeface="+mj-cs"/>
              </a:rPr>
              <a:t>Alcuni punti di riflessione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808D86-F617-0746-9FE7-62BD3531FB87}"/>
              </a:ext>
            </a:extLst>
          </p:cNvPr>
          <p:cNvSpPr/>
          <p:nvPr/>
        </p:nvSpPr>
        <p:spPr>
          <a:xfrm>
            <a:off x="556231" y="1476232"/>
            <a:ext cx="11038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Raleway" pitchFamily="2" charset="0"/>
              </a:rPr>
              <a:t>Gli investimenti e le riforme sono funzionali al 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potenziamento della digitalizzazione</a:t>
            </a:r>
            <a:r>
              <a:rPr lang="it-IT" dirty="0">
                <a:latin typeface="Raleway" pitchFamily="2" charset="0"/>
              </a:rPr>
              <a:t> dei servizi e dei processi in sanità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Raleway" pitchFamily="2" charset="0"/>
              </a:rPr>
              <a:t>La 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sanità digitale </a:t>
            </a:r>
            <a:r>
              <a:rPr lang="it-IT" dirty="0">
                <a:latin typeface="Raleway" pitchFamily="2" charset="0"/>
              </a:rPr>
              <a:t>e lo sviluppo di competenze digitali deve integrarsi nei processi sanitari attuali nelle varie realtà regionali e aziendali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Raleway" pitchFamily="2" charset="0"/>
              </a:rPr>
              <a:t>L’obiettivo della digitalizzazione deve essere migliorare l’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accessibilità</a:t>
            </a:r>
            <a:r>
              <a:rPr lang="it-IT" dirty="0">
                <a:latin typeface="Raleway" pitchFamily="2" charset="0"/>
              </a:rPr>
              <a:t>, l’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equità</a:t>
            </a:r>
            <a:r>
              <a:rPr lang="it-IT" dirty="0">
                <a:latin typeface="Raleway" pitchFamily="2" charset="0"/>
              </a:rPr>
              <a:t>, la 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presa in carico</a:t>
            </a:r>
            <a:r>
              <a:rPr lang="it-IT" dirty="0">
                <a:latin typeface="Raleway" pitchFamily="2" charset="0"/>
              </a:rPr>
              <a:t> e gli </a:t>
            </a:r>
            <a:r>
              <a:rPr lang="it-IT" b="1" dirty="0" err="1">
                <a:solidFill>
                  <a:srgbClr val="1297EE"/>
                </a:solidFill>
                <a:latin typeface="Raleway" pitchFamily="2" charset="0"/>
              </a:rPr>
              <a:t>outcome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 di salute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latin typeface="Raleway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Raleway" pitchFamily="2" charset="0"/>
              </a:rPr>
              <a:t>Sfide della digitalizzazione e del nuovo modello organizzativo: 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cybersicurezza</a:t>
            </a:r>
            <a:r>
              <a:rPr lang="it-IT" dirty="0">
                <a:latin typeface="Raleway" pitchFamily="2" charset="0"/>
              </a:rPr>
              <a:t>, 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interoperabilità</a:t>
            </a:r>
            <a:r>
              <a:rPr lang="it-IT" dirty="0">
                <a:latin typeface="Raleway" pitchFamily="2" charset="0"/>
              </a:rPr>
              <a:t>, 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integrazione</a:t>
            </a:r>
            <a:r>
              <a:rPr lang="it-IT" dirty="0">
                <a:latin typeface="Raleway" pitchFamily="2" charset="0"/>
              </a:rPr>
              <a:t> del processo di cura, </a:t>
            </a:r>
            <a:r>
              <a:rPr lang="it-IT" b="1" dirty="0">
                <a:solidFill>
                  <a:srgbClr val="1297EE"/>
                </a:solidFill>
                <a:latin typeface="Raleway" pitchFamily="2" charset="0"/>
              </a:rPr>
              <a:t>formazione e cambiamento culturale </a:t>
            </a:r>
            <a:r>
              <a:rPr lang="it-IT" dirty="0">
                <a:latin typeface="Raleway" pitchFamily="2" charset="0"/>
              </a:rPr>
              <a:t>della popolazione e del personale sanitario</a:t>
            </a:r>
          </a:p>
        </p:txBody>
      </p:sp>
      <p:pic>
        <p:nvPicPr>
          <p:cNvPr id="13" name="Elemento grafico 12" descr="Lampadina e ingranaggio con riempimento a tinta unita">
            <a:extLst>
              <a:ext uri="{FF2B5EF4-FFF2-40B4-BE49-F238E27FC236}">
                <a16:creationId xmlns:a16="http://schemas.microsoft.com/office/drawing/2014/main" id="{9BDB3B42-56D1-196D-DCE1-6FC89140C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9843" y="4805186"/>
            <a:ext cx="1741602" cy="174160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18006C5-FD72-704F-7225-DE64BC36C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005DB5F-A80F-9CCE-EC9A-A46D37E27C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1" name="immagini2">
            <a:extLst>
              <a:ext uri="{FF2B5EF4-FFF2-40B4-BE49-F238E27FC236}">
                <a16:creationId xmlns:a16="http://schemas.microsoft.com/office/drawing/2014/main" id="{79BAD7D7-1546-1614-EDC6-FFFE755FB837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immagini3">
            <a:extLst>
              <a:ext uri="{FF2B5EF4-FFF2-40B4-BE49-F238E27FC236}">
                <a16:creationId xmlns:a16="http://schemas.microsoft.com/office/drawing/2014/main" id="{963E22E2-80C9-20D9-D195-D4BBD6DBDDEC}"/>
              </a:ext>
            </a:extLst>
          </p:cNvPr>
          <p:cNvPicPr/>
          <p:nvPr/>
        </p:nvPicPr>
        <p:blipFill>
          <a:blip r:embed="rId8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683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75D525A-41BA-8637-4D1C-DA2700B263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601596-7DC4-ED87-138A-C2EFD5E7289A}"/>
              </a:ext>
            </a:extLst>
          </p:cNvPr>
          <p:cNvSpPr txBox="1"/>
          <p:nvPr/>
        </p:nvSpPr>
        <p:spPr>
          <a:xfrm>
            <a:off x="419100" y="1943071"/>
            <a:ext cx="353876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75390" hangingPunct="1"/>
            <a:r>
              <a:rPr lang="it-IT" sz="1707" b="1" kern="1200" dirty="0">
                <a:solidFill>
                  <a:srgbClr val="00498B"/>
                </a:solidFill>
                <a:latin typeface="Raleway" panose="020B0503030101060003" pitchFamily="34" charset="77"/>
                <a:ea typeface="+mn-ea"/>
                <a:cs typeface="+mn-cs"/>
              </a:rPr>
              <a:t>Soggetto Attuatore investimenti PNRR*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CBDD2A2-D6FD-6FCF-C7A7-6F031DBE88BF}"/>
              </a:ext>
            </a:extLst>
          </p:cNvPr>
          <p:cNvSpPr txBox="1"/>
          <p:nvPr/>
        </p:nvSpPr>
        <p:spPr>
          <a:xfrm>
            <a:off x="4758633" y="1943071"/>
            <a:ext cx="3538767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75390">
              <a:defRPr sz="1707" b="1">
                <a:solidFill>
                  <a:srgbClr val="FF0000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dirty="0">
                <a:solidFill>
                  <a:srgbClr val="00498B"/>
                </a:solidFill>
              </a:rPr>
              <a:t>Agenzia Nazionale per la Sanità Digitale – ASD**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8E2934-DF2B-1FDC-B4C9-7B684F971644}"/>
              </a:ext>
            </a:extLst>
          </p:cNvPr>
          <p:cNvSpPr txBox="1"/>
          <p:nvPr/>
        </p:nvSpPr>
        <p:spPr>
          <a:xfrm>
            <a:off x="8601606" y="1943071"/>
            <a:ext cx="342984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975390">
              <a:defRPr sz="1707" b="1">
                <a:solidFill>
                  <a:srgbClr val="FF0000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dirty="0">
                <a:solidFill>
                  <a:srgbClr val="00498B"/>
                </a:solidFill>
              </a:rPr>
              <a:t>Programma nazionale di HTA dei dispositivi medici***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F1A8B6-A968-79EC-3A53-5634263407FD}"/>
              </a:ext>
            </a:extLst>
          </p:cNvPr>
          <p:cNvSpPr txBox="1"/>
          <p:nvPr/>
        </p:nvSpPr>
        <p:spPr>
          <a:xfrm>
            <a:off x="564028" y="2923528"/>
            <a:ext cx="3061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latin typeface="Raleway" pitchFamily="2" charset="0"/>
              </a:rPr>
              <a:t>AGENAS in riferimento alla Missione 6 Componente 1 è stato nominato soggetto attuatore in riferimento agli investimenti </a:t>
            </a:r>
          </a:p>
          <a:p>
            <a:pPr algn="just"/>
            <a:endParaRPr lang="it-IT" sz="1200" b="1" dirty="0">
              <a:solidFill>
                <a:srgbClr val="838383"/>
              </a:solidFill>
              <a:latin typeface="Raleway" pitchFamily="2" charset="0"/>
            </a:endParaRPr>
          </a:p>
          <a:p>
            <a:pPr marL="171450" indent="-171450" algn="just">
              <a:buFont typeface="Font di sistema regolare"/>
              <a:buChar char="-"/>
            </a:pP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Intelligenza Artificiale </a:t>
            </a:r>
          </a:p>
          <a:p>
            <a:pPr marL="171450" indent="-171450" algn="just">
              <a:buFont typeface="Font di sistema regolare"/>
              <a:buChar char="-"/>
            </a:pPr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  <a:p>
            <a:pPr marL="171450" indent="-171450" algn="just">
              <a:buFont typeface="Font di sistema regolare"/>
              <a:buChar char="-"/>
            </a:pP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Portale Trasparenza </a:t>
            </a:r>
          </a:p>
          <a:p>
            <a:pPr marL="171450" indent="-171450" algn="just">
              <a:buFont typeface="Font di sistema regolare"/>
              <a:buChar char="-"/>
            </a:pPr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  <a:p>
            <a:pPr marL="171450" indent="-171450" algn="just">
              <a:buFont typeface="Font di sistema regolare"/>
              <a:buChar char="-"/>
            </a:pP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Telemedicina</a:t>
            </a:r>
          </a:p>
          <a:p>
            <a:pPr marL="171450" indent="-171450" algn="just">
              <a:buFont typeface="Font di sistema regolare"/>
              <a:buChar char="-"/>
            </a:pPr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  <a:p>
            <a:pPr marL="171450" indent="-171450" algn="just">
              <a:buFont typeface="Font di sistema regolare"/>
              <a:buChar char="-"/>
            </a:pP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Organismo intermedio erogazione corso di formazione manageriale</a:t>
            </a:r>
          </a:p>
          <a:p>
            <a:pPr marL="171450" indent="-171450" algn="just">
              <a:buFont typeface="Font di sistema regolare"/>
              <a:buChar char="-"/>
            </a:pPr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8630093-F18F-7995-CA2A-A2333144574E}"/>
              </a:ext>
            </a:extLst>
          </p:cNvPr>
          <p:cNvSpPr txBox="1"/>
          <p:nvPr/>
        </p:nvSpPr>
        <p:spPr>
          <a:xfrm>
            <a:off x="436605" y="5358310"/>
            <a:ext cx="33164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sz="1100" i="0" dirty="0">
              <a:effectLst/>
              <a:latin typeface="Raleway" pitchFamily="2" charset="0"/>
              <a:cs typeface="Arial" panose="020B0604020202020204" pitchFamily="34" charset="0"/>
            </a:endParaRPr>
          </a:p>
          <a:p>
            <a:pPr algn="ctr"/>
            <a:endParaRPr lang="it-IT" sz="1100" dirty="0">
              <a:latin typeface="Raleway" pitchFamily="2" charset="0"/>
              <a:cs typeface="Arial" panose="020B0604020202020204" pitchFamily="34" charset="0"/>
            </a:endParaRPr>
          </a:p>
          <a:p>
            <a:pPr algn="ctr"/>
            <a:r>
              <a:rPr lang="it-IT" sz="1100" i="0" dirty="0">
                <a:effectLst/>
                <a:latin typeface="Raleway" pitchFamily="2" charset="0"/>
                <a:cs typeface="Arial" panose="020B0604020202020204" pitchFamily="34" charset="0"/>
              </a:rPr>
              <a:t>*Accordo Agenas, </a:t>
            </a:r>
            <a:r>
              <a:rPr lang="it-IT" sz="1100" i="0" dirty="0" err="1">
                <a:effectLst/>
                <a:latin typeface="Raleway" pitchFamily="2" charset="0"/>
                <a:cs typeface="Arial" panose="020B0604020202020204" pitchFamily="34" charset="0"/>
              </a:rPr>
              <a:t>MdS</a:t>
            </a:r>
            <a:r>
              <a:rPr lang="it-IT" sz="1100" i="0" dirty="0">
                <a:effectLst/>
                <a:latin typeface="Raleway" pitchFamily="2" charset="0"/>
                <a:cs typeface="Arial" panose="020B0604020202020204" pitchFamily="34" charset="0"/>
              </a:rPr>
              <a:t> e DPT del 31.12.2021</a:t>
            </a:r>
            <a:endParaRPr lang="it-IT" sz="1100" dirty="0"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8A307C-1C39-02F0-3CC6-E8C9F3480B84}"/>
              </a:ext>
            </a:extLst>
          </p:cNvPr>
          <p:cNvSpPr txBox="1"/>
          <p:nvPr/>
        </p:nvSpPr>
        <p:spPr>
          <a:xfrm>
            <a:off x="4583113" y="5701302"/>
            <a:ext cx="33164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i="0" dirty="0">
                <a:effectLst/>
                <a:latin typeface="Raleway" pitchFamily="2" charset="0"/>
                <a:cs typeface="Arial" panose="020B0604020202020204" pitchFamily="34" charset="0"/>
              </a:rPr>
              <a:t>* * L. 28 marzo 2022 n. 25 (G.U. 28/03/2022 n. 73)</a:t>
            </a:r>
            <a:endParaRPr lang="it-IT" sz="1100" dirty="0"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C9CE528-B499-69AF-C2DE-685C86D8E03D}"/>
              </a:ext>
            </a:extLst>
          </p:cNvPr>
          <p:cNvSpPr txBox="1"/>
          <p:nvPr/>
        </p:nvSpPr>
        <p:spPr>
          <a:xfrm>
            <a:off x="4782200" y="2923528"/>
            <a:ext cx="3319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latin typeface="Raleway" pitchFamily="2" charset="0"/>
              </a:rPr>
              <a:t>Garantire omogeneità a livello nazionale e efficienza nell’attuazione delle </a:t>
            </a: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politiche di digitalizzazione </a:t>
            </a:r>
          </a:p>
          <a:p>
            <a:pPr algn="just"/>
            <a:endParaRPr lang="it-IT" sz="1200" b="1" dirty="0">
              <a:solidFill>
                <a:srgbClr val="0E7BC0"/>
              </a:solidFill>
              <a:latin typeface="Raleway" pitchFamily="2" charset="0"/>
            </a:endParaRPr>
          </a:p>
          <a:p>
            <a:pPr algn="just"/>
            <a:r>
              <a:rPr lang="it-IT" sz="1200" b="1" dirty="0">
                <a:latin typeface="Raleway" pitchFamily="2" charset="0"/>
              </a:rPr>
              <a:t>Garantire omogeneità a livello nazionale e efficienza nell’attuazione delle </a:t>
            </a: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politiche di implementazione</a:t>
            </a:r>
          </a:p>
          <a:p>
            <a:pPr algn="just"/>
            <a:endParaRPr lang="it-IT" sz="1200" b="1" dirty="0">
              <a:latin typeface="Raleway" pitchFamily="2" charset="0"/>
            </a:endParaRPr>
          </a:p>
          <a:p>
            <a:pPr algn="just"/>
            <a:r>
              <a:rPr lang="it-IT" sz="1200" b="1" dirty="0">
                <a:latin typeface="Raleway" pitchFamily="2" charset="0"/>
              </a:rPr>
              <a:t>Garantire omogeneità a livello nazionale </a:t>
            </a: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nell’erogazione dei servizi sanitari </a:t>
            </a:r>
            <a:r>
              <a:rPr lang="it-IT" sz="1200" b="1" dirty="0">
                <a:latin typeface="Raleway" pitchFamily="2" charset="0"/>
              </a:rPr>
              <a:t>anche attraverso le soluzioni di telemedicina.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D00847-050A-A387-180B-9B295D266C74}"/>
              </a:ext>
            </a:extLst>
          </p:cNvPr>
          <p:cNvSpPr txBox="1"/>
          <p:nvPr/>
        </p:nvSpPr>
        <p:spPr>
          <a:xfrm>
            <a:off x="8648315" y="5637510"/>
            <a:ext cx="33163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100" i="0" dirty="0">
                <a:effectLst/>
                <a:latin typeface="Raleway" pitchFamily="2" charset="0"/>
              </a:rPr>
              <a:t>**</a:t>
            </a:r>
            <a:r>
              <a:rPr lang="it-IT" sz="1100" i="0" dirty="0">
                <a:effectLst/>
                <a:latin typeface="Raleway" pitchFamily="2" charset="0"/>
                <a:cs typeface="Arial" panose="020B0604020202020204" pitchFamily="34" charset="0"/>
              </a:rPr>
              <a:t>*</a:t>
            </a:r>
            <a:r>
              <a:rPr lang="it-IT" sz="1100" i="0" dirty="0" err="1">
                <a:effectLst/>
                <a:latin typeface="Raleway" pitchFamily="2" charset="0"/>
              </a:rPr>
              <a:t>D.lsg</a:t>
            </a:r>
            <a:r>
              <a:rPr lang="it-IT" sz="1100" i="0" dirty="0">
                <a:effectLst/>
                <a:latin typeface="Raleway" pitchFamily="2" charset="0"/>
              </a:rPr>
              <a:t> 5 agosto 2022 n. 137 Art. 22 </a:t>
            </a:r>
          </a:p>
          <a:p>
            <a:pPr algn="ctr"/>
            <a:r>
              <a:rPr lang="it-IT" sz="1100" i="0" dirty="0">
                <a:effectLst/>
                <a:latin typeface="Raleway" pitchFamily="2" charset="0"/>
              </a:rPr>
              <a:t>(G.U. </a:t>
            </a:r>
            <a:r>
              <a:rPr lang="it-IT" sz="1100" dirty="0">
                <a:latin typeface="Raleway" pitchFamily="2" charset="0"/>
              </a:rPr>
              <a:t>13</a:t>
            </a:r>
            <a:r>
              <a:rPr lang="it-IT" sz="1100" i="0" dirty="0">
                <a:effectLst/>
                <a:latin typeface="Raleway" pitchFamily="2" charset="0"/>
              </a:rPr>
              <a:t>/09/2022 n. </a:t>
            </a:r>
            <a:r>
              <a:rPr lang="it-IT" sz="1100" dirty="0">
                <a:latin typeface="Raleway" pitchFamily="2" charset="0"/>
              </a:rPr>
              <a:t>214</a:t>
            </a:r>
            <a:r>
              <a:rPr lang="it-IT" sz="1100" i="0" dirty="0">
                <a:effectLst/>
                <a:latin typeface="Raleway" pitchFamily="2" charset="0"/>
              </a:rPr>
              <a:t>)</a:t>
            </a:r>
            <a:endParaRPr lang="it-IT" sz="1100" dirty="0">
              <a:latin typeface="Raleway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23796F1-9D1B-72B1-CD90-5EFE19CDC97E}"/>
              </a:ext>
            </a:extLst>
          </p:cNvPr>
          <p:cNvSpPr txBox="1"/>
          <p:nvPr/>
        </p:nvSpPr>
        <p:spPr>
          <a:xfrm>
            <a:off x="8715069" y="2923528"/>
            <a:ext cx="3249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Elaborazione degli indirizzi metodologici </a:t>
            </a:r>
            <a:r>
              <a:rPr lang="it-IT" sz="1200" b="1" dirty="0">
                <a:latin typeface="Raleway" pitchFamily="2" charset="0"/>
              </a:rPr>
              <a:t>che verranno applicati per la produzione dei </a:t>
            </a:r>
            <a:r>
              <a:rPr lang="it-IT" sz="1200" b="1" dirty="0">
                <a:solidFill>
                  <a:srgbClr val="0E7BC0"/>
                </a:solidFill>
                <a:latin typeface="Raleway" pitchFamily="2" charset="0"/>
              </a:rPr>
              <a:t>rapporti di valutazione tecnica multidimensionale nel Programma Nazionale HTA dei dispositivi medici</a:t>
            </a:r>
          </a:p>
          <a:p>
            <a:pPr algn="just"/>
            <a:r>
              <a:rPr lang="it-IT" sz="1200" dirty="0">
                <a:solidFill>
                  <a:srgbClr val="8383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78E1141-E8F1-18D4-9300-AB9E875891B9}"/>
              </a:ext>
            </a:extLst>
          </p:cNvPr>
          <p:cNvSpPr txBox="1"/>
          <p:nvPr/>
        </p:nvSpPr>
        <p:spPr>
          <a:xfrm>
            <a:off x="494971" y="840538"/>
            <a:ext cx="103828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/>
              </a:defRPr>
            </a:lvl1pPr>
          </a:lstStyle>
          <a:p>
            <a:r>
              <a:rPr lang="it-IT" sz="1800" dirty="0">
                <a:solidFill>
                  <a:srgbClr val="1297EE"/>
                </a:solidFill>
              </a:rPr>
              <a:t>Organo tecnico scientifico del Servizio Sanitario Nazionale, svolge un ruolo da protagonista nel PNRR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479016E-303C-8239-3BBB-9D28BC1EF253}"/>
              </a:ext>
            </a:extLst>
          </p:cNvPr>
          <p:cNvSpPr txBox="1">
            <a:spLocks/>
          </p:cNvSpPr>
          <p:nvPr/>
        </p:nvSpPr>
        <p:spPr>
          <a:xfrm>
            <a:off x="483096" y="400894"/>
            <a:ext cx="7632204" cy="87928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00488B"/>
                </a:solidFill>
                <a:latin typeface="Raleway" pitchFamily="2" charset="0"/>
              </a:rPr>
              <a:t>Il ruolo di AGENAS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DA4B46E-D779-0960-43EC-B4F86EE18D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D477EA6-0A58-76AA-D602-3F95D8604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5" name="immagini2">
            <a:extLst>
              <a:ext uri="{FF2B5EF4-FFF2-40B4-BE49-F238E27FC236}">
                <a16:creationId xmlns:a16="http://schemas.microsoft.com/office/drawing/2014/main" id="{F8D5C305-DEAF-57A2-B085-BF269487C4F3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1" name="immagini3">
            <a:extLst>
              <a:ext uri="{FF2B5EF4-FFF2-40B4-BE49-F238E27FC236}">
                <a16:creationId xmlns:a16="http://schemas.microsoft.com/office/drawing/2014/main" id="{430398A4-D915-CB3F-3535-9599E51D859A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37045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C316228-1228-B376-CABE-A33772656978}"/>
              </a:ext>
            </a:extLst>
          </p:cNvPr>
          <p:cNvSpPr txBox="1"/>
          <p:nvPr/>
        </p:nvSpPr>
        <p:spPr>
          <a:xfrm>
            <a:off x="514484" y="2278352"/>
            <a:ext cx="10502921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88B"/>
                </a:solidFill>
                <a:latin typeface="Raleway" pitchFamily="2" charset="0"/>
              </a:rPr>
              <a:t>predisposizione, </a:t>
            </a:r>
            <a:r>
              <a:rPr lang="it-IT" sz="1400" b="1" dirty="0">
                <a:solidFill>
                  <a:srgbClr val="00488C"/>
                </a:solidFill>
                <a:latin typeface="Raleway" pitchFamily="2" charset="0"/>
              </a:rPr>
              <a:t>pubblicazione e aggiornamento</a:t>
            </a:r>
            <a:r>
              <a:rPr lang="it-IT" sz="1400" dirty="0">
                <a:latin typeface="Raleway" pitchFamily="2" charset="0"/>
              </a:rPr>
              <a:t>, previa approvazione del Ministero della salute e del Ministero delegato per l’innovazione tecnologica e transizione digitale, di </a:t>
            </a:r>
            <a:r>
              <a:rPr lang="it-IT" sz="1400" b="1" dirty="0">
                <a:solidFill>
                  <a:srgbClr val="00488C"/>
                </a:solidFill>
                <a:latin typeface="Raleway" pitchFamily="2" charset="0"/>
              </a:rPr>
              <a:t>LG necessarie ad assicurare la raccolta e l’interscambio di dati sanitari da parte degli enti del SSN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88B"/>
                </a:solidFill>
                <a:latin typeface="Raleway" panose="020B0503030101060003" pitchFamily="34" charset="77"/>
              </a:rPr>
              <a:t>monitoraggio sull’attuazione delle LG </a:t>
            </a:r>
            <a:r>
              <a:rPr lang="it-IT" sz="1400" dirty="0">
                <a:latin typeface="Raleway" pitchFamily="2" charset="0"/>
              </a:rPr>
              <a:t>di cui sopra e controllo della qualità dei dati sanitari raccolti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88B"/>
                </a:solidFill>
                <a:latin typeface="Raleway" panose="020B0503030101060003" pitchFamily="34" charset="77"/>
              </a:rPr>
              <a:t>promozione e realizzazione di servizi basati sui dati destinati agli assistiti e agli operatori</a:t>
            </a:r>
            <a:r>
              <a:rPr lang="it-IT" sz="1400" dirty="0">
                <a:solidFill>
                  <a:srgbClr val="00488B"/>
                </a:solidFill>
                <a:latin typeface="Raleway" panose="020B0503030101060003" pitchFamily="34" charset="77"/>
              </a:rPr>
              <a:t> </a:t>
            </a:r>
            <a:r>
              <a:rPr lang="it-IT" sz="1400" dirty="0">
                <a:latin typeface="Raleway" panose="020B0503030101060003" pitchFamily="34" charset="77"/>
              </a:rPr>
              <a:t>al fine di assicurare strumenti di consultazione dei dati dell’EDS sul territorio nazionale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88B"/>
                </a:solidFill>
                <a:latin typeface="Raleway" panose="020B0503030101060003" pitchFamily="34" charset="77"/>
              </a:rPr>
              <a:t>certificazione di soluzioni IT </a:t>
            </a:r>
            <a:r>
              <a:rPr lang="it-IT" sz="1400" dirty="0">
                <a:latin typeface="Raleway" panose="020B0503030101060003" pitchFamily="34" charset="77"/>
              </a:rPr>
              <a:t>che realizzano servizi sanitari digitali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88B"/>
                </a:solidFill>
                <a:latin typeface="Raleway" panose="020B0503030101060003" pitchFamily="34" charset="77"/>
              </a:rPr>
              <a:t>gestione della Piattaforma Nazionale di Telemedicina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latin typeface="Raleway" panose="020B0503030101060003" pitchFamily="34" charset="77"/>
              </a:rPr>
              <a:t>supporto al Ministero della salute per la </a:t>
            </a:r>
            <a:r>
              <a:rPr lang="it-IT" sz="1400" b="1" dirty="0">
                <a:solidFill>
                  <a:srgbClr val="00488B"/>
                </a:solidFill>
                <a:latin typeface="Raleway" panose="020B0503030101060003" pitchFamily="34" charset="77"/>
              </a:rPr>
              <a:t>valutazione delle richieste di terzi per finalità di ricerca dei dati raccolti nell’EDS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88B"/>
                </a:solidFill>
                <a:latin typeface="Raleway" panose="020B0503030101060003" pitchFamily="34" charset="77"/>
              </a:rPr>
              <a:t>supporto alla Cabina di regia del Nuovo sistema informativo sanitario (NSIS)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488B"/>
                </a:solidFill>
                <a:latin typeface="Raleway" panose="020B0503030101060003" pitchFamily="34" charset="77"/>
              </a:rPr>
              <a:t>proposta per la fissazione e il periodico aggiornamento delle tariffe per i servizi di telemedicina</a:t>
            </a:r>
            <a:r>
              <a:rPr lang="it-IT" sz="1400" dirty="0">
                <a:solidFill>
                  <a:srgbClr val="00488B"/>
                </a:solidFill>
                <a:latin typeface="Raleway" panose="020B0503030101060003" pitchFamily="34" charset="77"/>
              </a:rPr>
              <a:t>, </a:t>
            </a:r>
            <a:r>
              <a:rPr lang="it-IT" sz="1400" dirty="0">
                <a:latin typeface="Raleway" panose="020B0503030101060003" pitchFamily="34" charset="77"/>
              </a:rPr>
              <a:t>da approvare con decreto del Ministro della salute</a:t>
            </a:r>
            <a:endParaRPr lang="it-IT" sz="1400" b="1" dirty="0">
              <a:solidFill>
                <a:srgbClr val="00488C"/>
              </a:solidFill>
              <a:latin typeface="Raleway" pitchFamily="2" charset="0"/>
            </a:endParaRP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66C7BFFA-D86E-314F-92F1-3253D91B6F2D}"/>
              </a:ext>
            </a:extLst>
          </p:cNvPr>
          <p:cNvSpPr txBox="1">
            <a:spLocks/>
          </p:cNvSpPr>
          <p:nvPr/>
        </p:nvSpPr>
        <p:spPr>
          <a:xfrm>
            <a:off x="596491" y="389084"/>
            <a:ext cx="112220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498B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200" dirty="0">
                <a:solidFill>
                  <a:srgbClr val="00498B"/>
                </a:solidFill>
                <a:latin typeface="Raleway" panose="020B0503030101060003" pitchFamily="34" charset="77"/>
                <a:cs typeface="Calibri"/>
              </a:rPr>
              <a:t>Agenzia Nazionale per la Sanità Digitale (ASD)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F2726D09-099C-9A43-AD77-9DABF297D4A0}"/>
              </a:ext>
            </a:extLst>
          </p:cNvPr>
          <p:cNvSpPr txBox="1"/>
          <p:nvPr/>
        </p:nvSpPr>
        <p:spPr>
          <a:xfrm>
            <a:off x="514484" y="984024"/>
            <a:ext cx="1073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600" b="1">
                <a:solidFill>
                  <a:srgbClr val="003A70"/>
                </a:solidFill>
                <a:latin typeface="Raleway" pitchFamily="2" charset="0"/>
                <a:cs typeface="Calibri"/>
              </a:defRPr>
            </a:lvl1pPr>
          </a:lstStyle>
          <a:p>
            <a:pPr algn="l"/>
            <a:r>
              <a:rPr lang="it-IT" sz="1800" dirty="0">
                <a:solidFill>
                  <a:srgbClr val="1297EE"/>
                </a:solidFill>
              </a:rPr>
              <a:t>GURI serie generale n. 21 del 27.01.2022 art 21 DL n. 4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1112BD-7EBD-AD9F-E302-AF8E776C1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04" y="6207091"/>
            <a:ext cx="720189" cy="39662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689A782-30D0-DAC8-2BA7-63F9DF046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5106237" y="6226857"/>
            <a:ext cx="1872208" cy="398342"/>
          </a:xfrm>
          <a:prstGeom prst="rect">
            <a:avLst/>
          </a:prstGeom>
        </p:spPr>
      </p:pic>
      <p:pic>
        <p:nvPicPr>
          <p:cNvPr id="5" name="immagini2">
            <a:extLst>
              <a:ext uri="{FF2B5EF4-FFF2-40B4-BE49-F238E27FC236}">
                <a16:creationId xmlns:a16="http://schemas.microsoft.com/office/drawing/2014/main" id="{1A9E440A-E7F3-E78E-7F6D-60E54CD16E74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68202" y="6188083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2580306-5629-538F-5BDF-BA8909CC0A3D}"/>
              </a:ext>
            </a:extLst>
          </p:cNvPr>
          <p:cNvSpPr txBox="1"/>
          <p:nvPr/>
        </p:nvSpPr>
        <p:spPr>
          <a:xfrm>
            <a:off x="514484" y="1718540"/>
            <a:ext cx="550083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b="1" dirty="0">
                <a:solidFill>
                  <a:srgbClr val="107BC1"/>
                </a:solidFill>
                <a:latin typeface="Raleway" panose="020B0503030101060003" pitchFamily="34" charset="77"/>
              </a:rPr>
              <a:t>Le funzioni dell’Agenzia di Sanità Digitale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C36362E-0FD9-051C-C14B-D409245E904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0637" y="-73933"/>
            <a:ext cx="1721363" cy="1670735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971D678-2216-4EFF-924A-405F0A1FD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3DEB9E5-C4EB-DD56-B4F5-EE53EFDC2A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4" name="immagini2">
            <a:extLst>
              <a:ext uri="{FF2B5EF4-FFF2-40B4-BE49-F238E27FC236}">
                <a16:creationId xmlns:a16="http://schemas.microsoft.com/office/drawing/2014/main" id="{878D3EBB-E206-DD45-F932-3FA8BEFA48A4}"/>
              </a:ext>
            </a:extLst>
          </p:cNvPr>
          <p:cNvPicPr/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5" name="immagini3">
            <a:extLst>
              <a:ext uri="{FF2B5EF4-FFF2-40B4-BE49-F238E27FC236}">
                <a16:creationId xmlns:a16="http://schemas.microsoft.com/office/drawing/2014/main" id="{62DE2027-E8F7-1CC8-A4C9-FB61DF5AAA26}"/>
              </a:ext>
            </a:extLst>
          </p:cNvPr>
          <p:cNvPicPr/>
          <p:nvPr/>
        </p:nvPicPr>
        <p:blipFill>
          <a:blip r:embed="rId7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12885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41951B5E-6C6D-EA1D-05C4-AB15F23C22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5509" y="0"/>
            <a:ext cx="1732096" cy="1681152"/>
          </a:xfrm>
          <a:prstGeom prst="rect">
            <a:avLst/>
          </a:prstGeom>
        </p:spPr>
      </p:pic>
      <p:sp>
        <p:nvSpPr>
          <p:cNvPr id="7" name="Freeform 14">
            <a:extLst>
              <a:ext uri="{FF2B5EF4-FFF2-40B4-BE49-F238E27FC236}">
                <a16:creationId xmlns:a16="http://schemas.microsoft.com/office/drawing/2014/main" id="{799475A9-F536-57FD-7D9C-B4FF5F792FA5}"/>
              </a:ext>
            </a:extLst>
          </p:cNvPr>
          <p:cNvSpPr>
            <a:spLocks/>
          </p:cNvSpPr>
          <p:nvPr/>
        </p:nvSpPr>
        <p:spPr bwMode="auto">
          <a:xfrm>
            <a:off x="236777" y="1262880"/>
            <a:ext cx="3600000" cy="4572000"/>
          </a:xfrm>
          <a:prstGeom prst="roundRect">
            <a:avLst/>
          </a:prstGeom>
          <a:solidFill>
            <a:srgbClr val="2160AD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ccia in su 13">
            <a:extLst>
              <a:ext uri="{FF2B5EF4-FFF2-40B4-BE49-F238E27FC236}">
                <a16:creationId xmlns:a16="http://schemas.microsoft.com/office/drawing/2014/main" id="{0F7BFCA5-CC01-9689-F791-9BCD7819C582}"/>
              </a:ext>
            </a:extLst>
          </p:cNvPr>
          <p:cNvSpPr/>
          <p:nvPr/>
        </p:nvSpPr>
        <p:spPr>
          <a:xfrm rot="16200000">
            <a:off x="3115122" y="3549474"/>
            <a:ext cx="1443317" cy="1362634"/>
          </a:xfrm>
          <a:prstGeom prst="upArrow">
            <a:avLst/>
          </a:prstGeom>
          <a:solidFill>
            <a:srgbClr val="2290C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4A03F82F-9800-88D6-6E5C-2EBE9DD65957}"/>
              </a:ext>
            </a:extLst>
          </p:cNvPr>
          <p:cNvSpPr>
            <a:spLocks/>
          </p:cNvSpPr>
          <p:nvPr/>
        </p:nvSpPr>
        <p:spPr bwMode="auto">
          <a:xfrm>
            <a:off x="4260497" y="1262880"/>
            <a:ext cx="3600000" cy="4572000"/>
          </a:xfrm>
          <a:prstGeom prst="roundRect">
            <a:avLst/>
          </a:prstGeom>
          <a:solidFill>
            <a:srgbClr val="2290CF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19DAF68C-DE3A-AA69-F007-336AD7366B4C}"/>
              </a:ext>
            </a:extLst>
          </p:cNvPr>
          <p:cNvSpPr>
            <a:spLocks/>
          </p:cNvSpPr>
          <p:nvPr/>
        </p:nvSpPr>
        <p:spPr bwMode="auto">
          <a:xfrm>
            <a:off x="8358879" y="1280505"/>
            <a:ext cx="3600000" cy="4572000"/>
          </a:xfrm>
          <a:prstGeom prst="roundRect">
            <a:avLst/>
          </a:prstGeom>
          <a:solidFill>
            <a:srgbClr val="2160AD"/>
          </a:solidFill>
          <a:ln w="476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ccia in su 12">
            <a:extLst>
              <a:ext uri="{FF2B5EF4-FFF2-40B4-BE49-F238E27FC236}">
                <a16:creationId xmlns:a16="http://schemas.microsoft.com/office/drawing/2014/main" id="{D8D2985A-8FED-89E5-FE63-96F648EDFC67}"/>
              </a:ext>
            </a:extLst>
          </p:cNvPr>
          <p:cNvSpPr/>
          <p:nvPr/>
        </p:nvSpPr>
        <p:spPr>
          <a:xfrm rot="5400000">
            <a:off x="3445224" y="1859573"/>
            <a:ext cx="1443317" cy="1599127"/>
          </a:xfrm>
          <a:prstGeom prst="upArrow">
            <a:avLst/>
          </a:prstGeom>
          <a:solidFill>
            <a:srgbClr val="2160A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in su 14">
            <a:extLst>
              <a:ext uri="{FF2B5EF4-FFF2-40B4-BE49-F238E27FC236}">
                <a16:creationId xmlns:a16="http://schemas.microsoft.com/office/drawing/2014/main" id="{3C9F08F8-D298-07E5-8560-B54BAD91A1AE}"/>
              </a:ext>
            </a:extLst>
          </p:cNvPr>
          <p:cNvSpPr/>
          <p:nvPr/>
        </p:nvSpPr>
        <p:spPr>
          <a:xfrm rot="16200000">
            <a:off x="7138839" y="2699477"/>
            <a:ext cx="1443317" cy="1362634"/>
          </a:xfrm>
          <a:prstGeom prst="upArrow">
            <a:avLst/>
          </a:prstGeom>
          <a:solidFill>
            <a:srgbClr val="2160A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su 15">
            <a:extLst>
              <a:ext uri="{FF2B5EF4-FFF2-40B4-BE49-F238E27FC236}">
                <a16:creationId xmlns:a16="http://schemas.microsoft.com/office/drawing/2014/main" id="{C0F89894-A3E8-029E-2EAA-3B0A39E129FA}"/>
              </a:ext>
            </a:extLst>
          </p:cNvPr>
          <p:cNvSpPr/>
          <p:nvPr/>
        </p:nvSpPr>
        <p:spPr>
          <a:xfrm rot="5400000">
            <a:off x="7562558" y="4313118"/>
            <a:ext cx="1443317" cy="1362634"/>
          </a:xfrm>
          <a:prstGeom prst="upArrow">
            <a:avLst/>
          </a:prstGeom>
          <a:solidFill>
            <a:srgbClr val="2290C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583577F-D43B-E116-7C21-482132207675}"/>
              </a:ext>
            </a:extLst>
          </p:cNvPr>
          <p:cNvSpPr/>
          <p:nvPr/>
        </p:nvSpPr>
        <p:spPr>
          <a:xfrm>
            <a:off x="3143144" y="2116768"/>
            <a:ext cx="693633" cy="1013012"/>
          </a:xfrm>
          <a:prstGeom prst="rect">
            <a:avLst/>
          </a:prstGeom>
          <a:solidFill>
            <a:srgbClr val="21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DF06D6D-4191-4C26-C57F-8D9585E590C2}"/>
              </a:ext>
            </a:extLst>
          </p:cNvPr>
          <p:cNvSpPr/>
          <p:nvPr/>
        </p:nvSpPr>
        <p:spPr>
          <a:xfrm>
            <a:off x="8358879" y="2817665"/>
            <a:ext cx="615620" cy="1013012"/>
          </a:xfrm>
          <a:prstGeom prst="rect">
            <a:avLst/>
          </a:prstGeom>
          <a:solidFill>
            <a:srgbClr val="216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C1264D3-502E-58F9-69A3-31A8E3862108}"/>
              </a:ext>
            </a:extLst>
          </p:cNvPr>
          <p:cNvSpPr/>
          <p:nvPr/>
        </p:nvSpPr>
        <p:spPr>
          <a:xfrm>
            <a:off x="7166864" y="4485695"/>
            <a:ext cx="693633" cy="914641"/>
          </a:xfrm>
          <a:prstGeom prst="rect">
            <a:avLst/>
          </a:prstGeom>
          <a:solidFill>
            <a:srgbClr val="229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1340DA72-2542-55A4-E13F-A79CEA14D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845" y1="24654" x2="69845" y2="24654"/>
                        <a14:foregroundMark x1="63918" y1="19668" x2="63918" y2="196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9141" y="2033716"/>
            <a:ext cx="1660029" cy="1544511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E9F60FF-2870-CDB0-66D4-6FAC10164DEF}"/>
              </a:ext>
            </a:extLst>
          </p:cNvPr>
          <p:cNvSpPr txBox="1"/>
          <p:nvPr/>
        </p:nvSpPr>
        <p:spPr>
          <a:xfrm>
            <a:off x="772366" y="4298379"/>
            <a:ext cx="235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75390" hangingPunct="1"/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Il </a:t>
            </a:r>
            <a:r>
              <a:rPr lang="it-IT" sz="12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FSE </a:t>
            </a: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è una piattaforma che eroga servizi per i cittadini ed i professionisti sanitati, </a:t>
            </a:r>
            <a:r>
              <a:rPr lang="it-IT" sz="12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gestisce dati e documenti</a:t>
            </a: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, deve essere </a:t>
            </a:r>
            <a:r>
              <a:rPr lang="it-IT" sz="12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diffuso e uniforme </a:t>
            </a: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su tutto il territorio nazionale.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9532E6C-24E5-ED64-92EE-ED6E0FE350AA}"/>
              </a:ext>
            </a:extLst>
          </p:cNvPr>
          <p:cNvSpPr txBox="1"/>
          <p:nvPr/>
        </p:nvSpPr>
        <p:spPr>
          <a:xfrm>
            <a:off x="4665371" y="3830677"/>
            <a:ext cx="2771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75390" hangingPunct="1"/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Sviluppo di un’</a:t>
            </a:r>
            <a:r>
              <a:rPr lang="it-IT" sz="12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infrastruttura nazionale </a:t>
            </a: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(Piattaforma Nazionale di Telemedicina - PNT) e di </a:t>
            </a:r>
            <a:r>
              <a:rPr lang="it-IT" sz="12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servizi regionali di telemedicina</a:t>
            </a: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. Obiettivo: assicurare che l’erogazione dei servizi attraverso la telemedicina avvenga in modo più equo e uniforme sul territorio nazionale.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B7DF142C-9573-3981-C11C-25287AA6685A}"/>
              </a:ext>
            </a:extLst>
          </p:cNvPr>
          <p:cNvSpPr txBox="1"/>
          <p:nvPr/>
        </p:nvSpPr>
        <p:spPr>
          <a:xfrm>
            <a:off x="8910285" y="2402731"/>
            <a:ext cx="2738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defTabSz="975390" hangingPunct="1">
              <a:buFont typeface="Arial" panose="020B0604020202020204" pitchFamily="34" charset="0"/>
              <a:buChar char="•"/>
            </a:pPr>
            <a:r>
              <a:rPr lang="it-IT" sz="12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Sviluppo e adozione di nuovi flussi informativi nazionali </a:t>
            </a: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(consultori familiari, Ospedali di Comunità, servizi di riabilitazione territoriale, servizi di cure primarie).</a:t>
            </a:r>
          </a:p>
          <a:p>
            <a:pPr marL="171450" indent="-171450" algn="just" defTabSz="975390" hangingPunct="1">
              <a:buFont typeface="Arial" panose="020B0604020202020204" pitchFamily="34" charset="0"/>
              <a:buChar char="•"/>
            </a:pPr>
            <a:r>
              <a:rPr lang="it-IT" sz="12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Sviluppo di </a:t>
            </a:r>
            <a:r>
              <a:rPr lang="it-IT" sz="1200" b="1" i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software </a:t>
            </a:r>
            <a:r>
              <a:rPr lang="it-IT" sz="1200" b="1" i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development</a:t>
            </a:r>
            <a:r>
              <a:rPr lang="it-IT" sz="1200" b="1" i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it-IT" sz="1200" b="1" i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toolkits</a:t>
            </a:r>
            <a:r>
              <a:rPr lang="it-IT" sz="1200" b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per facilitare l’interoperabilità semantica.</a:t>
            </a:r>
          </a:p>
          <a:p>
            <a:pPr marL="171450" indent="-171450" algn="just" defTabSz="975390" hangingPunct="1">
              <a:buFont typeface="Arial" panose="020B0604020202020204" pitchFamily="34" charset="0"/>
              <a:buChar char="•"/>
            </a:pP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Rafforzamento dell’infrastrutture e degli strumenti di </a:t>
            </a:r>
            <a:r>
              <a:rPr lang="it-IT" sz="1200" b="1" i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data </a:t>
            </a:r>
            <a:r>
              <a:rPr lang="it-IT" sz="1200" b="1" i="1" kern="1200" dirty="0" err="1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analysis</a:t>
            </a:r>
            <a:r>
              <a:rPr lang="it-IT" sz="1200" b="1" i="1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 </a:t>
            </a: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a livello del Ministero della Salute.</a:t>
            </a:r>
          </a:p>
          <a:p>
            <a:pPr marL="171450" indent="-171450" algn="just" defTabSz="975390" hangingPunct="1">
              <a:buFont typeface="Arial" panose="020B0604020202020204" pitchFamily="34" charset="0"/>
              <a:buChar char="•"/>
            </a:pPr>
            <a:r>
              <a:rPr lang="it-IT" sz="1200" kern="1200" dirty="0">
                <a:solidFill>
                  <a:schemeClr val="bg1"/>
                </a:solidFill>
                <a:latin typeface="Raleway" pitchFamily="2" charset="0"/>
                <a:ea typeface="+mn-ea"/>
                <a:cs typeface="+mn-cs"/>
              </a:rPr>
              <a:t>Sviluppo di una Piattaforma di Diffusione della telemedicina.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14967EF-C393-E4EF-B176-F22430FFE4EB}"/>
              </a:ext>
            </a:extLst>
          </p:cNvPr>
          <p:cNvSpPr txBox="1"/>
          <p:nvPr/>
        </p:nvSpPr>
        <p:spPr>
          <a:xfrm>
            <a:off x="271923" y="1546189"/>
            <a:ext cx="358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itchFamily="2" charset="0"/>
              </a:rPr>
              <a:t>Fascicolo Sanitario Elettronico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CD15970C-A3B2-B35E-461B-692DF607AD09}"/>
              </a:ext>
            </a:extLst>
          </p:cNvPr>
          <p:cNvSpPr txBox="1"/>
          <p:nvPr/>
        </p:nvSpPr>
        <p:spPr>
          <a:xfrm>
            <a:off x="4306042" y="1519294"/>
            <a:ext cx="358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itchFamily="2" charset="0"/>
              </a:rPr>
              <a:t>Telemedicina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FF288D04-2AC2-0015-032E-550D1AE4E7F5}"/>
              </a:ext>
            </a:extLst>
          </p:cNvPr>
          <p:cNvSpPr txBox="1"/>
          <p:nvPr/>
        </p:nvSpPr>
        <p:spPr>
          <a:xfrm>
            <a:off x="8392108" y="1546189"/>
            <a:ext cx="3587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Raleway" pitchFamily="2" charset="0"/>
              </a:rPr>
              <a:t>Altri sub-investimenti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CE755A4A-4C98-E7FC-7D6E-978ED110F408}"/>
              </a:ext>
            </a:extLst>
          </p:cNvPr>
          <p:cNvSpPr/>
          <p:nvPr/>
        </p:nvSpPr>
        <p:spPr>
          <a:xfrm>
            <a:off x="1976029" y="5888553"/>
            <a:ext cx="7952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CC5756"/>
                </a:solidFill>
                <a:latin typeface="Raleway" pitchFamily="2" charset="0"/>
              </a:rPr>
              <a:t>Creazione dell’Ecosistema di dati sanitari </a:t>
            </a:r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D36B999F-49B0-0E81-C5DC-80DEC152AA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7319" y="5704445"/>
            <a:ext cx="523901" cy="639507"/>
          </a:xfrm>
          <a:prstGeom prst="rect">
            <a:avLst/>
          </a:prstGeom>
        </p:spPr>
      </p:pic>
      <p:grpSp>
        <p:nvGrpSpPr>
          <p:cNvPr id="59" name="Gruppo 58">
            <a:extLst>
              <a:ext uri="{FF2B5EF4-FFF2-40B4-BE49-F238E27FC236}">
                <a16:creationId xmlns:a16="http://schemas.microsoft.com/office/drawing/2014/main" id="{E896E526-11BE-A42F-52DE-0A8943CC7B73}"/>
              </a:ext>
            </a:extLst>
          </p:cNvPr>
          <p:cNvGrpSpPr/>
          <p:nvPr/>
        </p:nvGrpSpPr>
        <p:grpSpPr>
          <a:xfrm>
            <a:off x="639244" y="2069557"/>
            <a:ext cx="2785841" cy="1675047"/>
            <a:chOff x="639244" y="2292577"/>
            <a:chExt cx="2785841" cy="1675047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6B3843A8-4FD0-7263-55C0-8FA858877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099" b="70988" l="28654" r="68077">
                          <a14:foregroundMark x1="28846" y1="19753" x2="28846" y2="19753"/>
                          <a14:foregroundMark x1="68269" y1="19136" x2="68269" y2="19136"/>
                          <a14:foregroundMark x1="48269" y1="70988" x2="48269" y2="70988"/>
                        </a14:backgroundRemoval>
                      </a14:imgEffect>
                    </a14:imgLayer>
                  </a14:imgProps>
                </a:ext>
              </a:extLst>
            </a:blip>
            <a:srcRect l="27101" r="29314" b="26292"/>
            <a:stretch/>
          </p:blipFill>
          <p:spPr>
            <a:xfrm>
              <a:off x="1277209" y="2292577"/>
              <a:ext cx="1169232" cy="1232010"/>
            </a:xfrm>
            <a:prstGeom prst="rect">
              <a:avLst/>
            </a:prstGeom>
          </p:spPr>
        </p:pic>
        <p:sp>
          <p:nvSpPr>
            <p:cNvPr id="55" name="CasellaDiTesto 54">
              <a:extLst>
                <a:ext uri="{FF2B5EF4-FFF2-40B4-BE49-F238E27FC236}">
                  <a16:creationId xmlns:a16="http://schemas.microsoft.com/office/drawing/2014/main" id="{2DE07B20-1149-EC9A-7AEA-90E4E6287460}"/>
                </a:ext>
              </a:extLst>
            </p:cNvPr>
            <p:cNvSpPr txBox="1"/>
            <p:nvPr/>
          </p:nvSpPr>
          <p:spPr>
            <a:xfrm>
              <a:off x="639244" y="2348752"/>
              <a:ext cx="875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  <a:latin typeface="Raleway" pitchFamily="2" charset="0"/>
                </a:rPr>
                <a:t>Assistito</a:t>
              </a:r>
            </a:p>
          </p:txBody>
        </p:sp>
        <p:sp>
          <p:nvSpPr>
            <p:cNvPr id="56" name="CasellaDiTesto 55">
              <a:extLst>
                <a:ext uri="{FF2B5EF4-FFF2-40B4-BE49-F238E27FC236}">
                  <a16:creationId xmlns:a16="http://schemas.microsoft.com/office/drawing/2014/main" id="{A34EA7C5-39AE-47A6-B536-8905591745AF}"/>
                </a:ext>
              </a:extLst>
            </p:cNvPr>
            <p:cNvSpPr txBox="1"/>
            <p:nvPr/>
          </p:nvSpPr>
          <p:spPr>
            <a:xfrm>
              <a:off x="1424304" y="3505959"/>
              <a:ext cx="8750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  <a:latin typeface="Raleway" pitchFamily="2" charset="0"/>
                </a:rPr>
                <a:t>Strutture Sanitarie</a:t>
              </a:r>
            </a:p>
          </p:txBody>
        </p:sp>
        <p:sp>
          <p:nvSpPr>
            <p:cNvPr id="57" name="CasellaDiTesto 56">
              <a:extLst>
                <a:ext uri="{FF2B5EF4-FFF2-40B4-BE49-F238E27FC236}">
                  <a16:creationId xmlns:a16="http://schemas.microsoft.com/office/drawing/2014/main" id="{A44769BF-E290-0E29-A407-FE00D3D9EEF0}"/>
                </a:ext>
              </a:extLst>
            </p:cNvPr>
            <p:cNvSpPr txBox="1"/>
            <p:nvPr/>
          </p:nvSpPr>
          <p:spPr>
            <a:xfrm>
              <a:off x="2370121" y="2333040"/>
              <a:ext cx="1054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  <a:latin typeface="Raleway" pitchFamily="2" charset="0"/>
                </a:rPr>
                <a:t>Personale sanitario</a:t>
              </a:r>
            </a:p>
          </p:txBody>
        </p:sp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EBE913FC-FF57-CE8F-E485-B9309B7BB486}"/>
                </a:ext>
              </a:extLst>
            </p:cNvPr>
            <p:cNvSpPr/>
            <p:nvPr/>
          </p:nvSpPr>
          <p:spPr>
            <a:xfrm>
              <a:off x="1461248" y="2562735"/>
              <a:ext cx="813298" cy="709624"/>
            </a:xfrm>
            <a:prstGeom prst="ellipse">
              <a:avLst/>
            </a:prstGeom>
            <a:solidFill>
              <a:srgbClr val="D5D5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Raleway" pitchFamily="2" charset="0"/>
                </a:rPr>
                <a:t>FSE </a:t>
              </a:r>
            </a:p>
            <a:p>
              <a:pPr algn="ctr"/>
              <a:r>
                <a:rPr lang="it-IT" sz="1600" b="1" dirty="0">
                  <a:solidFill>
                    <a:schemeClr val="bg1"/>
                  </a:solidFill>
                  <a:latin typeface="Raleway" pitchFamily="2" charset="0"/>
                </a:rPr>
                <a:t>2.0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836B886-21FC-B40D-2C68-1735659FB0A6}"/>
              </a:ext>
            </a:extLst>
          </p:cNvPr>
          <p:cNvSpPr txBox="1"/>
          <p:nvPr/>
        </p:nvSpPr>
        <p:spPr>
          <a:xfrm>
            <a:off x="230974" y="189079"/>
            <a:ext cx="11389526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rPr>
              <a:t>La sanità digitale nel PNRR</a:t>
            </a:r>
          </a:p>
          <a:p>
            <a:pPr lvl="0"/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cs typeface="Calibri"/>
              </a:rPr>
              <a:t>Il PNRR ha previsto un finanziamento per la sanità digitale pari a  circa € 3,0 Mld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6E039F8-38BE-5ED6-51B5-1C7ACF322F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ABA012A-1173-A787-904C-55DE19BA9E9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1" name="immagini2">
            <a:extLst>
              <a:ext uri="{FF2B5EF4-FFF2-40B4-BE49-F238E27FC236}">
                <a16:creationId xmlns:a16="http://schemas.microsoft.com/office/drawing/2014/main" id="{2435CAED-6F22-8BB6-77C7-127C73A98429}"/>
              </a:ext>
            </a:extLst>
          </p:cNvPr>
          <p:cNvPicPr/>
          <p:nvPr/>
        </p:nvPicPr>
        <p:blipFill>
          <a:blip r:embed="rId11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immagini3">
            <a:extLst>
              <a:ext uri="{FF2B5EF4-FFF2-40B4-BE49-F238E27FC236}">
                <a16:creationId xmlns:a16="http://schemas.microsoft.com/office/drawing/2014/main" id="{DE5BA9DF-6B4B-FDB6-556A-A5342EEBCC4F}"/>
              </a:ext>
            </a:extLst>
          </p:cNvPr>
          <p:cNvPicPr/>
          <p:nvPr/>
        </p:nvPicPr>
        <p:blipFill>
          <a:blip r:embed="rId12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27821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F3ADA33-BBF1-02F9-AED3-2F3CB40EEEA1}"/>
              </a:ext>
            </a:extLst>
          </p:cNvPr>
          <p:cNvSpPr txBox="1"/>
          <p:nvPr/>
        </p:nvSpPr>
        <p:spPr>
          <a:xfrm>
            <a:off x="236777" y="198187"/>
            <a:ext cx="1070249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rPr>
              <a:t>1.2.3 Telemedicina</a:t>
            </a:r>
          </a:p>
          <a:p>
            <a:pPr lvl="0"/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cs typeface="Calibri"/>
              </a:rPr>
              <a:t>Investimento da 1,5 mld di €, rimodulazione approvata da Ecofin 8 dicembre 2023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DA1224A-7C64-400A-F088-13104380751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CC9C44B-A416-F182-2D06-D11D3CB163B5}"/>
              </a:ext>
            </a:extLst>
          </p:cNvPr>
          <p:cNvSpPr txBox="1">
            <a:spLocks/>
          </p:cNvSpPr>
          <p:nvPr/>
        </p:nvSpPr>
        <p:spPr>
          <a:xfrm>
            <a:off x="6614839" y="1127732"/>
            <a:ext cx="2896089" cy="307777"/>
          </a:xfrm>
          <a:prstGeom prst="rect">
            <a:avLst/>
          </a:prstGeom>
        </p:spPr>
        <p:txBody>
          <a:bodyPr lIns="64294" tIns="32147" rIns="64294" bIns="32147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>
                <a:solidFill>
                  <a:srgbClr val="1297EE"/>
                </a:solidFill>
                <a:latin typeface="Raleway" pitchFamily="2" charset="0"/>
                <a:cs typeface="Calibri"/>
              </a:rPr>
              <a:t>Finanziamento Telemedicina</a:t>
            </a:r>
          </a:p>
          <a:p>
            <a:endParaRPr lang="it-IT" sz="1400" b="1" i="1" dirty="0">
              <a:solidFill>
                <a:srgbClr val="1297EE"/>
              </a:solidFill>
              <a:latin typeface="Raleway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1411EDF-D271-75A9-0925-F5184F1A5036}"/>
              </a:ext>
            </a:extLst>
          </p:cNvPr>
          <p:cNvSpPr txBox="1"/>
          <p:nvPr/>
        </p:nvSpPr>
        <p:spPr>
          <a:xfrm>
            <a:off x="7554883" y="1394552"/>
            <a:ext cx="1016000" cy="313932"/>
          </a:xfrm>
          <a:prstGeom prst="rect">
            <a:avLst/>
          </a:prstGeom>
        </p:spPr>
        <p:txBody>
          <a:bodyPr lIns="64294" tIns="32147" rIns="64294" bIns="32147" anchor="t"/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1600" b="1" spc="-60" baseline="0">
                <a:solidFill>
                  <a:srgbClr val="FF0000"/>
                </a:solidFill>
                <a:latin typeface="Raleway" pitchFamily="2" charset="0"/>
                <a:ea typeface="+mj-ea"/>
                <a:cs typeface="Calibri"/>
              </a:defRPr>
            </a:lvl1pPr>
          </a:lstStyle>
          <a:p>
            <a:r>
              <a:rPr lang="it-IT" dirty="0">
                <a:solidFill>
                  <a:srgbClr val="1297EE"/>
                </a:solidFill>
              </a:rPr>
              <a:t>€ 1,0 Mld</a:t>
            </a:r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06B4138F-E888-66D9-2E1E-742BB28BBF03}"/>
              </a:ext>
            </a:extLst>
          </p:cNvPr>
          <p:cNvGrpSpPr/>
          <p:nvPr/>
        </p:nvGrpSpPr>
        <p:grpSpPr>
          <a:xfrm>
            <a:off x="465936" y="1021653"/>
            <a:ext cx="10992208" cy="4794145"/>
            <a:chOff x="1287463" y="1704975"/>
            <a:chExt cx="6604000" cy="3962400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782C73B-B6D8-8C19-8A64-3DCAD2BD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463" y="1704975"/>
              <a:ext cx="3876796" cy="3962400"/>
            </a:xfrm>
            <a:custGeom>
              <a:avLst/>
              <a:gdLst>
                <a:gd name="T0" fmla="*/ 251 w 317"/>
                <a:gd name="T1" fmla="*/ 324 h 324"/>
                <a:gd name="T2" fmla="*/ 0 w 317"/>
                <a:gd name="T3" fmla="*/ 324 h 324"/>
                <a:gd name="T4" fmla="*/ 0 w 317"/>
                <a:gd name="T5" fmla="*/ 0 h 324"/>
                <a:gd name="T6" fmla="*/ 279 w 317"/>
                <a:gd name="T7" fmla="*/ 0 h 324"/>
                <a:gd name="T8" fmla="*/ 272 w 317"/>
                <a:gd name="T9" fmla="*/ 88 h 324"/>
                <a:gd name="T10" fmla="*/ 282 w 317"/>
                <a:gd name="T11" fmla="*/ 88 h 324"/>
                <a:gd name="T12" fmla="*/ 285 w 317"/>
                <a:gd name="T13" fmla="*/ 50 h 324"/>
                <a:gd name="T14" fmla="*/ 317 w 317"/>
                <a:gd name="T15" fmla="*/ 115 h 324"/>
                <a:gd name="T16" fmla="*/ 274 w 317"/>
                <a:gd name="T17" fmla="*/ 175 h 324"/>
                <a:gd name="T18" fmla="*/ 278 w 317"/>
                <a:gd name="T19" fmla="*/ 141 h 324"/>
                <a:gd name="T20" fmla="*/ 267 w 317"/>
                <a:gd name="T21" fmla="*/ 141 h 324"/>
                <a:gd name="T22" fmla="*/ 251 w 317"/>
                <a:gd name="T2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324">
                  <a:moveTo>
                    <a:pt x="251" y="324"/>
                  </a:moveTo>
                  <a:lnTo>
                    <a:pt x="0" y="324"/>
                  </a:lnTo>
                  <a:lnTo>
                    <a:pt x="0" y="0"/>
                  </a:lnTo>
                  <a:lnTo>
                    <a:pt x="279" y="0"/>
                  </a:lnTo>
                  <a:lnTo>
                    <a:pt x="272" y="88"/>
                  </a:lnTo>
                  <a:lnTo>
                    <a:pt x="282" y="88"/>
                  </a:lnTo>
                  <a:lnTo>
                    <a:pt x="285" y="50"/>
                  </a:lnTo>
                  <a:lnTo>
                    <a:pt x="317" y="115"/>
                  </a:lnTo>
                  <a:lnTo>
                    <a:pt x="274" y="175"/>
                  </a:lnTo>
                  <a:lnTo>
                    <a:pt x="278" y="141"/>
                  </a:lnTo>
                  <a:lnTo>
                    <a:pt x="267" y="141"/>
                  </a:lnTo>
                  <a:lnTo>
                    <a:pt x="251" y="324"/>
                  </a:lnTo>
                  <a:close/>
                </a:path>
              </a:pathLst>
            </a:custGeom>
            <a:solidFill>
              <a:srgbClr val="2160AD"/>
            </a:solidFill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id="{01A07607-BBF3-14FC-B503-0561B2291C9F}"/>
                </a:ext>
              </a:extLst>
            </p:cNvPr>
            <p:cNvGrpSpPr/>
            <p:nvPr/>
          </p:nvGrpSpPr>
          <p:grpSpPr>
            <a:xfrm>
              <a:off x="4002441" y="1704975"/>
              <a:ext cx="3889022" cy="3962400"/>
              <a:chOff x="4002441" y="1704975"/>
              <a:chExt cx="3889022" cy="3962400"/>
            </a:xfrm>
          </p:grpSpPr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E607431E-A077-F46D-D4EC-709C4E252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441" y="1704975"/>
                <a:ext cx="3889022" cy="3962400"/>
              </a:xfrm>
              <a:custGeom>
                <a:avLst/>
                <a:gdLst>
                  <a:gd name="T0" fmla="*/ 68 w 318"/>
                  <a:gd name="T1" fmla="*/ 0 h 324"/>
                  <a:gd name="T2" fmla="*/ 318 w 318"/>
                  <a:gd name="T3" fmla="*/ 0 h 324"/>
                  <a:gd name="T4" fmla="*/ 318 w 318"/>
                  <a:gd name="T5" fmla="*/ 324 h 324"/>
                  <a:gd name="T6" fmla="*/ 39 w 318"/>
                  <a:gd name="T7" fmla="*/ 324 h 324"/>
                  <a:gd name="T8" fmla="*/ 46 w 318"/>
                  <a:gd name="T9" fmla="*/ 236 h 324"/>
                  <a:gd name="T10" fmla="*/ 36 w 318"/>
                  <a:gd name="T11" fmla="*/ 236 h 324"/>
                  <a:gd name="T12" fmla="*/ 32 w 318"/>
                  <a:gd name="T13" fmla="*/ 274 h 324"/>
                  <a:gd name="T14" fmla="*/ 0 w 318"/>
                  <a:gd name="T15" fmla="*/ 210 h 324"/>
                  <a:gd name="T16" fmla="*/ 44 w 318"/>
                  <a:gd name="T17" fmla="*/ 150 h 324"/>
                  <a:gd name="T18" fmla="*/ 40 w 318"/>
                  <a:gd name="T19" fmla="*/ 184 h 324"/>
                  <a:gd name="T20" fmla="*/ 51 w 318"/>
                  <a:gd name="T21" fmla="*/ 184 h 324"/>
                  <a:gd name="T22" fmla="*/ 68 w 318"/>
                  <a:gd name="T23" fmla="*/ 0 h 324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32 w 10000"/>
                  <a:gd name="connsiteY5" fmla="*/ 7284 h 10000"/>
                  <a:gd name="connsiteX6" fmla="*/ 1006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32 w 10000"/>
                  <a:gd name="connsiteY5" fmla="*/ 7284 h 10000"/>
                  <a:gd name="connsiteX6" fmla="*/ 1037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44 w 10000"/>
                  <a:gd name="connsiteY5" fmla="*/ 7302 h 10000"/>
                  <a:gd name="connsiteX6" fmla="*/ 1037 w 10000"/>
                  <a:gd name="connsiteY6" fmla="*/ 845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  <a:gd name="connsiteX0" fmla="*/ 2138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1226 w 10000"/>
                  <a:gd name="connsiteY3" fmla="*/ 10000 h 10000"/>
                  <a:gd name="connsiteX4" fmla="*/ 1447 w 10000"/>
                  <a:gd name="connsiteY4" fmla="*/ 7284 h 10000"/>
                  <a:gd name="connsiteX5" fmla="*/ 1144 w 10000"/>
                  <a:gd name="connsiteY5" fmla="*/ 7302 h 10000"/>
                  <a:gd name="connsiteX6" fmla="*/ 1037 w 10000"/>
                  <a:gd name="connsiteY6" fmla="*/ 8487 h 10000"/>
                  <a:gd name="connsiteX7" fmla="*/ 0 w 10000"/>
                  <a:gd name="connsiteY7" fmla="*/ 6481 h 10000"/>
                  <a:gd name="connsiteX8" fmla="*/ 1384 w 10000"/>
                  <a:gd name="connsiteY8" fmla="*/ 4630 h 10000"/>
                  <a:gd name="connsiteX9" fmla="*/ 1289 w 10000"/>
                  <a:gd name="connsiteY9" fmla="*/ 5667 h 10000"/>
                  <a:gd name="connsiteX10" fmla="*/ 1604 w 10000"/>
                  <a:gd name="connsiteY10" fmla="*/ 5679 h 10000"/>
                  <a:gd name="connsiteX11" fmla="*/ 2138 w 10000"/>
                  <a:gd name="connsiteY1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00" h="10000">
                    <a:moveTo>
                      <a:pt x="2138" y="0"/>
                    </a:moveTo>
                    <a:lnTo>
                      <a:pt x="10000" y="0"/>
                    </a:lnTo>
                    <a:lnTo>
                      <a:pt x="10000" y="10000"/>
                    </a:lnTo>
                    <a:lnTo>
                      <a:pt x="1226" y="10000"/>
                    </a:lnTo>
                    <a:cubicBezTo>
                      <a:pt x="1300" y="9095"/>
                      <a:pt x="1373" y="8189"/>
                      <a:pt x="1447" y="7284"/>
                    </a:cubicBezTo>
                    <a:lnTo>
                      <a:pt x="1144" y="7302"/>
                    </a:lnTo>
                    <a:cubicBezTo>
                      <a:pt x="1112" y="7693"/>
                      <a:pt x="1069" y="8096"/>
                      <a:pt x="1037" y="8487"/>
                    </a:cubicBezTo>
                    <a:lnTo>
                      <a:pt x="0" y="6481"/>
                    </a:lnTo>
                    <a:lnTo>
                      <a:pt x="1384" y="4630"/>
                    </a:lnTo>
                    <a:cubicBezTo>
                      <a:pt x="1352" y="4976"/>
                      <a:pt x="1321" y="5321"/>
                      <a:pt x="1289" y="5667"/>
                    </a:cubicBezTo>
                    <a:lnTo>
                      <a:pt x="1604" y="5679"/>
                    </a:lnTo>
                    <a:lnTo>
                      <a:pt x="2138" y="0"/>
                    </a:lnTo>
                    <a:close/>
                  </a:path>
                </a:pathLst>
              </a:custGeom>
              <a:solidFill>
                <a:srgbClr val="2290CF"/>
              </a:solidFill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9" name="Rectangle 13">
                <a:extLst>
                  <a:ext uri="{FF2B5EF4-FFF2-40B4-BE49-F238E27FC236}">
                    <a16:creationId xmlns:a16="http://schemas.microsoft.com/office/drawing/2014/main" id="{2E4D3758-EB64-DDED-E5BF-47F756280290}"/>
                  </a:ext>
                </a:extLst>
              </p:cNvPr>
              <p:cNvSpPr/>
              <p:nvPr/>
            </p:nvSpPr>
            <p:spPr>
              <a:xfrm rot="250782">
                <a:off x="4438578" y="3935740"/>
                <a:ext cx="301865" cy="674068"/>
              </a:xfrm>
              <a:prstGeom prst="rect">
                <a:avLst/>
              </a:prstGeom>
              <a:solidFill>
                <a:srgbClr val="2290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/>
              </a:p>
            </p:txBody>
          </p:sp>
        </p:grp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id="{D0598B53-42B7-E3C2-7276-FF34E03E7394}"/>
                </a:ext>
              </a:extLst>
            </p:cNvPr>
            <p:cNvGrpSpPr/>
            <p:nvPr/>
          </p:nvGrpSpPr>
          <p:grpSpPr>
            <a:xfrm>
              <a:off x="4461440" y="2316456"/>
              <a:ext cx="702811" cy="1528708"/>
              <a:chOff x="4461440" y="2316456"/>
              <a:chExt cx="702811" cy="1528708"/>
            </a:xfrm>
          </p:grpSpPr>
          <p:sp>
            <p:nvSpPr>
              <p:cNvPr id="36" name="Freeform 9">
                <a:extLst>
                  <a:ext uri="{FF2B5EF4-FFF2-40B4-BE49-F238E27FC236}">
                    <a16:creationId xmlns:a16="http://schemas.microsoft.com/office/drawing/2014/main" id="{1A0BE22D-C01D-1488-F428-974F42598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2770" y="2316456"/>
                <a:ext cx="611481" cy="1528708"/>
              </a:xfrm>
              <a:custGeom>
                <a:avLst/>
                <a:gdLst>
                  <a:gd name="T0" fmla="*/ 5 w 50"/>
                  <a:gd name="T1" fmla="*/ 38 h 125"/>
                  <a:gd name="T2" fmla="*/ 15 w 50"/>
                  <a:gd name="T3" fmla="*/ 38 h 125"/>
                  <a:gd name="T4" fmla="*/ 18 w 50"/>
                  <a:gd name="T5" fmla="*/ 0 h 125"/>
                  <a:gd name="T6" fmla="*/ 50 w 50"/>
                  <a:gd name="T7" fmla="*/ 65 h 125"/>
                  <a:gd name="T8" fmla="*/ 7 w 50"/>
                  <a:gd name="T9" fmla="*/ 125 h 125"/>
                  <a:gd name="T10" fmla="*/ 11 w 50"/>
                  <a:gd name="T11" fmla="*/ 91 h 125"/>
                  <a:gd name="T12" fmla="*/ 0 w 50"/>
                  <a:gd name="T13" fmla="*/ 91 h 125"/>
                  <a:gd name="T14" fmla="*/ 5 w 50"/>
                  <a:gd name="T15" fmla="*/ 38 h 125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005 w 10000"/>
                  <a:gd name="connsiteY5" fmla="*/ 7311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239 w 10000"/>
                  <a:gd name="connsiteY5" fmla="*/ 7295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  <a:gd name="connsiteX0" fmla="*/ 1000 w 10000"/>
                  <a:gd name="connsiteY0" fmla="*/ 3040 h 10000"/>
                  <a:gd name="connsiteX1" fmla="*/ 3000 w 10000"/>
                  <a:gd name="connsiteY1" fmla="*/ 3040 h 10000"/>
                  <a:gd name="connsiteX2" fmla="*/ 3600 w 10000"/>
                  <a:gd name="connsiteY2" fmla="*/ 0 h 10000"/>
                  <a:gd name="connsiteX3" fmla="*/ 10000 w 10000"/>
                  <a:gd name="connsiteY3" fmla="*/ 5200 h 10000"/>
                  <a:gd name="connsiteX4" fmla="*/ 1400 w 10000"/>
                  <a:gd name="connsiteY4" fmla="*/ 10000 h 10000"/>
                  <a:gd name="connsiteX5" fmla="*/ 2044 w 10000"/>
                  <a:gd name="connsiteY5" fmla="*/ 7248 h 10000"/>
                  <a:gd name="connsiteX6" fmla="*/ 0 w 10000"/>
                  <a:gd name="connsiteY6" fmla="*/ 7280 h 10000"/>
                  <a:gd name="connsiteX7" fmla="*/ 1000 w 10000"/>
                  <a:gd name="connsiteY7" fmla="*/ 30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0" h="10000">
                    <a:moveTo>
                      <a:pt x="1000" y="3040"/>
                    </a:moveTo>
                    <a:lnTo>
                      <a:pt x="3000" y="3040"/>
                    </a:lnTo>
                    <a:lnTo>
                      <a:pt x="3600" y="0"/>
                    </a:lnTo>
                    <a:lnTo>
                      <a:pt x="10000" y="5200"/>
                    </a:lnTo>
                    <a:lnTo>
                      <a:pt x="1400" y="10000"/>
                    </a:lnTo>
                    <a:lnTo>
                      <a:pt x="2044" y="7248"/>
                    </a:lnTo>
                    <a:lnTo>
                      <a:pt x="0" y="7280"/>
                    </a:lnTo>
                    <a:lnTo>
                      <a:pt x="1000" y="3040"/>
                    </a:lnTo>
                    <a:close/>
                  </a:path>
                </a:pathLst>
              </a:custGeom>
              <a:solidFill>
                <a:srgbClr val="2160AD"/>
              </a:solidFill>
              <a:ln w="63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37" name="Rectangle 1">
                <a:extLst>
                  <a:ext uri="{FF2B5EF4-FFF2-40B4-BE49-F238E27FC236}">
                    <a16:creationId xmlns:a16="http://schemas.microsoft.com/office/drawing/2014/main" id="{BB45D284-CCDE-076B-6598-9A219B3E311A}"/>
                  </a:ext>
                </a:extLst>
              </p:cNvPr>
              <p:cNvSpPr/>
              <p:nvPr/>
            </p:nvSpPr>
            <p:spPr>
              <a:xfrm rot="250782">
                <a:off x="4461440" y="2769879"/>
                <a:ext cx="301865" cy="674068"/>
              </a:xfrm>
              <a:prstGeom prst="rect">
                <a:avLst/>
              </a:prstGeom>
              <a:solidFill>
                <a:srgbClr val="2160A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200"/>
              </a:p>
            </p:txBody>
          </p:sp>
        </p:grpSp>
      </p:grp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72E66C46-72AA-BF06-B3DB-BEC0F0C70564}"/>
              </a:ext>
            </a:extLst>
          </p:cNvPr>
          <p:cNvSpPr/>
          <p:nvPr/>
        </p:nvSpPr>
        <p:spPr>
          <a:xfrm>
            <a:off x="1011202" y="1164274"/>
            <a:ext cx="3722400" cy="512341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6" b="1" dirty="0">
                <a:solidFill>
                  <a:srgbClr val="0049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Piattaforma di Telemedicina</a:t>
            </a: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85A70F82-1EB6-6EC2-48C6-D44CBC0D2A73}"/>
              </a:ext>
            </a:extLst>
          </p:cNvPr>
          <p:cNvSpPr/>
          <p:nvPr/>
        </p:nvSpPr>
        <p:spPr>
          <a:xfrm>
            <a:off x="7170653" y="1138952"/>
            <a:ext cx="3721875" cy="511200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rgbClr val="00498B"/>
                </a:solidFill>
                <a:latin typeface="Raleway" pitchFamily="2" charset="0"/>
                <a:cs typeface="Calibri" panose="020F0502020204030204" pitchFamily="34" charset="0"/>
              </a:rPr>
              <a:t>Servizi di Telemedicina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D6DBF93-CA94-5E48-DF2A-D301083F79E3}"/>
              </a:ext>
            </a:extLst>
          </p:cNvPr>
          <p:cNvSpPr txBox="1"/>
          <p:nvPr/>
        </p:nvSpPr>
        <p:spPr>
          <a:xfrm>
            <a:off x="813897" y="1761490"/>
            <a:ext cx="3764936" cy="2834911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Raleway"/>
              </a:rPr>
              <a:t>Funzionalità collaudate il 30 novembre 2023:</a:t>
            </a:r>
          </a:p>
          <a:p>
            <a:endParaRPr lang="it-IT" sz="1200" b="1" dirty="0">
              <a:solidFill>
                <a:schemeClr val="bg1"/>
              </a:solidFill>
              <a:latin typeface="Raleway"/>
            </a:endParaRPr>
          </a:p>
          <a:p>
            <a:pPr marL="200911" indent="-200911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/>
              </a:rPr>
              <a:t>Governo e validazione delle soluzioni; 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/>
              </a:rPr>
              <a:t>Workflow clinico </a:t>
            </a:r>
          </a:p>
          <a:p>
            <a:pPr marL="200911" indent="-200911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/>
              </a:rPr>
              <a:t>Codifiche e standard terminologici</a:t>
            </a:r>
          </a:p>
          <a:p>
            <a:pPr marL="200911" indent="-200911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/>
              </a:rPr>
              <a:t>Valutazione degli outcome di utilizzo</a:t>
            </a:r>
          </a:p>
          <a:p>
            <a:endParaRPr lang="it-IT" sz="1200" b="1" dirty="0">
              <a:solidFill>
                <a:schemeClr val="bg1"/>
              </a:solidFill>
              <a:latin typeface="Raleway"/>
            </a:endParaRPr>
          </a:p>
          <a:p>
            <a:r>
              <a:rPr lang="it-IT" sz="1200" b="1" dirty="0">
                <a:solidFill>
                  <a:schemeClr val="bg1"/>
                </a:solidFill>
                <a:latin typeface="Raleway"/>
              </a:rPr>
              <a:t>La piena operatività della PNT è legata alla pubblicazione del decreto «Telemedicina – PNT» coerentemente con la realizzazione dell’interoperabilità con FSE/EDS.</a:t>
            </a:r>
          </a:p>
          <a:p>
            <a:endParaRPr lang="it-IT" sz="1200" b="1" dirty="0">
              <a:solidFill>
                <a:schemeClr val="bg1"/>
              </a:solidFill>
              <a:latin typeface="Raleway"/>
            </a:endParaRPr>
          </a:p>
          <a:p>
            <a:endParaRPr lang="it-IT" sz="1200" b="1" dirty="0">
              <a:solidFill>
                <a:schemeClr val="bg1"/>
              </a:solidFill>
              <a:latin typeface="Raleway"/>
            </a:endParaRPr>
          </a:p>
          <a:p>
            <a:r>
              <a:rPr lang="it-IT" sz="1200" b="1" i="1" dirty="0">
                <a:solidFill>
                  <a:schemeClr val="bg1">
                    <a:lumMod val="85000"/>
                  </a:schemeClr>
                </a:solidFill>
                <a:latin typeface="Raleway"/>
              </a:rPr>
              <a:t>Legge 28 marzo 2022 n. 25 – Assegna ad AGENAS il ruolo di Agenzia nazionale per la sanità digital</a:t>
            </a:r>
            <a:r>
              <a:rPr lang="it-IT" sz="1200" b="1" dirty="0">
                <a:solidFill>
                  <a:schemeClr val="bg1">
                    <a:lumMod val="85000"/>
                  </a:schemeClr>
                </a:solidFill>
                <a:latin typeface="Raleway"/>
              </a:rPr>
              <a:t>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A146369-AECB-8973-E16A-11CA6144BE96}"/>
              </a:ext>
            </a:extLst>
          </p:cNvPr>
          <p:cNvSpPr txBox="1"/>
          <p:nvPr/>
        </p:nvSpPr>
        <p:spPr>
          <a:xfrm>
            <a:off x="7233390" y="1734708"/>
            <a:ext cx="3746944" cy="2080858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endParaRPr lang="it-IT" sz="200" dirty="0">
              <a:latin typeface="Raleway"/>
              <a:cs typeface="Calibri" panose="020F0502020204030204" pitchFamily="34" charset="0"/>
            </a:endParaRPr>
          </a:p>
          <a:p>
            <a:pPr algn="just"/>
            <a:r>
              <a:rPr lang="it-IT" sz="1200" b="1" dirty="0">
                <a:solidFill>
                  <a:schemeClr val="bg1"/>
                </a:solidFill>
                <a:latin typeface="Raleway"/>
              </a:rPr>
              <a:t>Infrastruttura Regionale di Telemedicina (software) oggetto della gara di Regione Lombardia:</a:t>
            </a:r>
          </a:p>
          <a:p>
            <a:pPr marL="409575" indent="-236538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/>
              </a:rPr>
              <a:t>Televisita</a:t>
            </a:r>
          </a:p>
          <a:p>
            <a:pPr marL="409575" indent="-236538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/>
              </a:rPr>
              <a:t>Teleconsulto</a:t>
            </a:r>
          </a:p>
          <a:p>
            <a:pPr marL="409575" indent="-236538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/>
              </a:rPr>
              <a:t>Teleassistenza</a:t>
            </a:r>
          </a:p>
          <a:p>
            <a:pPr marL="409575" indent="-236538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  <a:latin typeface="Raleway"/>
              </a:rPr>
              <a:t>Telemonitoraggio/Telecontrollo per diabetologia, neurologia, pneumologia, cardiologia e oncologia.</a:t>
            </a:r>
          </a:p>
          <a:p>
            <a:pPr marL="173037" algn="just"/>
            <a:endParaRPr lang="it-IT" sz="1200" b="1" dirty="0">
              <a:solidFill>
                <a:schemeClr val="bg1"/>
              </a:solidFill>
              <a:latin typeface="Raleway"/>
            </a:endParaRPr>
          </a:p>
          <a:p>
            <a:pPr algn="just"/>
            <a:endParaRPr lang="it-IT" sz="900" dirty="0">
              <a:latin typeface="Raleway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F435310-5096-3E5E-876D-406B3DA3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845" y1="24654" x2="69845" y2="24654"/>
                        <a14:foregroundMark x1="63918" y1="19668" x2="63918" y2="196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57241" y="1744344"/>
            <a:ext cx="3309981" cy="3079645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509E06C1-D59C-8B32-F764-E8A94ADEB9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875" y="4877274"/>
            <a:ext cx="584327" cy="79083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90090C89-A8CE-CB41-A982-1A0586AC95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3442" y="3107443"/>
            <a:ext cx="584327" cy="790836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58C84C9-17F9-DA42-BFE3-F3E125D4DD43}"/>
              </a:ext>
            </a:extLst>
          </p:cNvPr>
          <p:cNvSpPr txBox="1"/>
          <p:nvPr/>
        </p:nvSpPr>
        <p:spPr>
          <a:xfrm>
            <a:off x="7366802" y="3452607"/>
            <a:ext cx="451009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200" b="1">
                <a:solidFill>
                  <a:srgbClr val="FACC48"/>
                </a:solidFill>
                <a:latin typeface="Raleway" pitchFamily="2" charset="0"/>
              </a:defRPr>
            </a:lvl1pPr>
          </a:lstStyle>
          <a:p>
            <a:r>
              <a:rPr lang="it-IT" dirty="0"/>
              <a:t>Aggiudicazione entro il 31 marzo 2024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C42A85E-59CD-464A-AE82-212F30472515}"/>
              </a:ext>
            </a:extLst>
          </p:cNvPr>
          <p:cNvSpPr/>
          <p:nvPr/>
        </p:nvSpPr>
        <p:spPr>
          <a:xfrm>
            <a:off x="6789773" y="3788342"/>
            <a:ext cx="4368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chemeClr val="bg1"/>
                </a:solidFill>
                <a:latin typeface="Raleway"/>
              </a:rPr>
              <a:t>Postazioni e relativa logistica (hardware), oggetto della gara di Regione Puglia.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30C40917-D77B-344F-BEFA-90BFD74D5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7123" y="3904619"/>
            <a:ext cx="584327" cy="790836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C330671-250C-824D-BDA8-910E56D8E942}"/>
              </a:ext>
            </a:extLst>
          </p:cNvPr>
          <p:cNvSpPr txBox="1"/>
          <p:nvPr/>
        </p:nvSpPr>
        <p:spPr>
          <a:xfrm>
            <a:off x="6719101" y="4248021"/>
            <a:ext cx="4510099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algn="just">
              <a:defRPr sz="1200" b="1">
                <a:solidFill>
                  <a:srgbClr val="FACC48"/>
                </a:solidFill>
                <a:latin typeface="Raleway" pitchFamily="2" charset="0"/>
              </a:defRPr>
            </a:lvl1pPr>
          </a:lstStyle>
          <a:p>
            <a:r>
              <a:rPr lang="it-IT" dirty="0"/>
              <a:t>Aggiudicazione entro il 3o giugno 2024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BFE19DC-AD3D-FF4D-BD53-1B0A432984FD}"/>
              </a:ext>
            </a:extLst>
          </p:cNvPr>
          <p:cNvSpPr/>
          <p:nvPr/>
        </p:nvSpPr>
        <p:spPr>
          <a:xfrm>
            <a:off x="891687" y="4859302"/>
            <a:ext cx="3784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ACC48"/>
                </a:solidFill>
                <a:latin typeface="Raleway" pitchFamily="2" charset="0"/>
              </a:rPr>
              <a:t>DECRETO Telemedicina – PNT</a:t>
            </a:r>
          </a:p>
          <a:p>
            <a:pPr algn="just"/>
            <a:endParaRPr lang="it-IT" sz="1200" b="1" dirty="0">
              <a:solidFill>
                <a:srgbClr val="FACC48"/>
              </a:solidFill>
              <a:latin typeface="Raleway" pitchFamily="2" charset="0"/>
            </a:endParaRPr>
          </a:p>
          <a:p>
            <a:pPr algn="just"/>
            <a:r>
              <a:rPr lang="it-IT" sz="1200" b="1" dirty="0">
                <a:solidFill>
                  <a:srgbClr val="FACC48"/>
                </a:solidFill>
                <a:latin typeface="Raleway" pitchFamily="2" charset="0"/>
              </a:rPr>
              <a:t>Integrazione PNT e Infrastruttura Regionale di Telemedicina entro il 30 giugno 2024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75FFB5C2-373E-0F4E-BF93-B8D1D5756467}"/>
              </a:ext>
            </a:extLst>
          </p:cNvPr>
          <p:cNvSpPr/>
          <p:nvPr/>
        </p:nvSpPr>
        <p:spPr>
          <a:xfrm>
            <a:off x="426875" y="5890613"/>
            <a:ext cx="111361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i="1" dirty="0">
                <a:solidFill>
                  <a:srgbClr val="CC5756"/>
                </a:solidFill>
                <a:latin typeface="Raleway" pitchFamily="2" charset="0"/>
              </a:rPr>
              <a:t>30 dicembre 2024 – l’attivazione delle Centrali Operative Territoriali supporterà l’implementazione del nuovo modello organizzativo di presa in carico 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1EB17531-5071-E34E-934C-F8082862B8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6225" y1="80415" x2="56225" y2="8041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323" y="5815798"/>
            <a:ext cx="409715" cy="500124"/>
          </a:xfrm>
          <a:prstGeom prst="rect">
            <a:avLst/>
          </a:prstGeom>
        </p:spPr>
      </p:pic>
      <p:sp>
        <p:nvSpPr>
          <p:cNvPr id="29" name="Rettangolo 28">
            <a:extLst>
              <a:ext uri="{FF2B5EF4-FFF2-40B4-BE49-F238E27FC236}">
                <a16:creationId xmlns:a16="http://schemas.microsoft.com/office/drawing/2014/main" id="{FF53DC51-2D5E-3045-817A-0F47868EE8B4}"/>
              </a:ext>
            </a:extLst>
          </p:cNvPr>
          <p:cNvSpPr/>
          <p:nvPr/>
        </p:nvSpPr>
        <p:spPr>
          <a:xfrm>
            <a:off x="5956101" y="4635399"/>
            <a:ext cx="54071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1200" b="1" i="1" dirty="0">
                <a:solidFill>
                  <a:schemeClr val="bg1">
                    <a:lumMod val="85000"/>
                  </a:schemeClr>
                </a:solidFill>
                <a:latin typeface="Raleway"/>
              </a:rPr>
              <a:t>Decreto 21 settembre 2022 - Requisiti funzionali e livelli di servizio dei servizi di telemedicina</a:t>
            </a:r>
          </a:p>
          <a:p>
            <a:pPr algn="just">
              <a:spcAft>
                <a:spcPts val="600"/>
              </a:spcAft>
            </a:pPr>
            <a:r>
              <a:rPr lang="it-IT" sz="1200" b="1" i="1" dirty="0">
                <a:solidFill>
                  <a:schemeClr val="bg1">
                    <a:lumMod val="85000"/>
                  </a:schemeClr>
                </a:solidFill>
                <a:latin typeface="Raleway"/>
              </a:rPr>
              <a:t>Decreto 30 settembre 2022 – Acquisizione dei servizi minimi e adozione delle Linee di indirizzo per i servizi di telemedicina</a:t>
            </a:r>
          </a:p>
          <a:p>
            <a:pPr algn="just">
              <a:spcAft>
                <a:spcPts val="600"/>
              </a:spcAft>
            </a:pPr>
            <a:r>
              <a:rPr lang="it-IT" sz="1200" b="1" i="1" dirty="0">
                <a:solidFill>
                  <a:schemeClr val="bg1">
                    <a:lumMod val="85000"/>
                  </a:schemeClr>
                </a:solidFill>
                <a:latin typeface="Raleway"/>
              </a:rPr>
              <a:t>Decreto 28 settembre 2023. Ripartizione delle risorse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52A661-C37E-4F42-329E-042377ED01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BEDA390-BCF7-49B3-F6E1-5E98DDE392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0" name="immagini2">
            <a:extLst>
              <a:ext uri="{FF2B5EF4-FFF2-40B4-BE49-F238E27FC236}">
                <a16:creationId xmlns:a16="http://schemas.microsoft.com/office/drawing/2014/main" id="{EBB12EC5-D4A9-AA36-3A21-9C61EA9F8D81}"/>
              </a:ext>
            </a:extLst>
          </p:cNvPr>
          <p:cNvPicPr/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immagini3">
            <a:extLst>
              <a:ext uri="{FF2B5EF4-FFF2-40B4-BE49-F238E27FC236}">
                <a16:creationId xmlns:a16="http://schemas.microsoft.com/office/drawing/2014/main" id="{4F84E2CB-6443-1B3A-EF4A-1B729F14908E}"/>
              </a:ext>
            </a:extLst>
          </p:cNvPr>
          <p:cNvPicPr/>
          <p:nvPr/>
        </p:nvPicPr>
        <p:blipFill>
          <a:blip r:embed="rId10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1860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D1CBAF02-2881-799B-995E-C5AFD6617807}"/>
              </a:ext>
            </a:extLst>
          </p:cNvPr>
          <p:cNvSpPr>
            <a:spLocks/>
          </p:cNvSpPr>
          <p:nvPr/>
        </p:nvSpPr>
        <p:spPr bwMode="auto">
          <a:xfrm rot="5400000">
            <a:off x="3400363" y="-750754"/>
            <a:ext cx="4837013" cy="8900971"/>
          </a:xfrm>
          <a:custGeom>
            <a:avLst/>
            <a:gdLst/>
            <a:ahLst/>
            <a:cxnLst>
              <a:cxn ang="0">
                <a:pos x="2692" y="0"/>
              </a:cxn>
              <a:cxn ang="0">
                <a:pos x="2692" y="0"/>
              </a:cxn>
              <a:cxn ang="0">
                <a:pos x="2692" y="97"/>
              </a:cxn>
              <a:cxn ang="0">
                <a:pos x="2692" y="97"/>
              </a:cxn>
              <a:cxn ang="0">
                <a:pos x="2692" y="1449"/>
              </a:cxn>
              <a:cxn ang="0">
                <a:pos x="2692" y="1449"/>
              </a:cxn>
              <a:cxn ang="0">
                <a:pos x="2692" y="1547"/>
              </a:cxn>
              <a:cxn ang="0">
                <a:pos x="2692" y="1547"/>
              </a:cxn>
              <a:cxn ang="0">
                <a:pos x="2693" y="1567"/>
              </a:cxn>
              <a:cxn ang="0">
                <a:pos x="2695" y="1586"/>
              </a:cxn>
              <a:cxn ang="0">
                <a:pos x="2698" y="1604"/>
              </a:cxn>
              <a:cxn ang="0">
                <a:pos x="2703" y="1620"/>
              </a:cxn>
              <a:cxn ang="0">
                <a:pos x="2708" y="1636"/>
              </a:cxn>
              <a:cxn ang="0">
                <a:pos x="2714" y="1649"/>
              </a:cxn>
              <a:cxn ang="0">
                <a:pos x="2720" y="1661"/>
              </a:cxn>
              <a:cxn ang="0">
                <a:pos x="2726" y="1672"/>
              </a:cxn>
              <a:cxn ang="0">
                <a:pos x="2733" y="1682"/>
              </a:cxn>
              <a:cxn ang="0">
                <a:pos x="2739" y="1692"/>
              </a:cxn>
              <a:cxn ang="0">
                <a:pos x="2751" y="1705"/>
              </a:cxn>
              <a:cxn ang="0">
                <a:pos x="2761" y="1715"/>
              </a:cxn>
              <a:cxn ang="0">
                <a:pos x="2766" y="1719"/>
              </a:cxn>
              <a:cxn ang="0">
                <a:pos x="3264" y="1994"/>
              </a:cxn>
              <a:cxn ang="0">
                <a:pos x="0" y="1987"/>
              </a:cxn>
              <a:cxn ang="0">
                <a:pos x="446" y="1719"/>
              </a:cxn>
              <a:cxn ang="0">
                <a:pos x="446" y="1719"/>
              </a:cxn>
              <a:cxn ang="0">
                <a:pos x="452" y="1715"/>
              </a:cxn>
              <a:cxn ang="0">
                <a:pos x="461" y="1707"/>
              </a:cxn>
              <a:cxn ang="0">
                <a:pos x="473" y="1694"/>
              </a:cxn>
              <a:cxn ang="0">
                <a:pos x="480" y="1685"/>
              </a:cxn>
              <a:cxn ang="0">
                <a:pos x="486" y="1676"/>
              </a:cxn>
              <a:cxn ang="0">
                <a:pos x="493" y="1665"/>
              </a:cxn>
              <a:cxn ang="0">
                <a:pos x="499" y="1653"/>
              </a:cxn>
              <a:cxn ang="0">
                <a:pos x="506" y="1639"/>
              </a:cxn>
              <a:cxn ang="0">
                <a:pos x="511" y="1623"/>
              </a:cxn>
              <a:cxn ang="0">
                <a:pos x="516" y="1607"/>
              </a:cxn>
              <a:cxn ang="0">
                <a:pos x="519" y="1589"/>
              </a:cxn>
              <a:cxn ang="0">
                <a:pos x="521" y="1568"/>
              </a:cxn>
              <a:cxn ang="0">
                <a:pos x="522" y="1547"/>
              </a:cxn>
              <a:cxn ang="0">
                <a:pos x="522" y="1547"/>
              </a:cxn>
              <a:cxn ang="0">
                <a:pos x="522" y="1449"/>
              </a:cxn>
              <a:cxn ang="0">
                <a:pos x="522" y="1449"/>
              </a:cxn>
              <a:cxn ang="0">
                <a:pos x="522" y="97"/>
              </a:cxn>
              <a:cxn ang="0">
                <a:pos x="522" y="97"/>
              </a:cxn>
              <a:cxn ang="0">
                <a:pos x="522" y="0"/>
              </a:cxn>
              <a:cxn ang="0">
                <a:pos x="2692" y="0"/>
              </a:cxn>
            </a:cxnLst>
            <a:rect l="0" t="0" r="r" b="b"/>
            <a:pathLst>
              <a:path w="3264" h="1994">
                <a:moveTo>
                  <a:pt x="2692" y="0"/>
                </a:moveTo>
                <a:lnTo>
                  <a:pt x="2692" y="0"/>
                </a:lnTo>
                <a:lnTo>
                  <a:pt x="2692" y="97"/>
                </a:lnTo>
                <a:lnTo>
                  <a:pt x="2692" y="97"/>
                </a:lnTo>
                <a:lnTo>
                  <a:pt x="2692" y="1449"/>
                </a:lnTo>
                <a:lnTo>
                  <a:pt x="2692" y="1449"/>
                </a:lnTo>
                <a:lnTo>
                  <a:pt x="2692" y="1547"/>
                </a:lnTo>
                <a:lnTo>
                  <a:pt x="2692" y="1547"/>
                </a:lnTo>
                <a:lnTo>
                  <a:pt x="2693" y="1567"/>
                </a:lnTo>
                <a:lnTo>
                  <a:pt x="2695" y="1586"/>
                </a:lnTo>
                <a:lnTo>
                  <a:pt x="2698" y="1604"/>
                </a:lnTo>
                <a:lnTo>
                  <a:pt x="2703" y="1620"/>
                </a:lnTo>
                <a:lnTo>
                  <a:pt x="2708" y="1636"/>
                </a:lnTo>
                <a:lnTo>
                  <a:pt x="2714" y="1649"/>
                </a:lnTo>
                <a:lnTo>
                  <a:pt x="2720" y="1661"/>
                </a:lnTo>
                <a:lnTo>
                  <a:pt x="2726" y="1672"/>
                </a:lnTo>
                <a:lnTo>
                  <a:pt x="2733" y="1682"/>
                </a:lnTo>
                <a:lnTo>
                  <a:pt x="2739" y="1692"/>
                </a:lnTo>
                <a:lnTo>
                  <a:pt x="2751" y="1705"/>
                </a:lnTo>
                <a:lnTo>
                  <a:pt x="2761" y="1715"/>
                </a:lnTo>
                <a:lnTo>
                  <a:pt x="2766" y="1719"/>
                </a:lnTo>
                <a:lnTo>
                  <a:pt x="3264" y="1994"/>
                </a:lnTo>
                <a:lnTo>
                  <a:pt x="0" y="1987"/>
                </a:lnTo>
                <a:lnTo>
                  <a:pt x="446" y="1719"/>
                </a:lnTo>
                <a:lnTo>
                  <a:pt x="446" y="1719"/>
                </a:lnTo>
                <a:lnTo>
                  <a:pt x="452" y="1715"/>
                </a:lnTo>
                <a:lnTo>
                  <a:pt x="461" y="1707"/>
                </a:lnTo>
                <a:lnTo>
                  <a:pt x="473" y="1694"/>
                </a:lnTo>
                <a:lnTo>
                  <a:pt x="480" y="1685"/>
                </a:lnTo>
                <a:lnTo>
                  <a:pt x="486" y="1676"/>
                </a:lnTo>
                <a:lnTo>
                  <a:pt x="493" y="1665"/>
                </a:lnTo>
                <a:lnTo>
                  <a:pt x="499" y="1653"/>
                </a:lnTo>
                <a:lnTo>
                  <a:pt x="506" y="1639"/>
                </a:lnTo>
                <a:lnTo>
                  <a:pt x="511" y="1623"/>
                </a:lnTo>
                <a:lnTo>
                  <a:pt x="516" y="1607"/>
                </a:lnTo>
                <a:lnTo>
                  <a:pt x="519" y="1589"/>
                </a:lnTo>
                <a:lnTo>
                  <a:pt x="521" y="1568"/>
                </a:lnTo>
                <a:lnTo>
                  <a:pt x="522" y="1547"/>
                </a:lnTo>
                <a:lnTo>
                  <a:pt x="522" y="1547"/>
                </a:lnTo>
                <a:lnTo>
                  <a:pt x="522" y="1449"/>
                </a:lnTo>
                <a:lnTo>
                  <a:pt x="522" y="1449"/>
                </a:lnTo>
                <a:lnTo>
                  <a:pt x="522" y="97"/>
                </a:lnTo>
                <a:lnTo>
                  <a:pt x="522" y="97"/>
                </a:lnTo>
                <a:lnTo>
                  <a:pt x="522" y="0"/>
                </a:lnTo>
                <a:lnTo>
                  <a:pt x="2692" y="0"/>
                </a:lnTo>
                <a:close/>
              </a:path>
            </a:pathLst>
          </a:custGeom>
          <a:solidFill>
            <a:srgbClr val="1297EE"/>
          </a:solidFill>
          <a:ln w="9525">
            <a:solidFill>
              <a:srgbClr val="1297EE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B28FDEC8-4F11-FE0D-1C10-FBE01587CBF0}"/>
              </a:ext>
            </a:extLst>
          </p:cNvPr>
          <p:cNvSpPr>
            <a:spLocks/>
          </p:cNvSpPr>
          <p:nvPr/>
        </p:nvSpPr>
        <p:spPr bwMode="auto">
          <a:xfrm rot="5400000">
            <a:off x="4340768" y="-730028"/>
            <a:ext cx="3002930" cy="8854242"/>
          </a:xfrm>
          <a:custGeom>
            <a:avLst/>
            <a:gdLst/>
            <a:ahLst/>
            <a:cxnLst>
              <a:cxn ang="0">
                <a:pos x="1683" y="0"/>
              </a:cxn>
              <a:cxn ang="0">
                <a:pos x="1683" y="0"/>
              </a:cxn>
              <a:cxn ang="0">
                <a:pos x="1683" y="109"/>
              </a:cxn>
              <a:cxn ang="0">
                <a:pos x="1683" y="109"/>
              </a:cxn>
              <a:cxn ang="0">
                <a:pos x="1683" y="1626"/>
              </a:cxn>
              <a:cxn ang="0">
                <a:pos x="1683" y="1626"/>
              </a:cxn>
              <a:cxn ang="0">
                <a:pos x="1683" y="1735"/>
              </a:cxn>
              <a:cxn ang="0">
                <a:pos x="1683" y="1735"/>
              </a:cxn>
              <a:cxn ang="0">
                <a:pos x="1684" y="1771"/>
              </a:cxn>
              <a:cxn ang="0">
                <a:pos x="1687" y="1801"/>
              </a:cxn>
              <a:cxn ang="0">
                <a:pos x="1690" y="1828"/>
              </a:cxn>
              <a:cxn ang="0">
                <a:pos x="1694" y="1851"/>
              </a:cxn>
              <a:cxn ang="0">
                <a:pos x="1699" y="1870"/>
              </a:cxn>
              <a:cxn ang="0">
                <a:pos x="1704" y="1887"/>
              </a:cxn>
              <a:cxn ang="0">
                <a:pos x="1709" y="1900"/>
              </a:cxn>
              <a:cxn ang="0">
                <a:pos x="1713" y="1910"/>
              </a:cxn>
              <a:cxn ang="0">
                <a:pos x="1713" y="1910"/>
              </a:cxn>
              <a:cxn ang="0">
                <a:pos x="1718" y="1916"/>
              </a:cxn>
              <a:cxn ang="0">
                <a:pos x="1729" y="1927"/>
              </a:cxn>
              <a:cxn ang="0">
                <a:pos x="1767" y="1967"/>
              </a:cxn>
              <a:cxn ang="0">
                <a:pos x="1881" y="2078"/>
              </a:cxn>
              <a:cxn ang="0">
                <a:pos x="2044" y="2237"/>
              </a:cxn>
              <a:cxn ang="0">
                <a:pos x="0" y="2237"/>
              </a:cxn>
              <a:cxn ang="0">
                <a:pos x="0" y="2237"/>
              </a:cxn>
              <a:cxn ang="0">
                <a:pos x="145" y="2078"/>
              </a:cxn>
              <a:cxn ang="0">
                <a:pos x="244" y="1966"/>
              </a:cxn>
              <a:cxn ang="0">
                <a:pos x="278" y="1927"/>
              </a:cxn>
              <a:cxn ang="0">
                <a:pos x="292" y="1910"/>
              </a:cxn>
              <a:cxn ang="0">
                <a:pos x="292" y="1910"/>
              </a:cxn>
              <a:cxn ang="0">
                <a:pos x="297" y="1899"/>
              </a:cxn>
              <a:cxn ang="0">
                <a:pos x="302" y="1884"/>
              </a:cxn>
              <a:cxn ang="0">
                <a:pos x="308" y="1866"/>
              </a:cxn>
              <a:cxn ang="0">
                <a:pos x="314" y="1846"/>
              </a:cxn>
              <a:cxn ang="0">
                <a:pos x="319" y="1823"/>
              </a:cxn>
              <a:cxn ang="0">
                <a:pos x="322" y="1796"/>
              </a:cxn>
              <a:cxn ang="0">
                <a:pos x="325" y="1768"/>
              </a:cxn>
              <a:cxn ang="0">
                <a:pos x="326" y="1735"/>
              </a:cxn>
              <a:cxn ang="0">
                <a:pos x="326" y="1735"/>
              </a:cxn>
              <a:cxn ang="0">
                <a:pos x="326" y="1626"/>
              </a:cxn>
              <a:cxn ang="0">
                <a:pos x="326" y="1626"/>
              </a:cxn>
              <a:cxn ang="0">
                <a:pos x="326" y="109"/>
              </a:cxn>
              <a:cxn ang="0">
                <a:pos x="326" y="109"/>
              </a:cxn>
              <a:cxn ang="0">
                <a:pos x="326" y="0"/>
              </a:cxn>
              <a:cxn ang="0">
                <a:pos x="1683" y="0"/>
              </a:cxn>
            </a:cxnLst>
            <a:rect l="0" t="0" r="r" b="b"/>
            <a:pathLst>
              <a:path w="2044" h="2237">
                <a:moveTo>
                  <a:pt x="1683" y="0"/>
                </a:moveTo>
                <a:lnTo>
                  <a:pt x="1683" y="0"/>
                </a:lnTo>
                <a:lnTo>
                  <a:pt x="1683" y="109"/>
                </a:lnTo>
                <a:lnTo>
                  <a:pt x="1683" y="109"/>
                </a:lnTo>
                <a:lnTo>
                  <a:pt x="1683" y="1626"/>
                </a:lnTo>
                <a:lnTo>
                  <a:pt x="1683" y="1626"/>
                </a:lnTo>
                <a:lnTo>
                  <a:pt x="1683" y="1735"/>
                </a:lnTo>
                <a:lnTo>
                  <a:pt x="1683" y="1735"/>
                </a:lnTo>
                <a:lnTo>
                  <a:pt x="1684" y="1771"/>
                </a:lnTo>
                <a:lnTo>
                  <a:pt x="1687" y="1801"/>
                </a:lnTo>
                <a:lnTo>
                  <a:pt x="1690" y="1828"/>
                </a:lnTo>
                <a:lnTo>
                  <a:pt x="1694" y="1851"/>
                </a:lnTo>
                <a:lnTo>
                  <a:pt x="1699" y="1870"/>
                </a:lnTo>
                <a:lnTo>
                  <a:pt x="1704" y="1887"/>
                </a:lnTo>
                <a:lnTo>
                  <a:pt x="1709" y="1900"/>
                </a:lnTo>
                <a:lnTo>
                  <a:pt x="1713" y="1910"/>
                </a:lnTo>
                <a:lnTo>
                  <a:pt x="1713" y="1910"/>
                </a:lnTo>
                <a:lnTo>
                  <a:pt x="1718" y="1916"/>
                </a:lnTo>
                <a:lnTo>
                  <a:pt x="1729" y="1927"/>
                </a:lnTo>
                <a:lnTo>
                  <a:pt x="1767" y="1967"/>
                </a:lnTo>
                <a:lnTo>
                  <a:pt x="1881" y="2078"/>
                </a:lnTo>
                <a:lnTo>
                  <a:pt x="2044" y="2237"/>
                </a:lnTo>
                <a:lnTo>
                  <a:pt x="0" y="2237"/>
                </a:lnTo>
                <a:lnTo>
                  <a:pt x="0" y="2237"/>
                </a:lnTo>
                <a:lnTo>
                  <a:pt x="145" y="2078"/>
                </a:lnTo>
                <a:lnTo>
                  <a:pt x="244" y="1966"/>
                </a:lnTo>
                <a:lnTo>
                  <a:pt x="278" y="1927"/>
                </a:lnTo>
                <a:lnTo>
                  <a:pt x="292" y="1910"/>
                </a:lnTo>
                <a:lnTo>
                  <a:pt x="292" y="1910"/>
                </a:lnTo>
                <a:lnTo>
                  <a:pt x="297" y="1899"/>
                </a:lnTo>
                <a:lnTo>
                  <a:pt x="302" y="1884"/>
                </a:lnTo>
                <a:lnTo>
                  <a:pt x="308" y="1866"/>
                </a:lnTo>
                <a:lnTo>
                  <a:pt x="314" y="1846"/>
                </a:lnTo>
                <a:lnTo>
                  <a:pt x="319" y="1823"/>
                </a:lnTo>
                <a:lnTo>
                  <a:pt x="322" y="1796"/>
                </a:lnTo>
                <a:lnTo>
                  <a:pt x="325" y="1768"/>
                </a:lnTo>
                <a:lnTo>
                  <a:pt x="326" y="1735"/>
                </a:lnTo>
                <a:lnTo>
                  <a:pt x="326" y="1735"/>
                </a:lnTo>
                <a:lnTo>
                  <a:pt x="326" y="1626"/>
                </a:lnTo>
                <a:lnTo>
                  <a:pt x="326" y="1626"/>
                </a:lnTo>
                <a:lnTo>
                  <a:pt x="326" y="109"/>
                </a:lnTo>
                <a:lnTo>
                  <a:pt x="326" y="109"/>
                </a:lnTo>
                <a:lnTo>
                  <a:pt x="326" y="0"/>
                </a:lnTo>
                <a:lnTo>
                  <a:pt x="168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7146766C-7619-8D09-7E4C-183FC64272C8}"/>
              </a:ext>
            </a:extLst>
          </p:cNvPr>
          <p:cNvSpPr>
            <a:spLocks/>
          </p:cNvSpPr>
          <p:nvPr/>
        </p:nvSpPr>
        <p:spPr bwMode="auto">
          <a:xfrm rot="5400000">
            <a:off x="5355444" y="-728704"/>
            <a:ext cx="973581" cy="8854242"/>
          </a:xfrm>
          <a:custGeom>
            <a:avLst/>
            <a:gdLst/>
            <a:ahLst/>
            <a:cxnLst>
              <a:cxn ang="0">
                <a:pos x="749" y="0"/>
              </a:cxn>
              <a:cxn ang="0">
                <a:pos x="749" y="0"/>
              </a:cxn>
              <a:cxn ang="0">
                <a:pos x="749" y="119"/>
              </a:cxn>
              <a:cxn ang="0">
                <a:pos x="749" y="119"/>
              </a:cxn>
              <a:cxn ang="0">
                <a:pos x="749" y="1774"/>
              </a:cxn>
              <a:cxn ang="0">
                <a:pos x="749" y="1774"/>
              </a:cxn>
              <a:cxn ang="0">
                <a:pos x="749" y="1892"/>
              </a:cxn>
              <a:cxn ang="0">
                <a:pos x="749" y="1892"/>
              </a:cxn>
              <a:cxn ang="0">
                <a:pos x="750" y="1958"/>
              </a:cxn>
              <a:cxn ang="0">
                <a:pos x="753" y="2008"/>
              </a:cxn>
              <a:cxn ang="0">
                <a:pos x="757" y="2047"/>
              </a:cxn>
              <a:cxn ang="0">
                <a:pos x="762" y="2075"/>
              </a:cxn>
              <a:cxn ang="0">
                <a:pos x="766" y="2093"/>
              </a:cxn>
              <a:cxn ang="0">
                <a:pos x="770" y="2104"/>
              </a:cxn>
              <a:cxn ang="0">
                <a:pos x="772" y="2110"/>
              </a:cxn>
              <a:cxn ang="0">
                <a:pos x="773" y="2111"/>
              </a:cxn>
              <a:cxn ang="0">
                <a:pos x="913" y="2438"/>
              </a:cxn>
              <a:cxn ang="0">
                <a:pos x="0" y="2438"/>
              </a:cxn>
              <a:cxn ang="0">
                <a:pos x="130" y="2111"/>
              </a:cxn>
              <a:cxn ang="0">
                <a:pos x="130" y="2111"/>
              </a:cxn>
              <a:cxn ang="0">
                <a:pos x="130" y="2110"/>
              </a:cxn>
              <a:cxn ang="0">
                <a:pos x="133" y="2104"/>
              </a:cxn>
              <a:cxn ang="0">
                <a:pos x="136" y="2093"/>
              </a:cxn>
              <a:cxn ang="0">
                <a:pos x="140" y="2075"/>
              </a:cxn>
              <a:cxn ang="0">
                <a:pos x="143" y="2047"/>
              </a:cxn>
              <a:cxn ang="0">
                <a:pos x="147" y="2008"/>
              </a:cxn>
              <a:cxn ang="0">
                <a:pos x="149" y="1958"/>
              </a:cxn>
              <a:cxn ang="0">
                <a:pos x="150" y="1892"/>
              </a:cxn>
              <a:cxn ang="0">
                <a:pos x="150" y="1892"/>
              </a:cxn>
              <a:cxn ang="0">
                <a:pos x="150" y="1774"/>
              </a:cxn>
              <a:cxn ang="0">
                <a:pos x="150" y="1774"/>
              </a:cxn>
              <a:cxn ang="0">
                <a:pos x="150" y="119"/>
              </a:cxn>
              <a:cxn ang="0">
                <a:pos x="150" y="119"/>
              </a:cxn>
              <a:cxn ang="0">
                <a:pos x="150" y="0"/>
              </a:cxn>
              <a:cxn ang="0">
                <a:pos x="749" y="0"/>
              </a:cxn>
            </a:cxnLst>
            <a:rect l="0" t="0" r="r" b="b"/>
            <a:pathLst>
              <a:path w="913" h="2438">
                <a:moveTo>
                  <a:pt x="749" y="0"/>
                </a:moveTo>
                <a:lnTo>
                  <a:pt x="749" y="0"/>
                </a:lnTo>
                <a:lnTo>
                  <a:pt x="749" y="119"/>
                </a:lnTo>
                <a:lnTo>
                  <a:pt x="749" y="119"/>
                </a:lnTo>
                <a:lnTo>
                  <a:pt x="749" y="1774"/>
                </a:lnTo>
                <a:lnTo>
                  <a:pt x="749" y="1774"/>
                </a:lnTo>
                <a:lnTo>
                  <a:pt x="749" y="1892"/>
                </a:lnTo>
                <a:lnTo>
                  <a:pt x="749" y="1892"/>
                </a:lnTo>
                <a:lnTo>
                  <a:pt x="750" y="1958"/>
                </a:lnTo>
                <a:lnTo>
                  <a:pt x="753" y="2008"/>
                </a:lnTo>
                <a:lnTo>
                  <a:pt x="757" y="2047"/>
                </a:lnTo>
                <a:lnTo>
                  <a:pt x="762" y="2075"/>
                </a:lnTo>
                <a:lnTo>
                  <a:pt x="766" y="2093"/>
                </a:lnTo>
                <a:lnTo>
                  <a:pt x="770" y="2104"/>
                </a:lnTo>
                <a:lnTo>
                  <a:pt x="772" y="2110"/>
                </a:lnTo>
                <a:lnTo>
                  <a:pt x="773" y="2111"/>
                </a:lnTo>
                <a:lnTo>
                  <a:pt x="913" y="2438"/>
                </a:lnTo>
                <a:lnTo>
                  <a:pt x="0" y="2438"/>
                </a:lnTo>
                <a:lnTo>
                  <a:pt x="130" y="2111"/>
                </a:lnTo>
                <a:lnTo>
                  <a:pt x="130" y="2111"/>
                </a:lnTo>
                <a:lnTo>
                  <a:pt x="130" y="2110"/>
                </a:lnTo>
                <a:lnTo>
                  <a:pt x="133" y="2104"/>
                </a:lnTo>
                <a:lnTo>
                  <a:pt x="136" y="2093"/>
                </a:lnTo>
                <a:lnTo>
                  <a:pt x="140" y="2075"/>
                </a:lnTo>
                <a:lnTo>
                  <a:pt x="143" y="2047"/>
                </a:lnTo>
                <a:lnTo>
                  <a:pt x="147" y="2008"/>
                </a:lnTo>
                <a:lnTo>
                  <a:pt x="149" y="1958"/>
                </a:lnTo>
                <a:lnTo>
                  <a:pt x="150" y="1892"/>
                </a:lnTo>
                <a:lnTo>
                  <a:pt x="150" y="1892"/>
                </a:lnTo>
                <a:lnTo>
                  <a:pt x="150" y="1774"/>
                </a:lnTo>
                <a:lnTo>
                  <a:pt x="150" y="1774"/>
                </a:lnTo>
                <a:lnTo>
                  <a:pt x="150" y="119"/>
                </a:lnTo>
                <a:lnTo>
                  <a:pt x="150" y="119"/>
                </a:lnTo>
                <a:lnTo>
                  <a:pt x="150" y="0"/>
                </a:lnTo>
                <a:lnTo>
                  <a:pt x="749" y="0"/>
                </a:lnTo>
                <a:close/>
              </a:path>
            </a:pathLst>
          </a:custGeom>
          <a:solidFill>
            <a:srgbClr val="AFABAB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2" name="Rectangle 341">
            <a:extLst>
              <a:ext uri="{FF2B5EF4-FFF2-40B4-BE49-F238E27FC236}">
                <a16:creationId xmlns:a16="http://schemas.microsoft.com/office/drawing/2014/main" id="{287F86AD-3FEC-9475-8501-9AF52F10F9C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716269" y="2997492"/>
            <a:ext cx="4837013" cy="1404477"/>
          </a:xfrm>
          <a:prstGeom prst="rect">
            <a:avLst/>
          </a:prstGeom>
          <a:solidFill>
            <a:srgbClr val="1672C4"/>
          </a:solidFill>
          <a:ln w="9525">
            <a:solidFill>
              <a:srgbClr val="0E7BC0"/>
            </a:solidFill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6CBFAB3-B5DC-21FE-96A1-40F6F18EE8FA}"/>
              </a:ext>
            </a:extLst>
          </p:cNvPr>
          <p:cNvSpPr txBox="1"/>
          <p:nvPr/>
        </p:nvSpPr>
        <p:spPr>
          <a:xfrm>
            <a:off x="3118382" y="2068106"/>
            <a:ext cx="7150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spc="-64" dirty="0">
                <a:solidFill>
                  <a:schemeClr val="bg1"/>
                </a:solidFill>
                <a:latin typeface="Raleway" pitchFamily="2" charset="0"/>
                <a:cs typeface="Calibri"/>
              </a:rPr>
              <a:t>Business </a:t>
            </a:r>
            <a:r>
              <a:rPr lang="it-IT" sz="1600" b="1" spc="-64" dirty="0" err="1">
                <a:solidFill>
                  <a:schemeClr val="bg1"/>
                </a:solidFill>
                <a:latin typeface="Raleway" pitchFamily="2" charset="0"/>
                <a:cs typeface="Calibri"/>
              </a:rPr>
              <a:t>Glossary</a:t>
            </a:r>
            <a:r>
              <a:rPr lang="it-IT" sz="1600" b="1" spc="-64" dirty="0">
                <a:solidFill>
                  <a:schemeClr val="bg1"/>
                </a:solidFill>
                <a:latin typeface="Raleway"/>
                <a:cs typeface="Calibri"/>
                <a:sym typeface="Wingdings" panose="05000000000000000000" pitchFamily="2" charset="2"/>
              </a:rPr>
              <a:t>:</a:t>
            </a:r>
            <a:r>
              <a:rPr lang="it-IT" sz="1600" b="1" dirty="0">
                <a:solidFill>
                  <a:schemeClr val="bg1"/>
                </a:solidFill>
                <a:latin typeface="Raleway"/>
                <a:cs typeface="Calibri"/>
                <a:sym typeface="Wingdings" panose="05000000000000000000" pitchFamily="2" charset="2"/>
              </a:rPr>
              <a:t> </a:t>
            </a:r>
            <a:r>
              <a:rPr lang="it-IT" sz="1400" dirty="0">
                <a:solidFill>
                  <a:schemeClr val="bg1"/>
                </a:solidFill>
                <a:latin typeface="Raleway"/>
                <a:cs typeface="Calibri"/>
              </a:rPr>
              <a:t>scambio di dati e informazioni in modo uniforme e coerente nei diversi contesti</a:t>
            </a:r>
          </a:p>
        </p:txBody>
      </p:sp>
      <p:sp>
        <p:nvSpPr>
          <p:cNvPr id="23" name="Rectangle 342">
            <a:extLst>
              <a:ext uri="{FF2B5EF4-FFF2-40B4-BE49-F238E27FC236}">
                <a16:creationId xmlns:a16="http://schemas.microsoft.com/office/drawing/2014/main" id="{3FBEA64D-DBA4-47F5-07A3-F4F1ABCF94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775397" y="2982776"/>
            <a:ext cx="2979426" cy="14286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Rectangle 343">
            <a:extLst>
              <a:ext uri="{FF2B5EF4-FFF2-40B4-BE49-F238E27FC236}">
                <a16:creationId xmlns:a16="http://schemas.microsoft.com/office/drawing/2014/main" id="{E86F2A95-872E-06A6-F22F-79F6C9A9CF2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8851" y="2982776"/>
            <a:ext cx="970931" cy="142863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884454B-5272-05ED-130B-E3CC67C5A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80" y="1579792"/>
            <a:ext cx="478973" cy="4789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C983C22-976D-41A0-E541-0918ADBE7E96}"/>
              </a:ext>
            </a:extLst>
          </p:cNvPr>
          <p:cNvSpPr txBox="1"/>
          <p:nvPr/>
        </p:nvSpPr>
        <p:spPr>
          <a:xfrm>
            <a:off x="3140210" y="2723026"/>
            <a:ext cx="71610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spc="-64" dirty="0">
                <a:solidFill>
                  <a:schemeClr val="bg1"/>
                </a:solidFill>
                <a:latin typeface="Raleway" pitchFamily="2" charset="0"/>
                <a:cs typeface="Calibri"/>
              </a:rPr>
              <a:t>Motore di Workflow </a:t>
            </a:r>
            <a:r>
              <a:rPr lang="it-IT" sz="1600" b="1" dirty="0">
                <a:solidFill>
                  <a:schemeClr val="bg1"/>
                </a:solidFill>
                <a:latin typeface="Raleway"/>
                <a:cs typeface="Calibri"/>
              </a:rPr>
              <a:t>a livello dei servizi abilitanti: </a:t>
            </a:r>
            <a:r>
              <a:rPr lang="it-IT" sz="1400" dirty="0">
                <a:solidFill>
                  <a:schemeClr val="bg1"/>
                </a:solidFill>
                <a:latin typeface="Raleway"/>
                <a:cs typeface="Calibri"/>
              </a:rPr>
              <a:t>Permette la corretta implementazione e gestione dei processi afferenti ai servizi abilitanti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C8965C6-6E50-00BE-1807-906F3D36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9" y="2536335"/>
            <a:ext cx="552825" cy="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C9B9812-C2FE-1F05-BDD5-3CA20B93B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7" y="4424367"/>
            <a:ext cx="478973" cy="47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D37274C-0780-3A94-6ABC-A2677E01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3" y="5368693"/>
            <a:ext cx="552826" cy="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1D06CEF-D10E-1B91-9A11-CA76592FB79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23AE54C-5F3A-E741-951A-0F354C0C69D5}"/>
              </a:ext>
            </a:extLst>
          </p:cNvPr>
          <p:cNvSpPr txBox="1"/>
          <p:nvPr/>
        </p:nvSpPr>
        <p:spPr>
          <a:xfrm>
            <a:off x="3118382" y="4024116"/>
            <a:ext cx="71610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spc="-64" dirty="0">
                <a:solidFill>
                  <a:schemeClr val="bg1"/>
                </a:solidFill>
                <a:latin typeface="Raleway" pitchFamily="2" charset="0"/>
                <a:cs typeface="Calibri"/>
              </a:rPr>
              <a:t>Cruscotto di Governo</a:t>
            </a:r>
            <a:r>
              <a:rPr lang="it-IT" sz="1600" b="1" dirty="0">
                <a:solidFill>
                  <a:schemeClr val="bg1"/>
                </a:solidFill>
                <a:latin typeface="Raleway"/>
                <a:cs typeface="Calibri"/>
              </a:rPr>
              <a:t>: </a:t>
            </a:r>
            <a:r>
              <a:rPr lang="it-IT" sz="1400" dirty="0">
                <a:solidFill>
                  <a:schemeClr val="bg1"/>
                </a:solidFill>
                <a:latin typeface="Raleway"/>
                <a:cs typeface="Calibri"/>
              </a:rPr>
              <a:t>Permette di monitorare l’attuazione e misurare i reali benefici e risultati conseguiti (es. esiti di cura dei PDTA)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F52B0B2-863F-3C4E-804A-361B7D6153F8}"/>
              </a:ext>
            </a:extLst>
          </p:cNvPr>
          <p:cNvSpPr txBox="1"/>
          <p:nvPr/>
        </p:nvSpPr>
        <p:spPr>
          <a:xfrm>
            <a:off x="3118382" y="4678889"/>
            <a:ext cx="716108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spc="-64" dirty="0">
                <a:solidFill>
                  <a:schemeClr val="bg1"/>
                </a:solidFill>
                <a:latin typeface="Raleway" pitchFamily="2" charset="0"/>
                <a:cs typeface="Calibri"/>
              </a:rPr>
              <a:t>Validazione delle soluzioni</a:t>
            </a:r>
            <a:r>
              <a:rPr lang="it-IT" sz="1600" b="1" dirty="0">
                <a:solidFill>
                  <a:schemeClr val="bg1"/>
                </a:solidFill>
                <a:latin typeface="Raleway"/>
                <a:cs typeface="Calibri"/>
              </a:rPr>
              <a:t>: </a:t>
            </a:r>
            <a:r>
              <a:rPr lang="it-IT" sz="1400" dirty="0">
                <a:solidFill>
                  <a:schemeClr val="bg1"/>
                </a:solidFill>
                <a:latin typeface="Raleway"/>
                <a:cs typeface="Calibri"/>
              </a:rPr>
              <a:t>verifica della corrispondenza delle soluzioni di telemedicina a standard tecnici, organizzativi e funzionali definiti dall’ASD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36AB55C-90FB-0D33-7D6B-458D28F12438}"/>
              </a:ext>
            </a:extLst>
          </p:cNvPr>
          <p:cNvSpPr txBox="1"/>
          <p:nvPr/>
        </p:nvSpPr>
        <p:spPr>
          <a:xfrm>
            <a:off x="236777" y="198187"/>
            <a:ext cx="10702497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rPr>
              <a:t>Sub-investimento 1.2.3.1 Piattaforma Nazionale di Telemedicina</a:t>
            </a:r>
          </a:p>
          <a:p>
            <a:pPr lvl="0"/>
            <a:r>
              <a:rPr lang="it-IT" b="1" spc="-60" dirty="0">
                <a:solidFill>
                  <a:srgbClr val="0C7BC0"/>
                </a:solidFill>
                <a:latin typeface="Raleway" panose="020B0503030101060003" pitchFamily="34" charset="77"/>
                <a:cs typeface="Calibri"/>
              </a:rPr>
              <a:t>I servizi abilitanti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A016D67-2BF1-C04F-AEDD-5263E05766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9D3DDEA-AA5B-0ABA-624F-E1196F13EF8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5" name="immagini2">
            <a:extLst>
              <a:ext uri="{FF2B5EF4-FFF2-40B4-BE49-F238E27FC236}">
                <a16:creationId xmlns:a16="http://schemas.microsoft.com/office/drawing/2014/main" id="{C90AD4F9-02FB-635C-31AF-3233FD2DA502}"/>
              </a:ext>
            </a:extLst>
          </p:cNvPr>
          <p:cNvPicPr/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immagini3">
            <a:extLst>
              <a:ext uri="{FF2B5EF4-FFF2-40B4-BE49-F238E27FC236}">
                <a16:creationId xmlns:a16="http://schemas.microsoft.com/office/drawing/2014/main" id="{226B2D44-F8A1-8AB3-686B-FC6CFFD488B6}"/>
              </a:ext>
            </a:extLst>
          </p:cNvPr>
          <p:cNvPicPr/>
          <p:nvPr/>
        </p:nvPicPr>
        <p:blipFill>
          <a:blip r:embed="rId10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45057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01ACD7C6-BB8F-5AF7-547D-44B5F8A61B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6A134F5A-64AF-3C2B-3B7C-DA10997F3AC9}"/>
              </a:ext>
            </a:extLst>
          </p:cNvPr>
          <p:cNvSpPr txBox="1">
            <a:spLocks/>
          </p:cNvSpPr>
          <p:nvPr/>
        </p:nvSpPr>
        <p:spPr>
          <a:xfrm>
            <a:off x="484981" y="389084"/>
            <a:ext cx="996934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defRPr>
            </a:lvl1pPr>
          </a:lstStyle>
          <a:p>
            <a:r>
              <a:rPr lang="it-IT" sz="2400" spc="-60" dirty="0">
                <a:solidFill>
                  <a:srgbClr val="00488C"/>
                </a:solidFill>
                <a:latin typeface="Raleway" panose="020B0503030101060003" pitchFamily="34" charset="77"/>
                <a:cs typeface="+mj-cs"/>
              </a:rPr>
              <a:t>Sub-investimento 1.2.3.2 Servizi di Telemedicina</a:t>
            </a:r>
          </a:p>
          <a:p>
            <a:r>
              <a:rPr lang="it-IT" sz="1800" spc="-60" dirty="0">
                <a:solidFill>
                  <a:srgbClr val="0C7BC0"/>
                </a:solidFill>
                <a:latin typeface="Raleway" panose="020B0503030101060003" pitchFamily="34" charset="77"/>
                <a:cs typeface="Calibri"/>
              </a:rPr>
              <a:t>I servizi minimi di Telemedicina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6A3233-C41E-BDB9-82C0-990A09C7A9DC}"/>
              </a:ext>
            </a:extLst>
          </p:cNvPr>
          <p:cNvSpPr txBox="1">
            <a:spLocks/>
          </p:cNvSpPr>
          <p:nvPr/>
        </p:nvSpPr>
        <p:spPr>
          <a:xfrm>
            <a:off x="483096" y="995255"/>
            <a:ext cx="10051554" cy="3908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>
              <a:solidFill>
                <a:schemeClr val="tx1"/>
              </a:solidFill>
              <a:latin typeface="Raleway" pitchFamily="2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F120671-935D-FA15-6936-8C4AD7C56709}"/>
              </a:ext>
            </a:extLst>
          </p:cNvPr>
          <p:cNvSpPr txBox="1"/>
          <p:nvPr/>
        </p:nvSpPr>
        <p:spPr>
          <a:xfrm>
            <a:off x="286081" y="1633954"/>
            <a:ext cx="3901380" cy="615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algn="ctr">
              <a:defRPr b="1">
                <a:solidFill>
                  <a:srgbClr val="107BC1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dirty="0"/>
              <a:t>Televisita, Teleconsulto/Teleconsulenza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86D9CB0-2C86-5485-4867-790482F5EF2A}"/>
              </a:ext>
            </a:extLst>
          </p:cNvPr>
          <p:cNvSpPr txBox="1"/>
          <p:nvPr/>
        </p:nvSpPr>
        <p:spPr>
          <a:xfrm>
            <a:off x="589545" y="3245946"/>
            <a:ext cx="3069283" cy="926696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r>
              <a:rPr lang="it-IT" sz="1400" dirty="0">
                <a:latin typeface="Raleway"/>
              </a:rPr>
              <a:t>Atto medico in cui il professionista </a:t>
            </a:r>
            <a:r>
              <a:rPr lang="it-IT" sz="1400" b="1" dirty="0">
                <a:latin typeface="Raleway"/>
              </a:rPr>
              <a:t>interagisce</a:t>
            </a:r>
            <a:r>
              <a:rPr lang="it-IT" sz="1400" dirty="0">
                <a:latin typeface="Raleway"/>
                <a:cs typeface="Calibri"/>
              </a:rPr>
              <a:t> </a:t>
            </a:r>
            <a:r>
              <a:rPr lang="it-IT" sz="1400" b="1" dirty="0">
                <a:latin typeface="Raleway"/>
              </a:rPr>
              <a:t>a distanza con il paziente o con uno o più professioni sanitari.</a:t>
            </a:r>
          </a:p>
        </p:txBody>
      </p:sp>
      <p:pic>
        <p:nvPicPr>
          <p:cNvPr id="19" name="Immagine 18" descr="Immagine che contiene testo, finestra, grafica vettoriale&#10;&#10;Descrizione generata automaticamente">
            <a:extLst>
              <a:ext uri="{FF2B5EF4-FFF2-40B4-BE49-F238E27FC236}">
                <a16:creationId xmlns:a16="http://schemas.microsoft.com/office/drawing/2014/main" id="{73AB4CC1-E723-9057-097E-D19547A53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633" y1="81654" x2="40633" y2="81654"/>
                        <a14:backgroundMark x1="41689" y1="75711" x2="41689" y2="75711"/>
                        <a14:backgroundMark x1="27968" y1="81137" x2="45119" y2="81395"/>
                        <a14:backgroundMark x1="45119" y1="81395" x2="48285" y2="81137"/>
                        <a14:backgroundMark x1="21900" y1="76486" x2="39842" y2="76744"/>
                        <a14:backgroundMark x1="39842" y1="76744" x2="50396" y2="75711"/>
                        <a14:backgroundMark x1="50396" y1="75711" x2="49868" y2="75711"/>
                        <a14:backgroundMark x1="44855" y1="77261" x2="43008" y2="85788"/>
                        <a14:backgroundMark x1="48549" y1="78295" x2="48549" y2="84755"/>
                        <a14:backgroundMark x1="32982" y1="76227" x2="43272" y2="76227"/>
                        <a14:backgroundMark x1="43272" y1="76227" x2="33773" y2="74160"/>
                        <a14:backgroundMark x1="48549" y1="74419" x2="33245" y2="74935"/>
                        <a14:backgroundMark x1="47757" y1="80362" x2="52243" y2="85013"/>
                        <a14:backgroundMark x1="51715" y1="77778" x2="51715" y2="86563"/>
                        <a14:backgroundMark x1="48285" y1="73902" x2="33509" y2="74677"/>
                        <a14:backgroundMark x1="48285" y1="74419" x2="30871" y2="74419"/>
                        <a14:backgroundMark x1="48549" y1="73385" x2="48549" y2="73385"/>
                        <a14:backgroundMark x1="48549" y1="73385" x2="48549" y2="73385"/>
                        <a14:backgroundMark x1="48549" y1="73385" x2="34565" y2="73902"/>
                        <a14:backgroundMark x1="31398" y1="73643" x2="39050" y2="736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5330" y="2206286"/>
            <a:ext cx="1080853" cy="1103668"/>
          </a:xfrm>
          <a:prstGeom prst="rect">
            <a:avLst/>
          </a:prstGeom>
        </p:spPr>
      </p:pic>
      <p:pic>
        <p:nvPicPr>
          <p:cNvPr id="20" name="Immagine 1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62FB3768-3636-9BA9-D19E-4CC487CE3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0198" y1="64620" x2="19830" y2="69006"/>
                        <a14:backgroundMark x1="19830" y1="69006" x2="21813" y2="88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1841" y="2167354"/>
            <a:ext cx="1102462" cy="106810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1403B03-41AE-ABD8-4112-B5BC72FD72D3}"/>
              </a:ext>
            </a:extLst>
          </p:cNvPr>
          <p:cNvSpPr txBox="1"/>
          <p:nvPr/>
        </p:nvSpPr>
        <p:spPr>
          <a:xfrm>
            <a:off x="4187461" y="3306418"/>
            <a:ext cx="3308941" cy="1573027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r>
              <a:rPr lang="it-IT" sz="1400" b="1" dirty="0">
                <a:latin typeface="Raleway"/>
              </a:rPr>
              <a:t>Atti professionali di professionisti sanitari </a:t>
            </a:r>
            <a:r>
              <a:rPr lang="it-IT" sz="1400" dirty="0">
                <a:latin typeface="Raleway"/>
              </a:rPr>
              <a:t>basati sull’</a:t>
            </a:r>
            <a:r>
              <a:rPr lang="it-IT" sz="1400" b="1" dirty="0">
                <a:latin typeface="Raleway"/>
              </a:rPr>
              <a:t>interazione a distanza </a:t>
            </a:r>
            <a:r>
              <a:rPr lang="it-IT" sz="1400" dirty="0">
                <a:latin typeface="Raleway"/>
              </a:rPr>
              <a:t>tra il professionista e paziente/caregiver in modo da agevolare il corretto svolgimento di </a:t>
            </a:r>
            <a:r>
              <a:rPr lang="it-IT" sz="1400" b="1" dirty="0">
                <a:latin typeface="Raleway"/>
              </a:rPr>
              <a:t>attività assistenziali eseguibili prevalentemente a  domicilio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A7E755E-9F5E-473A-445A-1764F20F9EDA}"/>
              </a:ext>
            </a:extLst>
          </p:cNvPr>
          <p:cNvSpPr txBox="1"/>
          <p:nvPr/>
        </p:nvSpPr>
        <p:spPr>
          <a:xfrm>
            <a:off x="4674604" y="1633954"/>
            <a:ext cx="2488196" cy="3111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algn="ctr">
              <a:defRPr b="1">
                <a:solidFill>
                  <a:srgbClr val="107BC1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dirty="0"/>
              <a:t>Teleassistenza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C790D7A-90A3-5018-C3CB-C5A06623A1B8}"/>
              </a:ext>
            </a:extLst>
          </p:cNvPr>
          <p:cNvSpPr txBox="1"/>
          <p:nvPr/>
        </p:nvSpPr>
        <p:spPr>
          <a:xfrm>
            <a:off x="8225886" y="3260363"/>
            <a:ext cx="3505200" cy="2003914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r>
              <a:rPr lang="it-IT" sz="1400" dirty="0">
                <a:latin typeface="Raleway"/>
              </a:rPr>
              <a:t>Telemonitoraggio/Telecontrollo</a:t>
            </a:r>
            <a:r>
              <a:rPr lang="it-IT" sz="1400" dirty="0">
                <a:latin typeface="Raleway"/>
                <a:cs typeface="Calibri"/>
              </a:rPr>
              <a:t> </a:t>
            </a:r>
            <a:r>
              <a:rPr lang="it-IT" sz="1400" dirty="0">
                <a:latin typeface="Raleway"/>
              </a:rPr>
              <a:t>di determinati target di pazienti: 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con </a:t>
            </a:r>
            <a:r>
              <a:rPr lang="it-IT" sz="1400" b="1" dirty="0">
                <a:latin typeface="Raleway"/>
              </a:rPr>
              <a:t>patologia cardiovascolare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con </a:t>
            </a:r>
            <a:r>
              <a:rPr lang="it-IT" sz="1400" b="1" dirty="0">
                <a:latin typeface="Raleway"/>
              </a:rPr>
              <a:t>patologia pneumologica</a:t>
            </a:r>
            <a:r>
              <a:rPr lang="it-IT" sz="1400" dirty="0">
                <a:latin typeface="Raleway"/>
              </a:rPr>
              <a:t> 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con </a:t>
            </a:r>
            <a:r>
              <a:rPr lang="it-IT" sz="1400" b="1" dirty="0">
                <a:latin typeface="Raleway"/>
              </a:rPr>
              <a:t>diabete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</a:t>
            </a:r>
            <a:r>
              <a:rPr lang="it-IT" sz="1400" b="1" dirty="0">
                <a:latin typeface="Raleway"/>
              </a:rPr>
              <a:t>oncologici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Pazienti </a:t>
            </a:r>
            <a:r>
              <a:rPr lang="it-IT" sz="1400" b="1" dirty="0">
                <a:latin typeface="Raleway"/>
              </a:rPr>
              <a:t>neurologici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4F655D5-C778-BA8A-9763-40AE18F7D0A2}"/>
              </a:ext>
            </a:extLst>
          </p:cNvPr>
          <p:cNvSpPr txBox="1"/>
          <p:nvPr/>
        </p:nvSpPr>
        <p:spPr>
          <a:xfrm>
            <a:off x="8060525" y="1633954"/>
            <a:ext cx="390137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algn="ctr">
              <a:defRPr b="1">
                <a:solidFill>
                  <a:srgbClr val="107BC1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dirty="0"/>
              <a:t>Telemonitoraggio e Telecontrollo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FD003E0E-073D-75E0-9D62-3DC09B2FA438}"/>
              </a:ext>
            </a:extLst>
          </p:cNvPr>
          <p:cNvGrpSpPr/>
          <p:nvPr/>
        </p:nvGrpSpPr>
        <p:grpSpPr>
          <a:xfrm>
            <a:off x="9483801" y="2091154"/>
            <a:ext cx="1080854" cy="1103668"/>
            <a:chOff x="9104562" y="2502451"/>
            <a:chExt cx="2235080" cy="2532258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606D2F59-85B7-8238-8D4C-CE9F38981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51" b="89851" l="9915" r="92068">
                          <a14:foregroundMark x1="78187" y1="53134" x2="78187" y2="53134"/>
                          <a14:foregroundMark x1="81020" y1="41194" x2="81020" y2="41194"/>
                          <a14:foregroundMark x1="80170" y1="45373" x2="80170" y2="45373"/>
                          <a14:foregroundMark x1="92068" y1="47463" x2="92068" y2="474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51094" y="3906767"/>
              <a:ext cx="1188548" cy="1127942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959E57C4-52F0-3D15-AF21-D574EDABF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79313" y="3336482"/>
              <a:ext cx="843785" cy="846498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E92C2EB1-0BE7-DE33-2D80-F856B81EC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20238" y1="57326" x2="20238" y2="750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04613" y="2502451"/>
              <a:ext cx="1046602" cy="1211691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8492E335-B7CA-A51D-7E8F-806D4646D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49175" y1="18413" x2="49175" y2="18413"/>
                          <a14:foregroundMark x1="56106" y1="42222" x2="56106" y2="42222"/>
                          <a14:foregroundMark x1="76238" y1="37143" x2="76238" y2="37143"/>
                          <a14:foregroundMark x1="68647" y1="70476" x2="68647" y2="70476"/>
                          <a14:foregroundMark x1="22112" y1="69206" x2="22112" y2="69206"/>
                          <a14:foregroundMark x1="51485" y1="26349" x2="51485" y2="26349"/>
                          <a14:foregroundMark x1="50165" y1="57143" x2="50165" y2="57143"/>
                          <a14:foregroundMark x1="44884" y1="46667" x2="46205" y2="51111"/>
                          <a14:foregroundMark x1="24422" y1="67302" x2="24422" y2="673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21034" y="3521518"/>
              <a:ext cx="1367158" cy="1421303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BF9CF6BE-4FE2-49EA-EC51-8E33F8A09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04562" y="2745856"/>
              <a:ext cx="1046601" cy="1170497"/>
            </a:xfrm>
            <a:prstGeom prst="rect">
              <a:avLst/>
            </a:prstGeom>
          </p:spPr>
        </p:pic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8B6C1FF2-6E83-E218-2F46-724ABEF20F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E281C13-3462-9BC0-CBA8-830110068CF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0" name="immagini2">
            <a:extLst>
              <a:ext uri="{FF2B5EF4-FFF2-40B4-BE49-F238E27FC236}">
                <a16:creationId xmlns:a16="http://schemas.microsoft.com/office/drawing/2014/main" id="{7AC1139E-1108-0BF0-F932-D4C8DD97E85F}"/>
              </a:ext>
            </a:extLst>
          </p:cNvPr>
          <p:cNvPicPr/>
          <p:nvPr/>
        </p:nvPicPr>
        <p:blipFill>
          <a:blip r:embed="rId19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immagini3">
            <a:extLst>
              <a:ext uri="{FF2B5EF4-FFF2-40B4-BE49-F238E27FC236}">
                <a16:creationId xmlns:a16="http://schemas.microsoft.com/office/drawing/2014/main" id="{C5E49AFC-775B-D7CC-7C34-34AECF29AC9B}"/>
              </a:ext>
            </a:extLst>
          </p:cNvPr>
          <p:cNvPicPr/>
          <p:nvPr/>
        </p:nvPicPr>
        <p:blipFill>
          <a:blip r:embed="rId20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11624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3">
            <a:extLst>
              <a:ext uri="{FF2B5EF4-FFF2-40B4-BE49-F238E27FC236}">
                <a16:creationId xmlns:a16="http://schemas.microsoft.com/office/drawing/2014/main" id="{4D61C2C4-10D0-2947-B06A-D90D5B5C4208}"/>
              </a:ext>
            </a:extLst>
          </p:cNvPr>
          <p:cNvSpPr/>
          <p:nvPr/>
        </p:nvSpPr>
        <p:spPr>
          <a:xfrm>
            <a:off x="3665329" y="5182831"/>
            <a:ext cx="9525" cy="48895"/>
          </a:xfrm>
          <a:custGeom>
            <a:avLst/>
            <a:gdLst/>
            <a:ahLst/>
            <a:cxnLst/>
            <a:rect l="l" t="t" r="r" b="b"/>
            <a:pathLst>
              <a:path w="9525" h="48895">
                <a:moveTo>
                  <a:pt x="9429" y="0"/>
                </a:moveTo>
                <a:lnTo>
                  <a:pt x="0" y="0"/>
                </a:lnTo>
                <a:lnTo>
                  <a:pt x="0" y="48540"/>
                </a:lnTo>
                <a:lnTo>
                  <a:pt x="9429" y="48540"/>
                </a:lnTo>
                <a:lnTo>
                  <a:pt x="9429" y="0"/>
                </a:lnTo>
                <a:close/>
              </a:path>
            </a:pathLst>
          </a:custGeom>
          <a:solidFill>
            <a:srgbClr val="8584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9B332FF-AF6C-1044-9867-67FD1B9EC759}"/>
              </a:ext>
            </a:extLst>
          </p:cNvPr>
          <p:cNvSpPr txBox="1"/>
          <p:nvPr/>
        </p:nvSpPr>
        <p:spPr>
          <a:xfrm>
            <a:off x="850150" y="3944805"/>
            <a:ext cx="4632298" cy="1326806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marL="200911" indent="-20091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Raleway"/>
              </a:rPr>
              <a:t>Identificano i </a:t>
            </a:r>
            <a:r>
              <a:rPr lang="it-IT" sz="1200" b="1" dirty="0">
                <a:solidFill>
                  <a:srgbClr val="00498B"/>
                </a:solidFill>
                <a:latin typeface="Raleway"/>
              </a:rPr>
              <a:t>requisiti minimi di carattere funzionale e tecnologico.</a:t>
            </a:r>
          </a:p>
          <a:p>
            <a:pPr marL="200911" indent="-20091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Raleway"/>
              </a:rPr>
              <a:t>Garantiscono </a:t>
            </a:r>
            <a:r>
              <a:rPr lang="it-IT" sz="1200" b="1" dirty="0">
                <a:solidFill>
                  <a:srgbClr val="00498B"/>
                </a:solidFill>
                <a:latin typeface="Raleway"/>
              </a:rPr>
              <a:t>l’erogazione omogenea </a:t>
            </a:r>
            <a:r>
              <a:rPr lang="it-IT" sz="1200" dirty="0">
                <a:latin typeface="Raleway"/>
              </a:rPr>
              <a:t>dei servizi sanitari in regime di telemedicina.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200" dirty="0">
                <a:latin typeface="Raleway"/>
              </a:rPr>
              <a:t>È presente una sezione relativa alle </a:t>
            </a:r>
            <a:r>
              <a:rPr lang="it-IT" sz="1200" b="1" dirty="0">
                <a:solidFill>
                  <a:srgbClr val="00498B"/>
                </a:solidFill>
                <a:latin typeface="Raleway"/>
              </a:rPr>
              <a:t>competenze e alla formazione </a:t>
            </a:r>
            <a:r>
              <a:rPr lang="it-IT" sz="1200" dirty="0">
                <a:latin typeface="Raleway"/>
              </a:rPr>
              <a:t>relativa allo sviluppo e alla efficacia dei servizi.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3F494A7F-0F07-074E-AA1F-F7CDF16D812C}"/>
              </a:ext>
            </a:extLst>
          </p:cNvPr>
          <p:cNvSpPr txBox="1"/>
          <p:nvPr/>
        </p:nvSpPr>
        <p:spPr>
          <a:xfrm>
            <a:off x="942769" y="1768264"/>
            <a:ext cx="463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1297EE"/>
                </a:solidFill>
                <a:latin typeface="Raleway" panose="020B0503030101060003" pitchFamily="34" charset="77"/>
              </a:rPr>
              <a:t>Definizione dei requisiti tecnologici e funzionali 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48EFCEF5-58A3-E240-AA4B-089F829F1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8189" y="2414595"/>
            <a:ext cx="1701458" cy="1618989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F92CA69-0D68-5347-B0A3-947F96E08B4F}"/>
              </a:ext>
            </a:extLst>
          </p:cNvPr>
          <p:cNvSpPr txBox="1"/>
          <p:nvPr/>
        </p:nvSpPr>
        <p:spPr>
          <a:xfrm>
            <a:off x="6426644" y="1754352"/>
            <a:ext cx="4871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pPr algn="ctr"/>
            <a:r>
              <a:rPr lang="it-IT" dirty="0">
                <a:solidFill>
                  <a:srgbClr val="1297EE"/>
                </a:solidFill>
              </a:rPr>
              <a:t>Specifiche aree cliniche e bisogni di salute </a:t>
            </a:r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6F59164C-AB98-7846-B9DB-B4458279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6812" y1="65393" x2="36812" y2="65393"/>
                        <a14:foregroundMark x1="33017" y1="65817" x2="33017" y2="65817"/>
                        <a14:foregroundMark x1="70019" y1="27601" x2="70019" y2="27601"/>
                        <a14:foregroundMark x1="64516" y1="29512" x2="64516" y2="29512"/>
                        <a14:foregroundMark x1="63378" y1="33121" x2="63378" y2="33121"/>
                        <a14:foregroundMark x1="31309" y1="65180" x2="31309" y2="65180"/>
                        <a14:foregroundMark x1="40038" y1="65393" x2="40038" y2="65393"/>
                        <a14:foregroundMark x1="38330" y1="57749" x2="32448" y2="67941"/>
                        <a14:foregroundMark x1="32448" y1="67941" x2="37951" y2="60510"/>
                        <a14:foregroundMark x1="62429" y1="25053" x2="63947" y2="399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81408" y="2086056"/>
            <a:ext cx="2572391" cy="2299044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1D50E4E-E6B7-AB42-883F-CC8C33F49040}"/>
              </a:ext>
            </a:extLst>
          </p:cNvPr>
          <p:cNvSpPr txBox="1"/>
          <p:nvPr/>
        </p:nvSpPr>
        <p:spPr>
          <a:xfrm>
            <a:off x="6373281" y="3922320"/>
            <a:ext cx="4925118" cy="1696138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marL="200911" indent="-20091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Raleway"/>
              </a:rPr>
              <a:t>Forniscono </a:t>
            </a:r>
            <a:r>
              <a:rPr lang="it-IT" sz="1200" b="1" dirty="0">
                <a:solidFill>
                  <a:srgbClr val="00498B"/>
                </a:solidFill>
                <a:latin typeface="Raleway"/>
              </a:rPr>
              <a:t>indirizzi </a:t>
            </a:r>
            <a:r>
              <a:rPr lang="it-IT" sz="1200" dirty="0">
                <a:latin typeface="Raleway"/>
              </a:rPr>
              <a:t>per l’elaborazione di progettualità regionali, con riferimento a </a:t>
            </a:r>
            <a:r>
              <a:rPr lang="it-IT" sz="1200" b="1" dirty="0">
                <a:solidFill>
                  <a:srgbClr val="00498B"/>
                </a:solidFill>
                <a:latin typeface="Raleway"/>
              </a:rPr>
              <a:t>specifiche aree cliniche e bisogni di salute. </a:t>
            </a:r>
            <a:endParaRPr lang="it-IT" sz="1200" dirty="0">
              <a:solidFill>
                <a:srgbClr val="838383"/>
              </a:solidFill>
              <a:latin typeface="Raleway"/>
            </a:endParaRPr>
          </a:p>
          <a:p>
            <a:pPr marL="200911" indent="-20091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latin typeface="Raleway"/>
              </a:rPr>
              <a:t>Forniscono indicazioni di carattere </a:t>
            </a:r>
            <a:r>
              <a:rPr lang="it-IT" sz="1200" b="1" dirty="0">
                <a:solidFill>
                  <a:srgbClr val="00498B"/>
                </a:solidFill>
                <a:latin typeface="Raleway"/>
              </a:rPr>
              <a:t>clinico-assistenziale</a:t>
            </a:r>
            <a:r>
              <a:rPr lang="it-IT" sz="1200" dirty="0">
                <a:solidFill>
                  <a:srgbClr val="0C7BC1"/>
                </a:solidFill>
                <a:latin typeface="Raleway"/>
              </a:rPr>
              <a:t> </a:t>
            </a:r>
            <a:r>
              <a:rPr lang="it-IT" sz="1200" dirty="0">
                <a:latin typeface="Raleway"/>
              </a:rPr>
              <a:t>sulle prestazioni </a:t>
            </a:r>
            <a:r>
              <a:rPr lang="it-IT" sz="1200" b="1" dirty="0">
                <a:solidFill>
                  <a:srgbClr val="00498B"/>
                </a:solidFill>
                <a:latin typeface="Raleway"/>
              </a:rPr>
              <a:t>suddivise per  target di pazienti.</a:t>
            </a:r>
          </a:p>
          <a:p>
            <a:pPr marL="200911" indent="-200911" algn="just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rgbClr val="00498B"/>
                </a:solidFill>
                <a:latin typeface="Raleway"/>
                <a:cs typeface="Calibri"/>
              </a:rPr>
              <a:t>I Servizi di Telemedicina regionali </a:t>
            </a:r>
            <a:r>
              <a:rPr lang="it-IT" sz="1200" dirty="0">
                <a:latin typeface="Raleway"/>
              </a:rPr>
              <a:t>verranno realizzati e acquisiti attraverso le </a:t>
            </a:r>
            <a:r>
              <a:rPr lang="it-IT" sz="1200" b="1" dirty="0">
                <a:solidFill>
                  <a:srgbClr val="00498B"/>
                </a:solidFill>
                <a:latin typeface="Raleway"/>
                <a:cs typeface="Calibri"/>
              </a:rPr>
              <a:t>gare delle regioni capofila – Lombardia e Puglia – che agiranno da soggetto aggregatore</a:t>
            </a:r>
            <a:r>
              <a:rPr lang="it-IT" sz="1200" dirty="0">
                <a:latin typeface="Raleway"/>
              </a:rPr>
              <a:t>, su delega di AGENAS quale soggetto attuatore del sub-investimento</a:t>
            </a:r>
            <a:endParaRPr lang="it-IT" sz="1200" b="1" dirty="0">
              <a:solidFill>
                <a:srgbClr val="00498B"/>
              </a:solidFill>
              <a:latin typeface="Raleway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4CBC70-2705-9249-D1C1-9CC43FDC0DDC}"/>
              </a:ext>
            </a:extLst>
          </p:cNvPr>
          <p:cNvSpPr txBox="1"/>
          <p:nvPr/>
        </p:nvSpPr>
        <p:spPr>
          <a:xfrm>
            <a:off x="6096000" y="5653664"/>
            <a:ext cx="5429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0" dirty="0">
                <a:effectLst/>
                <a:latin typeface="Raleway" pitchFamily="2" charset="0"/>
              </a:rPr>
              <a:t>GU n. 298 del 22.12.2022</a:t>
            </a:r>
            <a:endParaRPr lang="it-IT" sz="1600" dirty="0">
              <a:latin typeface="Raleway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BC43A3D-2A94-ED62-7859-8FE0185E8F36}"/>
              </a:ext>
            </a:extLst>
          </p:cNvPr>
          <p:cNvSpPr txBox="1"/>
          <p:nvPr/>
        </p:nvSpPr>
        <p:spPr>
          <a:xfrm>
            <a:off x="484981" y="5671326"/>
            <a:ext cx="5429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i="0" dirty="0">
                <a:effectLst/>
                <a:latin typeface="Raleway" pitchFamily="2" charset="0"/>
              </a:rPr>
              <a:t>GU n. 256 del 02.11..2022</a:t>
            </a:r>
            <a:endParaRPr lang="it-IT" sz="1100" dirty="0">
              <a:latin typeface="Raleway" pitchFamily="2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1ACD7C6-BB8F-5AF7-547D-44B5F8A61B0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A19282-9921-9E91-1828-C39999C0B4DC}"/>
              </a:ext>
            </a:extLst>
          </p:cNvPr>
          <p:cNvSpPr txBox="1"/>
          <p:nvPr/>
        </p:nvSpPr>
        <p:spPr>
          <a:xfrm>
            <a:off x="533489" y="1098658"/>
            <a:ext cx="53807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algn="ctr">
              <a:defRPr b="1">
                <a:solidFill>
                  <a:srgbClr val="107BC1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dirty="0"/>
              <a:t>Decreto Interministeriale – 21 Settembre 2022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0B20300-E42B-CB4D-73F9-6D1575FC5398}"/>
              </a:ext>
            </a:extLst>
          </p:cNvPr>
          <p:cNvSpPr txBox="1"/>
          <p:nvPr/>
        </p:nvSpPr>
        <p:spPr>
          <a:xfrm>
            <a:off x="6277769" y="1074625"/>
            <a:ext cx="538074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algn="ctr">
              <a:defRPr b="1">
                <a:solidFill>
                  <a:srgbClr val="107BC1"/>
                </a:solidFill>
                <a:latin typeface="Raleway" panose="020B0503030101060003" pitchFamily="34" charset="77"/>
              </a:defRPr>
            </a:lvl1pPr>
          </a:lstStyle>
          <a:p>
            <a:r>
              <a:rPr lang="it-IT" dirty="0"/>
              <a:t>Decreto Interministeriale – 30 Settembre 2022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6A134F5A-64AF-3C2B-3B7C-DA10997F3AC9}"/>
              </a:ext>
            </a:extLst>
          </p:cNvPr>
          <p:cNvSpPr txBox="1">
            <a:spLocks/>
          </p:cNvSpPr>
          <p:nvPr/>
        </p:nvSpPr>
        <p:spPr>
          <a:xfrm>
            <a:off x="250806" y="244386"/>
            <a:ext cx="99693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defRPr>
            </a:lvl1pPr>
          </a:lstStyle>
          <a:p>
            <a:r>
              <a:rPr lang="it-IT" sz="2400" spc="-60" dirty="0">
                <a:solidFill>
                  <a:srgbClr val="00488C"/>
                </a:solidFill>
                <a:latin typeface="Raleway" panose="020B0503030101060003" pitchFamily="34" charset="77"/>
                <a:cs typeface="+mj-cs"/>
              </a:rPr>
              <a:t>Sub-investimento 1.2.3.2 Servizi di Telemedicina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3F761A9-E094-3C31-D1FC-DEBFDDB0E9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140B6EA-3500-AE21-09ED-25106A4AC3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7" name="immagini2">
            <a:extLst>
              <a:ext uri="{FF2B5EF4-FFF2-40B4-BE49-F238E27FC236}">
                <a16:creationId xmlns:a16="http://schemas.microsoft.com/office/drawing/2014/main" id="{873494E0-4051-9503-A8B8-5F9D2E562F5F}"/>
              </a:ext>
            </a:extLst>
          </p:cNvPr>
          <p:cNvPicPr/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8" name="immagini3">
            <a:extLst>
              <a:ext uri="{FF2B5EF4-FFF2-40B4-BE49-F238E27FC236}">
                <a16:creationId xmlns:a16="http://schemas.microsoft.com/office/drawing/2014/main" id="{7D33749C-06CB-7D05-2AD7-462F1504E276}"/>
              </a:ext>
            </a:extLst>
          </p:cNvPr>
          <p:cNvPicPr/>
          <p:nvPr/>
        </p:nvPicPr>
        <p:blipFill>
          <a:blip r:embed="rId10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8725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830610E-9860-CE3F-05A2-C245F22704F4}"/>
              </a:ext>
            </a:extLst>
          </p:cNvPr>
          <p:cNvSpPr txBox="1"/>
          <p:nvPr/>
        </p:nvSpPr>
        <p:spPr>
          <a:xfrm>
            <a:off x="519673" y="2305183"/>
            <a:ext cx="10966083" cy="557364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algn="just"/>
            <a:r>
              <a:rPr lang="it-IT" sz="1600" dirty="0">
                <a:latin typeface="Raleway"/>
              </a:rPr>
              <a:t>Deliberazione da parte di Regioni e PP.AA. del </a:t>
            </a:r>
            <a:r>
              <a:rPr lang="it-IT" sz="1600" b="1" dirty="0">
                <a:solidFill>
                  <a:srgbClr val="00498B"/>
                </a:solidFill>
                <a:latin typeface="Raleway"/>
                <a:cs typeface="Calibri"/>
              </a:rPr>
              <a:t>Piano Operativo Regionale (POR) </a:t>
            </a:r>
            <a:r>
              <a:rPr lang="it-IT" sz="1600" dirty="0">
                <a:latin typeface="Raleway"/>
              </a:rPr>
              <a:t>e del </a:t>
            </a:r>
            <a:r>
              <a:rPr lang="it-IT" sz="1600" b="1" dirty="0">
                <a:solidFill>
                  <a:srgbClr val="00498B"/>
                </a:solidFill>
                <a:latin typeface="Raleway"/>
                <a:cs typeface="Calibri"/>
              </a:rPr>
              <a:t>Modello Organizzativo dei Servizi di Telemedicina</a:t>
            </a:r>
            <a:endParaRPr lang="it-IT" sz="1600" dirty="0">
              <a:latin typeface="Raleway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53E112D-A596-D9A7-FCBF-1370D85770CA}"/>
              </a:ext>
            </a:extLst>
          </p:cNvPr>
          <p:cNvSpPr txBox="1"/>
          <p:nvPr/>
        </p:nvSpPr>
        <p:spPr>
          <a:xfrm>
            <a:off x="484980" y="1032184"/>
            <a:ext cx="11000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 b="1" dirty="0">
                <a:solidFill>
                  <a:srgbClr val="00498B"/>
                </a:solidFill>
                <a:latin typeface="Raleway"/>
                <a:cs typeface="Calibri"/>
              </a:rPr>
              <a:t>Raccolta del fabbisogno </a:t>
            </a:r>
            <a:r>
              <a:rPr lang="it-IT" sz="1600" dirty="0">
                <a:latin typeface="Raleway"/>
              </a:rPr>
              <a:t>di tutte le Regioni e PP.AA., attraverso una procedura informatizzata da parte di AGENAS</a:t>
            </a:r>
          </a:p>
        </p:txBody>
      </p:sp>
      <p:sp>
        <p:nvSpPr>
          <p:cNvPr id="45" name="Freccia in giù 58">
            <a:extLst>
              <a:ext uri="{FF2B5EF4-FFF2-40B4-BE49-F238E27FC236}">
                <a16:creationId xmlns:a16="http://schemas.microsoft.com/office/drawing/2014/main" id="{05055D54-524A-FED1-81ED-259599A42F31}"/>
              </a:ext>
            </a:extLst>
          </p:cNvPr>
          <p:cNvSpPr/>
          <p:nvPr/>
        </p:nvSpPr>
        <p:spPr>
          <a:xfrm>
            <a:off x="3955810" y="1552173"/>
            <a:ext cx="856498" cy="6804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FF1A4C-6C2F-D7E0-F247-DE71EF81A5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9904" y="-10417"/>
            <a:ext cx="1732096" cy="1681152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9F5C1CAB-E1D5-2557-77F5-03CC51E8465E}"/>
              </a:ext>
            </a:extLst>
          </p:cNvPr>
          <p:cNvSpPr txBox="1">
            <a:spLocks/>
          </p:cNvSpPr>
          <p:nvPr/>
        </p:nvSpPr>
        <p:spPr>
          <a:xfrm>
            <a:off x="484981" y="389084"/>
            <a:ext cx="996934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it-IT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00498B"/>
                </a:solidFill>
                <a:effectLst/>
                <a:uLnTx/>
                <a:uFillTx/>
                <a:latin typeface="Raleway" pitchFamily="2" charset="0"/>
              </a:defRPr>
            </a:lvl1pPr>
          </a:lstStyle>
          <a:p>
            <a:r>
              <a:rPr lang="it-IT" sz="2400" spc="-60" dirty="0">
                <a:solidFill>
                  <a:srgbClr val="00488C"/>
                </a:solidFill>
                <a:latin typeface="Raleway" panose="020B0503030101060003" pitchFamily="34" charset="77"/>
                <a:cs typeface="+mj-cs"/>
              </a:rPr>
              <a:t>I Servizi di Telemedicina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6B7F224-516D-A630-E683-87C9C6EF772D}"/>
              </a:ext>
            </a:extLst>
          </p:cNvPr>
          <p:cNvSpPr txBox="1"/>
          <p:nvPr/>
        </p:nvSpPr>
        <p:spPr>
          <a:xfrm>
            <a:off x="5262213" y="1513563"/>
            <a:ext cx="4532075" cy="711253"/>
          </a:xfrm>
          <a:prstGeom prst="rect">
            <a:avLst/>
          </a:prstGeom>
          <a:noFill/>
        </p:spPr>
        <p:txBody>
          <a:bodyPr wrap="square" lIns="64294" tIns="32147" rIns="64294" bIns="32147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Definizione dei servizi da acquisire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Definizione del numero dei professionisti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400" dirty="0">
                <a:latin typeface="Raleway"/>
              </a:rPr>
              <a:t>Definizione del numero di postazioni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FE187125-B5D0-7D16-360F-99D338B020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21" y="6131613"/>
            <a:ext cx="596239" cy="59623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D12D3DE-F014-32DD-EF34-89DDB6D621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t="20672" r="66462" b="22222"/>
          <a:stretch/>
        </p:blipFill>
        <p:spPr>
          <a:xfrm>
            <a:off x="4200714" y="6225669"/>
            <a:ext cx="1872208" cy="398342"/>
          </a:xfrm>
          <a:prstGeom prst="rect">
            <a:avLst/>
          </a:prstGeom>
        </p:spPr>
      </p:pic>
      <p:pic>
        <p:nvPicPr>
          <p:cNvPr id="15" name="immagini2">
            <a:extLst>
              <a:ext uri="{FF2B5EF4-FFF2-40B4-BE49-F238E27FC236}">
                <a16:creationId xmlns:a16="http://schemas.microsoft.com/office/drawing/2014/main" id="{2787072F-CA55-C8A5-9A6F-BDCEC651E636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068202" y="6186895"/>
            <a:ext cx="1172592" cy="42612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9" name="immagini3">
            <a:extLst>
              <a:ext uri="{FF2B5EF4-FFF2-40B4-BE49-F238E27FC236}">
                <a16:creationId xmlns:a16="http://schemas.microsoft.com/office/drawing/2014/main" id="{D5533BF0-9A6D-36A3-3F35-E0B9A650F28F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 r="39914"/>
          <a:stretch>
            <a:fillRect/>
          </a:stretch>
        </p:blipFill>
        <p:spPr>
          <a:xfrm>
            <a:off x="628959" y="6193684"/>
            <a:ext cx="1350515" cy="396949"/>
          </a:xfrm>
          <a:prstGeom prst="rect">
            <a:avLst/>
          </a:prstGeom>
          <a:noFill/>
          <a:ln>
            <a:noFill/>
            <a:prstDash/>
          </a:ln>
        </p:spPr>
      </p:pic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C3B72683-1995-94CF-CD77-938A50817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416088"/>
              </p:ext>
            </p:extLst>
          </p:nvPr>
        </p:nvGraphicFramePr>
        <p:xfrm>
          <a:off x="1487453" y="3097665"/>
          <a:ext cx="2749862" cy="281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58">
            <a:extLst>
              <a:ext uri="{FF2B5EF4-FFF2-40B4-BE49-F238E27FC236}">
                <a16:creationId xmlns:a16="http://schemas.microsoft.com/office/drawing/2014/main" id="{502E45E5-0741-8666-BA90-9B866D2E9FF6}"/>
              </a:ext>
            </a:extLst>
          </p:cNvPr>
          <p:cNvSpPr/>
          <p:nvPr/>
        </p:nvSpPr>
        <p:spPr>
          <a:xfrm>
            <a:off x="4340982" y="5290698"/>
            <a:ext cx="3557807" cy="523220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 numCol="1" spcCol="356616">
            <a:spAutoFit/>
          </a:bodyPr>
          <a:lstStyle/>
          <a:p>
            <a:pPr indent="-609585" algn="just"/>
            <a:r>
              <a:rPr lang="ms-MY" sz="1400" dirty="0">
                <a:latin typeface="Raleway" pitchFamily="2" charset="0"/>
                <a:ea typeface="Open Sans Light" pitchFamily="34" charset="0"/>
                <a:cs typeface="Arial" panose="020B0604020202020204" pitchFamily="34" charset="0"/>
              </a:rPr>
              <a:t>Le Regioni e PA  intragreranno i servizi di telemedicina già atttivi</a:t>
            </a:r>
          </a:p>
        </p:txBody>
      </p:sp>
      <p:sp>
        <p:nvSpPr>
          <p:cNvPr id="5" name="Rectangle 59">
            <a:extLst>
              <a:ext uri="{FF2B5EF4-FFF2-40B4-BE49-F238E27FC236}">
                <a16:creationId xmlns:a16="http://schemas.microsoft.com/office/drawing/2014/main" id="{34678F39-0ADF-F08D-60C4-66685D09A17C}"/>
              </a:ext>
            </a:extLst>
          </p:cNvPr>
          <p:cNvSpPr/>
          <p:nvPr/>
        </p:nvSpPr>
        <p:spPr>
          <a:xfrm>
            <a:off x="4344301" y="4057267"/>
            <a:ext cx="3557807" cy="954107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 numCol="1" spcCol="356616">
            <a:spAutoFit/>
          </a:bodyPr>
          <a:lstStyle/>
          <a:p>
            <a:pPr indent="-609585" algn="just"/>
            <a:r>
              <a:rPr lang="ms-MY" sz="1400" dirty="0">
                <a:latin typeface="Raleway" pitchFamily="2" charset="0"/>
                <a:ea typeface="Open Sans Light" pitchFamily="34" charset="0"/>
                <a:cs typeface="Arial" panose="020B0604020202020204" pitchFamily="34" charset="0"/>
              </a:rPr>
              <a:t>Le Regioni e PA acquisteranno alcuni servizi minimi tramite le procedure di gara delle Regioni Capofila e intragreranno gli altri servizi</a:t>
            </a:r>
          </a:p>
        </p:txBody>
      </p:sp>
      <p:sp>
        <p:nvSpPr>
          <p:cNvPr id="6" name="Rectangle 56">
            <a:extLst>
              <a:ext uri="{FF2B5EF4-FFF2-40B4-BE49-F238E27FC236}">
                <a16:creationId xmlns:a16="http://schemas.microsoft.com/office/drawing/2014/main" id="{14DAAD7A-A56E-CB09-D65F-3B6F0A248941}"/>
              </a:ext>
            </a:extLst>
          </p:cNvPr>
          <p:cNvSpPr/>
          <p:nvPr/>
        </p:nvSpPr>
        <p:spPr>
          <a:xfrm>
            <a:off x="4364136" y="3096557"/>
            <a:ext cx="3537972" cy="738664"/>
          </a:xfrm>
          <a:prstGeom prst="rect">
            <a:avLst/>
          </a:prstGeom>
          <a:ln>
            <a:solidFill>
              <a:schemeClr val="bg1"/>
            </a:solidFill>
            <a:prstDash val="sysDash"/>
          </a:ln>
        </p:spPr>
        <p:txBody>
          <a:bodyPr wrap="square" numCol="1" spcCol="356616">
            <a:spAutoFit/>
          </a:bodyPr>
          <a:lstStyle/>
          <a:p>
            <a:pPr indent="-609585" algn="just"/>
            <a:r>
              <a:rPr lang="ms-MY" sz="1400" dirty="0">
                <a:latin typeface="Raleway" pitchFamily="2" charset="0"/>
                <a:ea typeface="Open Sans Light" pitchFamily="34" charset="0"/>
                <a:cs typeface="Arial" panose="020B0604020202020204" pitchFamily="34" charset="0"/>
              </a:rPr>
              <a:t>Le Regioni e PA acquisteranno i servizi minimi tramite le procedure di gara delle Regioni Capofila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FE49EAC-3719-B903-3C4C-1FB424F663B6}"/>
              </a:ext>
            </a:extLst>
          </p:cNvPr>
          <p:cNvGrpSpPr/>
          <p:nvPr/>
        </p:nvGrpSpPr>
        <p:grpSpPr>
          <a:xfrm>
            <a:off x="8633596" y="2925209"/>
            <a:ext cx="2520000" cy="3206404"/>
            <a:chOff x="9187941" y="1634353"/>
            <a:chExt cx="2520000" cy="3206404"/>
          </a:xfrm>
        </p:grpSpPr>
        <p:sp>
          <p:nvSpPr>
            <p:cNvPr id="20" name="Freeform 408">
              <a:extLst>
                <a:ext uri="{FF2B5EF4-FFF2-40B4-BE49-F238E27FC236}">
                  <a16:creationId xmlns:a16="http://schemas.microsoft.com/office/drawing/2014/main" id="{28CAC348-415A-8EB8-0A77-47EC7D6810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71747" y="1660622"/>
              <a:ext cx="381729" cy="411646"/>
            </a:xfrm>
            <a:custGeom>
              <a:avLst/>
              <a:gdLst/>
              <a:ahLst/>
              <a:cxnLst>
                <a:cxn ang="0">
                  <a:pos x="16" y="160"/>
                </a:cxn>
                <a:cxn ang="0">
                  <a:pos x="16" y="179"/>
                </a:cxn>
                <a:cxn ang="0">
                  <a:pos x="17" y="206"/>
                </a:cxn>
                <a:cxn ang="0">
                  <a:pos x="2" y="260"/>
                </a:cxn>
                <a:cxn ang="0">
                  <a:pos x="12" y="285"/>
                </a:cxn>
                <a:cxn ang="0">
                  <a:pos x="48" y="283"/>
                </a:cxn>
                <a:cxn ang="0">
                  <a:pos x="61" y="298"/>
                </a:cxn>
                <a:cxn ang="0">
                  <a:pos x="100" y="312"/>
                </a:cxn>
                <a:cxn ang="0">
                  <a:pos x="113" y="298"/>
                </a:cxn>
                <a:cxn ang="0">
                  <a:pos x="140" y="273"/>
                </a:cxn>
                <a:cxn ang="0">
                  <a:pos x="157" y="262"/>
                </a:cxn>
                <a:cxn ang="0">
                  <a:pos x="172" y="254"/>
                </a:cxn>
                <a:cxn ang="0">
                  <a:pos x="188" y="243"/>
                </a:cxn>
                <a:cxn ang="0">
                  <a:pos x="192" y="222"/>
                </a:cxn>
                <a:cxn ang="0">
                  <a:pos x="215" y="214"/>
                </a:cxn>
                <a:cxn ang="0">
                  <a:pos x="230" y="195"/>
                </a:cxn>
                <a:cxn ang="0">
                  <a:pos x="218" y="170"/>
                </a:cxn>
                <a:cxn ang="0">
                  <a:pos x="224" y="147"/>
                </a:cxn>
                <a:cxn ang="0">
                  <a:pos x="230" y="124"/>
                </a:cxn>
                <a:cxn ang="0">
                  <a:pos x="251" y="112"/>
                </a:cxn>
                <a:cxn ang="0">
                  <a:pos x="270" y="109"/>
                </a:cxn>
                <a:cxn ang="0">
                  <a:pos x="293" y="103"/>
                </a:cxn>
                <a:cxn ang="0">
                  <a:pos x="293" y="78"/>
                </a:cxn>
                <a:cxn ang="0">
                  <a:pos x="289" y="53"/>
                </a:cxn>
                <a:cxn ang="0">
                  <a:pos x="272" y="40"/>
                </a:cxn>
                <a:cxn ang="0">
                  <a:pos x="266" y="17"/>
                </a:cxn>
                <a:cxn ang="0">
                  <a:pos x="278" y="3"/>
                </a:cxn>
                <a:cxn ang="0">
                  <a:pos x="249" y="1"/>
                </a:cxn>
                <a:cxn ang="0">
                  <a:pos x="199" y="32"/>
                </a:cxn>
                <a:cxn ang="0">
                  <a:pos x="159" y="19"/>
                </a:cxn>
                <a:cxn ang="0">
                  <a:pos x="142" y="30"/>
                </a:cxn>
                <a:cxn ang="0">
                  <a:pos x="100" y="47"/>
                </a:cxn>
                <a:cxn ang="0">
                  <a:pos x="77" y="67"/>
                </a:cxn>
                <a:cxn ang="0">
                  <a:pos x="46" y="63"/>
                </a:cxn>
                <a:cxn ang="0">
                  <a:pos x="27" y="53"/>
                </a:cxn>
                <a:cxn ang="0">
                  <a:pos x="2" y="61"/>
                </a:cxn>
                <a:cxn ang="0">
                  <a:pos x="4" y="80"/>
                </a:cxn>
                <a:cxn ang="0">
                  <a:pos x="4" y="109"/>
                </a:cxn>
                <a:cxn ang="0">
                  <a:pos x="12" y="130"/>
                </a:cxn>
                <a:cxn ang="0">
                  <a:pos x="27" y="147"/>
                </a:cxn>
              </a:cxnLst>
              <a:rect l="0" t="0" r="r" b="b"/>
              <a:pathLst>
                <a:path w="303" h="312">
                  <a:moveTo>
                    <a:pt x="27" y="147"/>
                  </a:moveTo>
                  <a:lnTo>
                    <a:pt x="16" y="160"/>
                  </a:lnTo>
                  <a:lnTo>
                    <a:pt x="19" y="168"/>
                  </a:lnTo>
                  <a:lnTo>
                    <a:pt x="16" y="179"/>
                  </a:lnTo>
                  <a:lnTo>
                    <a:pt x="21" y="195"/>
                  </a:lnTo>
                  <a:lnTo>
                    <a:pt x="17" y="206"/>
                  </a:lnTo>
                  <a:lnTo>
                    <a:pt x="0" y="233"/>
                  </a:lnTo>
                  <a:lnTo>
                    <a:pt x="2" y="260"/>
                  </a:lnTo>
                  <a:lnTo>
                    <a:pt x="6" y="277"/>
                  </a:lnTo>
                  <a:lnTo>
                    <a:pt x="12" y="285"/>
                  </a:lnTo>
                  <a:lnTo>
                    <a:pt x="25" y="289"/>
                  </a:lnTo>
                  <a:lnTo>
                    <a:pt x="48" y="283"/>
                  </a:lnTo>
                  <a:lnTo>
                    <a:pt x="60" y="289"/>
                  </a:lnTo>
                  <a:lnTo>
                    <a:pt x="61" y="298"/>
                  </a:lnTo>
                  <a:lnTo>
                    <a:pt x="73" y="312"/>
                  </a:lnTo>
                  <a:lnTo>
                    <a:pt x="100" y="312"/>
                  </a:lnTo>
                  <a:lnTo>
                    <a:pt x="109" y="310"/>
                  </a:lnTo>
                  <a:lnTo>
                    <a:pt x="113" y="298"/>
                  </a:lnTo>
                  <a:lnTo>
                    <a:pt x="132" y="277"/>
                  </a:lnTo>
                  <a:lnTo>
                    <a:pt x="140" y="273"/>
                  </a:lnTo>
                  <a:lnTo>
                    <a:pt x="146" y="264"/>
                  </a:lnTo>
                  <a:lnTo>
                    <a:pt x="157" y="262"/>
                  </a:lnTo>
                  <a:lnTo>
                    <a:pt x="167" y="256"/>
                  </a:lnTo>
                  <a:lnTo>
                    <a:pt x="172" y="254"/>
                  </a:lnTo>
                  <a:lnTo>
                    <a:pt x="186" y="254"/>
                  </a:lnTo>
                  <a:lnTo>
                    <a:pt x="188" y="243"/>
                  </a:lnTo>
                  <a:lnTo>
                    <a:pt x="186" y="225"/>
                  </a:lnTo>
                  <a:lnTo>
                    <a:pt x="192" y="222"/>
                  </a:lnTo>
                  <a:lnTo>
                    <a:pt x="203" y="220"/>
                  </a:lnTo>
                  <a:lnTo>
                    <a:pt x="215" y="214"/>
                  </a:lnTo>
                  <a:lnTo>
                    <a:pt x="224" y="206"/>
                  </a:lnTo>
                  <a:lnTo>
                    <a:pt x="230" y="195"/>
                  </a:lnTo>
                  <a:lnTo>
                    <a:pt x="232" y="185"/>
                  </a:lnTo>
                  <a:lnTo>
                    <a:pt x="218" y="170"/>
                  </a:lnTo>
                  <a:lnTo>
                    <a:pt x="220" y="153"/>
                  </a:lnTo>
                  <a:lnTo>
                    <a:pt x="224" y="147"/>
                  </a:lnTo>
                  <a:lnTo>
                    <a:pt x="226" y="134"/>
                  </a:lnTo>
                  <a:lnTo>
                    <a:pt x="230" y="124"/>
                  </a:lnTo>
                  <a:lnTo>
                    <a:pt x="241" y="120"/>
                  </a:lnTo>
                  <a:lnTo>
                    <a:pt x="251" y="112"/>
                  </a:lnTo>
                  <a:lnTo>
                    <a:pt x="259" y="103"/>
                  </a:lnTo>
                  <a:lnTo>
                    <a:pt x="270" y="109"/>
                  </a:lnTo>
                  <a:lnTo>
                    <a:pt x="281" y="107"/>
                  </a:lnTo>
                  <a:lnTo>
                    <a:pt x="293" y="103"/>
                  </a:lnTo>
                  <a:lnTo>
                    <a:pt x="303" y="93"/>
                  </a:lnTo>
                  <a:lnTo>
                    <a:pt x="293" y="78"/>
                  </a:lnTo>
                  <a:lnTo>
                    <a:pt x="280" y="61"/>
                  </a:lnTo>
                  <a:lnTo>
                    <a:pt x="289" y="53"/>
                  </a:lnTo>
                  <a:lnTo>
                    <a:pt x="285" y="47"/>
                  </a:lnTo>
                  <a:lnTo>
                    <a:pt x="272" y="40"/>
                  </a:lnTo>
                  <a:lnTo>
                    <a:pt x="270" y="28"/>
                  </a:lnTo>
                  <a:lnTo>
                    <a:pt x="266" y="17"/>
                  </a:lnTo>
                  <a:lnTo>
                    <a:pt x="281" y="9"/>
                  </a:lnTo>
                  <a:lnTo>
                    <a:pt x="278" y="3"/>
                  </a:lnTo>
                  <a:lnTo>
                    <a:pt x="266" y="0"/>
                  </a:lnTo>
                  <a:lnTo>
                    <a:pt x="249" y="1"/>
                  </a:lnTo>
                  <a:lnTo>
                    <a:pt x="234" y="7"/>
                  </a:lnTo>
                  <a:lnTo>
                    <a:pt x="199" y="32"/>
                  </a:lnTo>
                  <a:lnTo>
                    <a:pt x="182" y="28"/>
                  </a:lnTo>
                  <a:lnTo>
                    <a:pt x="159" y="19"/>
                  </a:lnTo>
                  <a:lnTo>
                    <a:pt x="151" y="28"/>
                  </a:lnTo>
                  <a:lnTo>
                    <a:pt x="142" y="30"/>
                  </a:lnTo>
                  <a:lnTo>
                    <a:pt x="117" y="30"/>
                  </a:lnTo>
                  <a:lnTo>
                    <a:pt x="100" y="47"/>
                  </a:lnTo>
                  <a:lnTo>
                    <a:pt x="88" y="68"/>
                  </a:lnTo>
                  <a:lnTo>
                    <a:pt x="77" y="67"/>
                  </a:lnTo>
                  <a:lnTo>
                    <a:pt x="63" y="68"/>
                  </a:lnTo>
                  <a:lnTo>
                    <a:pt x="46" y="63"/>
                  </a:lnTo>
                  <a:lnTo>
                    <a:pt x="33" y="53"/>
                  </a:lnTo>
                  <a:lnTo>
                    <a:pt x="27" y="53"/>
                  </a:lnTo>
                  <a:lnTo>
                    <a:pt x="19" y="57"/>
                  </a:lnTo>
                  <a:lnTo>
                    <a:pt x="2" y="61"/>
                  </a:lnTo>
                  <a:lnTo>
                    <a:pt x="0" y="65"/>
                  </a:lnTo>
                  <a:lnTo>
                    <a:pt x="4" y="80"/>
                  </a:lnTo>
                  <a:lnTo>
                    <a:pt x="0" y="97"/>
                  </a:lnTo>
                  <a:lnTo>
                    <a:pt x="4" y="109"/>
                  </a:lnTo>
                  <a:lnTo>
                    <a:pt x="2" y="122"/>
                  </a:lnTo>
                  <a:lnTo>
                    <a:pt x="12" y="130"/>
                  </a:lnTo>
                  <a:lnTo>
                    <a:pt x="23" y="137"/>
                  </a:lnTo>
                  <a:lnTo>
                    <a:pt x="27" y="147"/>
                  </a:lnTo>
                </a:path>
              </a:pathLst>
            </a:custGeom>
            <a:solidFill>
              <a:srgbClr val="A5A5A5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" name="Freeform 409">
              <a:extLst>
                <a:ext uri="{FF2B5EF4-FFF2-40B4-BE49-F238E27FC236}">
                  <a16:creationId xmlns:a16="http://schemas.microsoft.com/office/drawing/2014/main" id="{37D94E9D-6B04-B78C-9648-EF4A4E773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7837" y="1634353"/>
              <a:ext cx="420484" cy="263791"/>
            </a:xfrm>
            <a:custGeom>
              <a:avLst/>
              <a:gdLst>
                <a:gd name="T0" fmla="*/ 2147483647 w 392"/>
                <a:gd name="T1" fmla="*/ 2147483647 h 185"/>
                <a:gd name="T2" fmla="*/ 2147483647 w 392"/>
                <a:gd name="T3" fmla="*/ 2147483647 h 185"/>
                <a:gd name="T4" fmla="*/ 2147483647 w 392"/>
                <a:gd name="T5" fmla="*/ 2147483647 h 185"/>
                <a:gd name="T6" fmla="*/ 2147483647 w 392"/>
                <a:gd name="T7" fmla="*/ 2147483647 h 185"/>
                <a:gd name="T8" fmla="*/ 2147483647 w 392"/>
                <a:gd name="T9" fmla="*/ 2147483647 h 185"/>
                <a:gd name="T10" fmla="*/ 2147483647 w 392"/>
                <a:gd name="T11" fmla="*/ 2147483647 h 185"/>
                <a:gd name="T12" fmla="*/ 2147483647 w 392"/>
                <a:gd name="T13" fmla="*/ 2147483647 h 185"/>
                <a:gd name="T14" fmla="*/ 2147483647 w 392"/>
                <a:gd name="T15" fmla="*/ 2147483647 h 185"/>
                <a:gd name="T16" fmla="*/ 2147483647 w 392"/>
                <a:gd name="T17" fmla="*/ 2147483647 h 185"/>
                <a:gd name="T18" fmla="*/ 2147483647 w 392"/>
                <a:gd name="T19" fmla="*/ 2147483647 h 185"/>
                <a:gd name="T20" fmla="*/ 2147483647 w 392"/>
                <a:gd name="T21" fmla="*/ 2147483647 h 185"/>
                <a:gd name="T22" fmla="*/ 2147483647 w 392"/>
                <a:gd name="T23" fmla="*/ 2147483647 h 185"/>
                <a:gd name="T24" fmla="*/ 2147483647 w 392"/>
                <a:gd name="T25" fmla="*/ 2147483647 h 185"/>
                <a:gd name="T26" fmla="*/ 2147483647 w 392"/>
                <a:gd name="T27" fmla="*/ 2147483647 h 185"/>
                <a:gd name="T28" fmla="*/ 2147483647 w 392"/>
                <a:gd name="T29" fmla="*/ 2147483647 h 185"/>
                <a:gd name="T30" fmla="*/ 2147483647 w 392"/>
                <a:gd name="T31" fmla="*/ 2147483647 h 185"/>
                <a:gd name="T32" fmla="*/ 2147483647 w 392"/>
                <a:gd name="T33" fmla="*/ 2147483647 h 185"/>
                <a:gd name="T34" fmla="*/ 2147483647 w 392"/>
                <a:gd name="T35" fmla="*/ 2147483647 h 185"/>
                <a:gd name="T36" fmla="*/ 2147483647 w 392"/>
                <a:gd name="T37" fmla="*/ 2147483647 h 185"/>
                <a:gd name="T38" fmla="*/ 2147483647 w 392"/>
                <a:gd name="T39" fmla="*/ 2147483647 h 185"/>
                <a:gd name="T40" fmla="*/ 2147483647 w 392"/>
                <a:gd name="T41" fmla="*/ 2147483647 h 185"/>
                <a:gd name="T42" fmla="*/ 2147483647 w 392"/>
                <a:gd name="T43" fmla="*/ 2147483647 h 185"/>
                <a:gd name="T44" fmla="*/ 2147483647 w 392"/>
                <a:gd name="T45" fmla="*/ 2147483647 h 185"/>
                <a:gd name="T46" fmla="*/ 2147483647 w 392"/>
                <a:gd name="T47" fmla="*/ 2147483647 h 185"/>
                <a:gd name="T48" fmla="*/ 2147483647 w 392"/>
                <a:gd name="T49" fmla="*/ 0 h 185"/>
                <a:gd name="T50" fmla="*/ 2147483647 w 392"/>
                <a:gd name="T51" fmla="*/ 2147483647 h 185"/>
                <a:gd name="T52" fmla="*/ 2147483647 w 392"/>
                <a:gd name="T53" fmla="*/ 2147483647 h 185"/>
                <a:gd name="T54" fmla="*/ 2147483647 w 392"/>
                <a:gd name="T55" fmla="*/ 2147483647 h 185"/>
                <a:gd name="T56" fmla="*/ 2147483647 w 392"/>
                <a:gd name="T57" fmla="*/ 2147483647 h 185"/>
                <a:gd name="T58" fmla="*/ 2147483647 w 392"/>
                <a:gd name="T59" fmla="*/ 2147483647 h 185"/>
                <a:gd name="T60" fmla="*/ 2147483647 w 392"/>
                <a:gd name="T61" fmla="*/ 2147483647 h 185"/>
                <a:gd name="T62" fmla="*/ 2147483647 w 392"/>
                <a:gd name="T63" fmla="*/ 2147483647 h 185"/>
                <a:gd name="T64" fmla="*/ 2147483647 w 392"/>
                <a:gd name="T65" fmla="*/ 2147483647 h 185"/>
                <a:gd name="T66" fmla="*/ 2147483647 w 392"/>
                <a:gd name="T67" fmla="*/ 2147483647 h 185"/>
                <a:gd name="T68" fmla="*/ 2147483647 w 392"/>
                <a:gd name="T69" fmla="*/ 2147483647 h 185"/>
                <a:gd name="T70" fmla="*/ 2147483647 w 392"/>
                <a:gd name="T71" fmla="*/ 2147483647 h 185"/>
                <a:gd name="T72" fmla="*/ 2147483647 w 392"/>
                <a:gd name="T73" fmla="*/ 2147483647 h 185"/>
                <a:gd name="T74" fmla="*/ 2147483647 w 392"/>
                <a:gd name="T75" fmla="*/ 2147483647 h 185"/>
                <a:gd name="T76" fmla="*/ 2147483647 w 392"/>
                <a:gd name="T77" fmla="*/ 2147483647 h 185"/>
                <a:gd name="T78" fmla="*/ 2147483647 w 392"/>
                <a:gd name="T79" fmla="*/ 2147483647 h 185"/>
                <a:gd name="T80" fmla="*/ 2147483647 w 392"/>
                <a:gd name="T81" fmla="*/ 2147483647 h 185"/>
                <a:gd name="T82" fmla="*/ 2147483647 w 392"/>
                <a:gd name="T83" fmla="*/ 2147483647 h 185"/>
                <a:gd name="T84" fmla="*/ 0 w 392"/>
                <a:gd name="T85" fmla="*/ 2147483647 h 185"/>
                <a:gd name="T86" fmla="*/ 2147483647 w 392"/>
                <a:gd name="T87" fmla="*/ 2147483647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2"/>
                <a:gd name="T133" fmla="*/ 0 h 185"/>
                <a:gd name="T134" fmla="*/ 392 w 392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2" h="185">
                  <a:moveTo>
                    <a:pt x="36" y="115"/>
                  </a:moveTo>
                  <a:lnTo>
                    <a:pt x="128" y="129"/>
                  </a:lnTo>
                  <a:lnTo>
                    <a:pt x="195" y="129"/>
                  </a:lnTo>
                  <a:lnTo>
                    <a:pt x="206" y="185"/>
                  </a:lnTo>
                  <a:lnTo>
                    <a:pt x="285" y="177"/>
                  </a:lnTo>
                  <a:lnTo>
                    <a:pt x="290" y="170"/>
                  </a:lnTo>
                  <a:lnTo>
                    <a:pt x="292" y="155"/>
                  </a:lnTo>
                  <a:lnTo>
                    <a:pt x="298" y="143"/>
                  </a:lnTo>
                  <a:lnTo>
                    <a:pt x="312" y="138"/>
                  </a:lnTo>
                  <a:lnTo>
                    <a:pt x="325" y="129"/>
                  </a:lnTo>
                  <a:lnTo>
                    <a:pt x="335" y="119"/>
                  </a:lnTo>
                  <a:lnTo>
                    <a:pt x="349" y="126"/>
                  </a:lnTo>
                  <a:lnTo>
                    <a:pt x="364" y="123"/>
                  </a:lnTo>
                  <a:lnTo>
                    <a:pt x="379" y="119"/>
                  </a:lnTo>
                  <a:lnTo>
                    <a:pt x="392" y="107"/>
                  </a:lnTo>
                  <a:lnTo>
                    <a:pt x="379" y="90"/>
                  </a:lnTo>
                  <a:lnTo>
                    <a:pt x="362" y="70"/>
                  </a:lnTo>
                  <a:lnTo>
                    <a:pt x="374" y="61"/>
                  </a:lnTo>
                  <a:lnTo>
                    <a:pt x="369" y="54"/>
                  </a:lnTo>
                  <a:lnTo>
                    <a:pt x="352" y="46"/>
                  </a:lnTo>
                  <a:lnTo>
                    <a:pt x="349" y="32"/>
                  </a:lnTo>
                  <a:lnTo>
                    <a:pt x="344" y="20"/>
                  </a:lnTo>
                  <a:lnTo>
                    <a:pt x="364" y="10"/>
                  </a:lnTo>
                  <a:lnTo>
                    <a:pt x="360" y="3"/>
                  </a:lnTo>
                  <a:lnTo>
                    <a:pt x="344" y="0"/>
                  </a:lnTo>
                  <a:lnTo>
                    <a:pt x="322" y="1"/>
                  </a:lnTo>
                  <a:lnTo>
                    <a:pt x="303" y="8"/>
                  </a:lnTo>
                  <a:lnTo>
                    <a:pt x="257" y="37"/>
                  </a:lnTo>
                  <a:lnTo>
                    <a:pt x="235" y="32"/>
                  </a:lnTo>
                  <a:lnTo>
                    <a:pt x="206" y="22"/>
                  </a:lnTo>
                  <a:lnTo>
                    <a:pt x="195" y="32"/>
                  </a:lnTo>
                  <a:lnTo>
                    <a:pt x="184" y="35"/>
                  </a:lnTo>
                  <a:lnTo>
                    <a:pt x="151" y="35"/>
                  </a:lnTo>
                  <a:lnTo>
                    <a:pt x="129" y="54"/>
                  </a:lnTo>
                  <a:lnTo>
                    <a:pt x="114" y="78"/>
                  </a:lnTo>
                  <a:lnTo>
                    <a:pt x="100" y="77"/>
                  </a:lnTo>
                  <a:lnTo>
                    <a:pt x="82" y="78"/>
                  </a:lnTo>
                  <a:lnTo>
                    <a:pt x="60" y="73"/>
                  </a:lnTo>
                  <a:lnTo>
                    <a:pt x="43" y="61"/>
                  </a:lnTo>
                  <a:lnTo>
                    <a:pt x="35" y="61"/>
                  </a:lnTo>
                  <a:lnTo>
                    <a:pt x="25" y="66"/>
                  </a:lnTo>
                  <a:lnTo>
                    <a:pt x="3" y="70"/>
                  </a:lnTo>
                  <a:lnTo>
                    <a:pt x="0" y="75"/>
                  </a:lnTo>
                  <a:lnTo>
                    <a:pt x="36" y="115"/>
                  </a:lnTo>
                </a:path>
              </a:pathLst>
            </a:custGeom>
            <a:solidFill>
              <a:srgbClr val="00A3A1"/>
            </a:solidFill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it-IT" kern="0">
                <a:solidFill>
                  <a:srgbClr val="FFFF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410" descr="Light downward diagonal">
              <a:extLst>
                <a:ext uri="{FF2B5EF4-FFF2-40B4-BE49-F238E27FC236}">
                  <a16:creationId xmlns:a16="http://schemas.microsoft.com/office/drawing/2014/main" id="{6F1D5964-C3B7-4E42-B27D-72E7DA0CF2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82543" y="4393573"/>
              <a:ext cx="727613" cy="447184"/>
            </a:xfrm>
            <a:custGeom>
              <a:avLst/>
              <a:gdLst/>
              <a:ahLst/>
              <a:cxnLst>
                <a:cxn ang="0">
                  <a:pos x="114" y="62"/>
                </a:cxn>
                <a:cxn ang="0">
                  <a:pos x="111" y="35"/>
                </a:cxn>
                <a:cxn ang="0">
                  <a:pos x="135" y="33"/>
                </a:cxn>
                <a:cxn ang="0">
                  <a:pos x="156" y="25"/>
                </a:cxn>
                <a:cxn ang="0">
                  <a:pos x="166" y="46"/>
                </a:cxn>
                <a:cxn ang="0">
                  <a:pos x="197" y="54"/>
                </a:cxn>
                <a:cxn ang="0">
                  <a:pos x="212" y="71"/>
                </a:cxn>
                <a:cxn ang="0">
                  <a:pos x="243" y="85"/>
                </a:cxn>
                <a:cxn ang="0">
                  <a:pos x="283" y="71"/>
                </a:cxn>
                <a:cxn ang="0">
                  <a:pos x="342" y="73"/>
                </a:cxn>
                <a:cxn ang="0">
                  <a:pos x="367" y="69"/>
                </a:cxn>
                <a:cxn ang="0">
                  <a:pos x="409" y="39"/>
                </a:cxn>
                <a:cxn ang="0">
                  <a:pos x="445" y="29"/>
                </a:cxn>
                <a:cxn ang="0">
                  <a:pos x="464" y="35"/>
                </a:cxn>
                <a:cxn ang="0">
                  <a:pos x="491" y="31"/>
                </a:cxn>
                <a:cxn ang="0">
                  <a:pos x="499" y="10"/>
                </a:cxn>
                <a:cxn ang="0">
                  <a:pos x="505" y="20"/>
                </a:cxn>
                <a:cxn ang="0">
                  <a:pos x="549" y="2"/>
                </a:cxn>
                <a:cxn ang="0">
                  <a:pos x="572" y="12"/>
                </a:cxn>
                <a:cxn ang="0">
                  <a:pos x="528" y="81"/>
                </a:cxn>
                <a:cxn ang="0">
                  <a:pos x="507" y="123"/>
                </a:cxn>
                <a:cxn ang="0">
                  <a:pos x="503" y="144"/>
                </a:cxn>
                <a:cxn ang="0">
                  <a:pos x="495" y="171"/>
                </a:cxn>
                <a:cxn ang="0">
                  <a:pos x="482" y="190"/>
                </a:cxn>
                <a:cxn ang="0">
                  <a:pos x="491" y="224"/>
                </a:cxn>
                <a:cxn ang="0">
                  <a:pos x="501" y="228"/>
                </a:cxn>
                <a:cxn ang="0">
                  <a:pos x="512" y="245"/>
                </a:cxn>
                <a:cxn ang="0">
                  <a:pos x="507" y="257"/>
                </a:cxn>
                <a:cxn ang="0">
                  <a:pos x="516" y="274"/>
                </a:cxn>
                <a:cxn ang="0">
                  <a:pos x="526" y="286"/>
                </a:cxn>
                <a:cxn ang="0">
                  <a:pos x="524" y="299"/>
                </a:cxn>
                <a:cxn ang="0">
                  <a:pos x="505" y="311"/>
                </a:cxn>
                <a:cxn ang="0">
                  <a:pos x="484" y="351"/>
                </a:cxn>
                <a:cxn ang="0">
                  <a:pos x="491" y="378"/>
                </a:cxn>
                <a:cxn ang="0">
                  <a:pos x="468" y="374"/>
                </a:cxn>
                <a:cxn ang="0">
                  <a:pos x="440" y="366"/>
                </a:cxn>
                <a:cxn ang="0">
                  <a:pos x="413" y="366"/>
                </a:cxn>
                <a:cxn ang="0">
                  <a:pos x="380" y="351"/>
                </a:cxn>
                <a:cxn ang="0">
                  <a:pos x="354" y="311"/>
                </a:cxn>
                <a:cxn ang="0">
                  <a:pos x="304" y="280"/>
                </a:cxn>
                <a:cxn ang="0">
                  <a:pos x="269" y="286"/>
                </a:cxn>
                <a:cxn ang="0">
                  <a:pos x="239" y="270"/>
                </a:cxn>
                <a:cxn ang="0">
                  <a:pos x="212" y="247"/>
                </a:cxn>
                <a:cxn ang="0">
                  <a:pos x="183" y="236"/>
                </a:cxn>
                <a:cxn ang="0">
                  <a:pos x="156" y="221"/>
                </a:cxn>
                <a:cxn ang="0">
                  <a:pos x="120" y="200"/>
                </a:cxn>
                <a:cxn ang="0">
                  <a:pos x="97" y="184"/>
                </a:cxn>
                <a:cxn ang="0">
                  <a:pos x="47" y="180"/>
                </a:cxn>
                <a:cxn ang="0">
                  <a:pos x="30" y="165"/>
                </a:cxn>
                <a:cxn ang="0">
                  <a:pos x="11" y="152"/>
                </a:cxn>
                <a:cxn ang="0">
                  <a:pos x="5" y="133"/>
                </a:cxn>
                <a:cxn ang="0">
                  <a:pos x="0" y="119"/>
                </a:cxn>
                <a:cxn ang="0">
                  <a:pos x="5" y="94"/>
                </a:cxn>
                <a:cxn ang="0">
                  <a:pos x="17" y="66"/>
                </a:cxn>
                <a:cxn ang="0">
                  <a:pos x="45" y="48"/>
                </a:cxn>
                <a:cxn ang="0">
                  <a:pos x="53" y="39"/>
                </a:cxn>
                <a:cxn ang="0">
                  <a:pos x="63" y="58"/>
                </a:cxn>
                <a:cxn ang="0">
                  <a:pos x="101" y="71"/>
                </a:cxn>
              </a:cxnLst>
              <a:rect l="0" t="0" r="r" b="b"/>
              <a:pathLst>
                <a:path w="577" h="379">
                  <a:moveTo>
                    <a:pt x="101" y="71"/>
                  </a:moveTo>
                  <a:lnTo>
                    <a:pt x="107" y="66"/>
                  </a:lnTo>
                  <a:lnTo>
                    <a:pt x="114" y="62"/>
                  </a:lnTo>
                  <a:lnTo>
                    <a:pt x="112" y="52"/>
                  </a:lnTo>
                  <a:lnTo>
                    <a:pt x="114" y="43"/>
                  </a:lnTo>
                  <a:lnTo>
                    <a:pt x="111" y="35"/>
                  </a:lnTo>
                  <a:lnTo>
                    <a:pt x="114" y="33"/>
                  </a:lnTo>
                  <a:lnTo>
                    <a:pt x="130" y="35"/>
                  </a:lnTo>
                  <a:lnTo>
                    <a:pt x="135" y="33"/>
                  </a:lnTo>
                  <a:lnTo>
                    <a:pt x="143" y="27"/>
                  </a:lnTo>
                  <a:lnTo>
                    <a:pt x="151" y="25"/>
                  </a:lnTo>
                  <a:lnTo>
                    <a:pt x="156" y="25"/>
                  </a:lnTo>
                  <a:lnTo>
                    <a:pt x="158" y="33"/>
                  </a:lnTo>
                  <a:lnTo>
                    <a:pt x="164" y="41"/>
                  </a:lnTo>
                  <a:lnTo>
                    <a:pt x="166" y="46"/>
                  </a:lnTo>
                  <a:lnTo>
                    <a:pt x="172" y="52"/>
                  </a:lnTo>
                  <a:lnTo>
                    <a:pt x="179" y="56"/>
                  </a:lnTo>
                  <a:lnTo>
                    <a:pt x="197" y="54"/>
                  </a:lnTo>
                  <a:lnTo>
                    <a:pt x="200" y="58"/>
                  </a:lnTo>
                  <a:lnTo>
                    <a:pt x="200" y="64"/>
                  </a:lnTo>
                  <a:lnTo>
                    <a:pt x="212" y="71"/>
                  </a:lnTo>
                  <a:lnTo>
                    <a:pt x="220" y="79"/>
                  </a:lnTo>
                  <a:lnTo>
                    <a:pt x="229" y="85"/>
                  </a:lnTo>
                  <a:lnTo>
                    <a:pt x="243" y="85"/>
                  </a:lnTo>
                  <a:lnTo>
                    <a:pt x="256" y="81"/>
                  </a:lnTo>
                  <a:lnTo>
                    <a:pt x="273" y="73"/>
                  </a:lnTo>
                  <a:lnTo>
                    <a:pt x="283" y="71"/>
                  </a:lnTo>
                  <a:lnTo>
                    <a:pt x="311" y="71"/>
                  </a:lnTo>
                  <a:lnTo>
                    <a:pt x="331" y="73"/>
                  </a:lnTo>
                  <a:lnTo>
                    <a:pt x="342" y="73"/>
                  </a:lnTo>
                  <a:lnTo>
                    <a:pt x="354" y="71"/>
                  </a:lnTo>
                  <a:lnTo>
                    <a:pt x="359" y="69"/>
                  </a:lnTo>
                  <a:lnTo>
                    <a:pt x="367" y="69"/>
                  </a:lnTo>
                  <a:lnTo>
                    <a:pt x="375" y="66"/>
                  </a:lnTo>
                  <a:lnTo>
                    <a:pt x="386" y="62"/>
                  </a:lnTo>
                  <a:lnTo>
                    <a:pt x="409" y="39"/>
                  </a:lnTo>
                  <a:lnTo>
                    <a:pt x="417" y="37"/>
                  </a:lnTo>
                  <a:lnTo>
                    <a:pt x="428" y="35"/>
                  </a:lnTo>
                  <a:lnTo>
                    <a:pt x="445" y="29"/>
                  </a:lnTo>
                  <a:lnTo>
                    <a:pt x="449" y="29"/>
                  </a:lnTo>
                  <a:lnTo>
                    <a:pt x="455" y="35"/>
                  </a:lnTo>
                  <a:lnTo>
                    <a:pt x="464" y="35"/>
                  </a:lnTo>
                  <a:lnTo>
                    <a:pt x="472" y="41"/>
                  </a:lnTo>
                  <a:lnTo>
                    <a:pt x="478" y="41"/>
                  </a:lnTo>
                  <a:lnTo>
                    <a:pt x="491" y="31"/>
                  </a:lnTo>
                  <a:lnTo>
                    <a:pt x="495" y="25"/>
                  </a:lnTo>
                  <a:lnTo>
                    <a:pt x="499" y="16"/>
                  </a:lnTo>
                  <a:lnTo>
                    <a:pt x="499" y="10"/>
                  </a:lnTo>
                  <a:lnTo>
                    <a:pt x="501" y="8"/>
                  </a:lnTo>
                  <a:lnTo>
                    <a:pt x="505" y="12"/>
                  </a:lnTo>
                  <a:lnTo>
                    <a:pt x="505" y="20"/>
                  </a:lnTo>
                  <a:lnTo>
                    <a:pt x="508" y="23"/>
                  </a:lnTo>
                  <a:lnTo>
                    <a:pt x="518" y="22"/>
                  </a:lnTo>
                  <a:lnTo>
                    <a:pt x="549" y="2"/>
                  </a:lnTo>
                  <a:lnTo>
                    <a:pt x="556" y="0"/>
                  </a:lnTo>
                  <a:lnTo>
                    <a:pt x="577" y="8"/>
                  </a:lnTo>
                  <a:lnTo>
                    <a:pt x="572" y="12"/>
                  </a:lnTo>
                  <a:lnTo>
                    <a:pt x="558" y="14"/>
                  </a:lnTo>
                  <a:lnTo>
                    <a:pt x="558" y="25"/>
                  </a:lnTo>
                  <a:lnTo>
                    <a:pt x="528" y="81"/>
                  </a:lnTo>
                  <a:lnTo>
                    <a:pt x="520" y="104"/>
                  </a:lnTo>
                  <a:lnTo>
                    <a:pt x="510" y="115"/>
                  </a:lnTo>
                  <a:lnTo>
                    <a:pt x="507" y="123"/>
                  </a:lnTo>
                  <a:lnTo>
                    <a:pt x="503" y="129"/>
                  </a:lnTo>
                  <a:lnTo>
                    <a:pt x="503" y="138"/>
                  </a:lnTo>
                  <a:lnTo>
                    <a:pt x="503" y="144"/>
                  </a:lnTo>
                  <a:lnTo>
                    <a:pt x="497" y="152"/>
                  </a:lnTo>
                  <a:lnTo>
                    <a:pt x="493" y="156"/>
                  </a:lnTo>
                  <a:lnTo>
                    <a:pt x="495" y="171"/>
                  </a:lnTo>
                  <a:lnTo>
                    <a:pt x="484" y="178"/>
                  </a:lnTo>
                  <a:lnTo>
                    <a:pt x="482" y="186"/>
                  </a:lnTo>
                  <a:lnTo>
                    <a:pt x="482" y="190"/>
                  </a:lnTo>
                  <a:lnTo>
                    <a:pt x="484" y="211"/>
                  </a:lnTo>
                  <a:lnTo>
                    <a:pt x="484" y="221"/>
                  </a:lnTo>
                  <a:lnTo>
                    <a:pt x="491" y="224"/>
                  </a:lnTo>
                  <a:lnTo>
                    <a:pt x="491" y="228"/>
                  </a:lnTo>
                  <a:lnTo>
                    <a:pt x="495" y="232"/>
                  </a:lnTo>
                  <a:lnTo>
                    <a:pt x="501" y="228"/>
                  </a:lnTo>
                  <a:lnTo>
                    <a:pt x="503" y="228"/>
                  </a:lnTo>
                  <a:lnTo>
                    <a:pt x="512" y="240"/>
                  </a:lnTo>
                  <a:lnTo>
                    <a:pt x="512" y="245"/>
                  </a:lnTo>
                  <a:lnTo>
                    <a:pt x="501" y="245"/>
                  </a:lnTo>
                  <a:lnTo>
                    <a:pt x="501" y="255"/>
                  </a:lnTo>
                  <a:lnTo>
                    <a:pt x="507" y="257"/>
                  </a:lnTo>
                  <a:lnTo>
                    <a:pt x="508" y="265"/>
                  </a:lnTo>
                  <a:lnTo>
                    <a:pt x="512" y="267"/>
                  </a:lnTo>
                  <a:lnTo>
                    <a:pt x="516" y="274"/>
                  </a:lnTo>
                  <a:lnTo>
                    <a:pt x="520" y="286"/>
                  </a:lnTo>
                  <a:lnTo>
                    <a:pt x="522" y="289"/>
                  </a:lnTo>
                  <a:lnTo>
                    <a:pt x="526" y="286"/>
                  </a:lnTo>
                  <a:lnTo>
                    <a:pt x="533" y="293"/>
                  </a:lnTo>
                  <a:lnTo>
                    <a:pt x="533" y="299"/>
                  </a:lnTo>
                  <a:lnTo>
                    <a:pt x="524" y="299"/>
                  </a:lnTo>
                  <a:lnTo>
                    <a:pt x="516" y="299"/>
                  </a:lnTo>
                  <a:lnTo>
                    <a:pt x="516" y="305"/>
                  </a:lnTo>
                  <a:lnTo>
                    <a:pt x="505" y="311"/>
                  </a:lnTo>
                  <a:lnTo>
                    <a:pt x="493" y="324"/>
                  </a:lnTo>
                  <a:lnTo>
                    <a:pt x="491" y="330"/>
                  </a:lnTo>
                  <a:lnTo>
                    <a:pt x="484" y="351"/>
                  </a:lnTo>
                  <a:lnTo>
                    <a:pt x="487" y="364"/>
                  </a:lnTo>
                  <a:lnTo>
                    <a:pt x="489" y="368"/>
                  </a:lnTo>
                  <a:lnTo>
                    <a:pt x="491" y="378"/>
                  </a:lnTo>
                  <a:lnTo>
                    <a:pt x="487" y="379"/>
                  </a:lnTo>
                  <a:lnTo>
                    <a:pt x="474" y="378"/>
                  </a:lnTo>
                  <a:lnTo>
                    <a:pt x="468" y="374"/>
                  </a:lnTo>
                  <a:lnTo>
                    <a:pt x="461" y="374"/>
                  </a:lnTo>
                  <a:lnTo>
                    <a:pt x="447" y="366"/>
                  </a:lnTo>
                  <a:lnTo>
                    <a:pt x="440" y="366"/>
                  </a:lnTo>
                  <a:lnTo>
                    <a:pt x="426" y="368"/>
                  </a:lnTo>
                  <a:lnTo>
                    <a:pt x="419" y="364"/>
                  </a:lnTo>
                  <a:lnTo>
                    <a:pt x="413" y="366"/>
                  </a:lnTo>
                  <a:lnTo>
                    <a:pt x="401" y="356"/>
                  </a:lnTo>
                  <a:lnTo>
                    <a:pt x="394" y="353"/>
                  </a:lnTo>
                  <a:lnTo>
                    <a:pt x="380" y="351"/>
                  </a:lnTo>
                  <a:lnTo>
                    <a:pt x="375" y="349"/>
                  </a:lnTo>
                  <a:lnTo>
                    <a:pt x="365" y="324"/>
                  </a:lnTo>
                  <a:lnTo>
                    <a:pt x="354" y="311"/>
                  </a:lnTo>
                  <a:lnTo>
                    <a:pt x="340" y="301"/>
                  </a:lnTo>
                  <a:lnTo>
                    <a:pt x="323" y="288"/>
                  </a:lnTo>
                  <a:lnTo>
                    <a:pt x="304" y="280"/>
                  </a:lnTo>
                  <a:lnTo>
                    <a:pt x="285" y="282"/>
                  </a:lnTo>
                  <a:lnTo>
                    <a:pt x="279" y="286"/>
                  </a:lnTo>
                  <a:lnTo>
                    <a:pt x="269" y="286"/>
                  </a:lnTo>
                  <a:lnTo>
                    <a:pt x="256" y="276"/>
                  </a:lnTo>
                  <a:lnTo>
                    <a:pt x="243" y="274"/>
                  </a:lnTo>
                  <a:lnTo>
                    <a:pt x="239" y="270"/>
                  </a:lnTo>
                  <a:lnTo>
                    <a:pt x="227" y="265"/>
                  </a:lnTo>
                  <a:lnTo>
                    <a:pt x="221" y="259"/>
                  </a:lnTo>
                  <a:lnTo>
                    <a:pt x="212" y="247"/>
                  </a:lnTo>
                  <a:lnTo>
                    <a:pt x="202" y="242"/>
                  </a:lnTo>
                  <a:lnTo>
                    <a:pt x="191" y="240"/>
                  </a:lnTo>
                  <a:lnTo>
                    <a:pt x="183" y="236"/>
                  </a:lnTo>
                  <a:lnTo>
                    <a:pt x="174" y="228"/>
                  </a:lnTo>
                  <a:lnTo>
                    <a:pt x="164" y="226"/>
                  </a:lnTo>
                  <a:lnTo>
                    <a:pt x="156" y="221"/>
                  </a:lnTo>
                  <a:lnTo>
                    <a:pt x="153" y="213"/>
                  </a:lnTo>
                  <a:lnTo>
                    <a:pt x="133" y="201"/>
                  </a:lnTo>
                  <a:lnTo>
                    <a:pt x="120" y="200"/>
                  </a:lnTo>
                  <a:lnTo>
                    <a:pt x="112" y="196"/>
                  </a:lnTo>
                  <a:lnTo>
                    <a:pt x="107" y="196"/>
                  </a:lnTo>
                  <a:lnTo>
                    <a:pt x="97" y="184"/>
                  </a:lnTo>
                  <a:lnTo>
                    <a:pt x="89" y="177"/>
                  </a:lnTo>
                  <a:lnTo>
                    <a:pt x="82" y="177"/>
                  </a:lnTo>
                  <a:lnTo>
                    <a:pt x="47" y="180"/>
                  </a:lnTo>
                  <a:lnTo>
                    <a:pt x="44" y="180"/>
                  </a:lnTo>
                  <a:lnTo>
                    <a:pt x="36" y="167"/>
                  </a:lnTo>
                  <a:lnTo>
                    <a:pt x="30" y="165"/>
                  </a:lnTo>
                  <a:lnTo>
                    <a:pt x="21" y="161"/>
                  </a:lnTo>
                  <a:lnTo>
                    <a:pt x="17" y="157"/>
                  </a:lnTo>
                  <a:lnTo>
                    <a:pt x="11" y="152"/>
                  </a:lnTo>
                  <a:lnTo>
                    <a:pt x="7" y="144"/>
                  </a:lnTo>
                  <a:lnTo>
                    <a:pt x="7" y="138"/>
                  </a:lnTo>
                  <a:lnTo>
                    <a:pt x="5" y="133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19"/>
                  </a:lnTo>
                  <a:lnTo>
                    <a:pt x="7" y="111"/>
                  </a:lnTo>
                  <a:lnTo>
                    <a:pt x="7" y="106"/>
                  </a:lnTo>
                  <a:lnTo>
                    <a:pt x="5" y="94"/>
                  </a:lnTo>
                  <a:lnTo>
                    <a:pt x="11" y="87"/>
                  </a:lnTo>
                  <a:lnTo>
                    <a:pt x="11" y="73"/>
                  </a:lnTo>
                  <a:lnTo>
                    <a:pt x="17" y="66"/>
                  </a:lnTo>
                  <a:lnTo>
                    <a:pt x="28" y="60"/>
                  </a:lnTo>
                  <a:lnTo>
                    <a:pt x="45" y="52"/>
                  </a:lnTo>
                  <a:lnTo>
                    <a:pt x="45" y="48"/>
                  </a:lnTo>
                  <a:lnTo>
                    <a:pt x="44" y="43"/>
                  </a:lnTo>
                  <a:lnTo>
                    <a:pt x="45" y="39"/>
                  </a:lnTo>
                  <a:lnTo>
                    <a:pt x="53" y="39"/>
                  </a:lnTo>
                  <a:lnTo>
                    <a:pt x="57" y="41"/>
                  </a:lnTo>
                  <a:lnTo>
                    <a:pt x="57" y="50"/>
                  </a:lnTo>
                  <a:lnTo>
                    <a:pt x="63" y="58"/>
                  </a:lnTo>
                  <a:lnTo>
                    <a:pt x="78" y="71"/>
                  </a:lnTo>
                  <a:lnTo>
                    <a:pt x="88" y="73"/>
                  </a:lnTo>
                  <a:lnTo>
                    <a:pt x="101" y="71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3" name="Freeform 411">
              <a:extLst>
                <a:ext uri="{FF2B5EF4-FFF2-40B4-BE49-F238E27FC236}">
                  <a16:creationId xmlns:a16="http://schemas.microsoft.com/office/drawing/2014/main" id="{0F51250B-1359-7EEB-0E6F-8BCC324C5D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45103" y="3333365"/>
              <a:ext cx="469896" cy="442248"/>
            </a:xfrm>
            <a:custGeom>
              <a:avLst/>
              <a:gdLst/>
              <a:ahLst/>
              <a:cxnLst>
                <a:cxn ang="0">
                  <a:pos x="53" y="146"/>
                </a:cxn>
                <a:cxn ang="0">
                  <a:pos x="59" y="170"/>
                </a:cxn>
                <a:cxn ang="0">
                  <a:pos x="65" y="163"/>
                </a:cxn>
                <a:cxn ang="0">
                  <a:pos x="78" y="159"/>
                </a:cxn>
                <a:cxn ang="0">
                  <a:pos x="109" y="157"/>
                </a:cxn>
                <a:cxn ang="0">
                  <a:pos x="128" y="176"/>
                </a:cxn>
                <a:cxn ang="0">
                  <a:pos x="126" y="190"/>
                </a:cxn>
                <a:cxn ang="0">
                  <a:pos x="122" y="199"/>
                </a:cxn>
                <a:cxn ang="0">
                  <a:pos x="109" y="211"/>
                </a:cxn>
                <a:cxn ang="0">
                  <a:pos x="118" y="209"/>
                </a:cxn>
                <a:cxn ang="0">
                  <a:pos x="138" y="203"/>
                </a:cxn>
                <a:cxn ang="0">
                  <a:pos x="159" y="197"/>
                </a:cxn>
                <a:cxn ang="0">
                  <a:pos x="178" y="188"/>
                </a:cxn>
                <a:cxn ang="0">
                  <a:pos x="189" y="191"/>
                </a:cxn>
                <a:cxn ang="0">
                  <a:pos x="216" y="234"/>
                </a:cxn>
                <a:cxn ang="0">
                  <a:pos x="220" y="262"/>
                </a:cxn>
                <a:cxn ang="0">
                  <a:pos x="214" y="276"/>
                </a:cxn>
                <a:cxn ang="0">
                  <a:pos x="212" y="283"/>
                </a:cxn>
                <a:cxn ang="0">
                  <a:pos x="233" y="301"/>
                </a:cxn>
                <a:cxn ang="0">
                  <a:pos x="252" y="308"/>
                </a:cxn>
                <a:cxn ang="0">
                  <a:pos x="277" y="325"/>
                </a:cxn>
                <a:cxn ang="0">
                  <a:pos x="304" y="335"/>
                </a:cxn>
                <a:cxn ang="0">
                  <a:pos x="323" y="324"/>
                </a:cxn>
                <a:cxn ang="0">
                  <a:pos x="340" y="324"/>
                </a:cxn>
                <a:cxn ang="0">
                  <a:pos x="350" y="318"/>
                </a:cxn>
                <a:cxn ang="0">
                  <a:pos x="358" y="299"/>
                </a:cxn>
                <a:cxn ang="0">
                  <a:pos x="367" y="289"/>
                </a:cxn>
                <a:cxn ang="0">
                  <a:pos x="369" y="274"/>
                </a:cxn>
                <a:cxn ang="0">
                  <a:pos x="356" y="270"/>
                </a:cxn>
                <a:cxn ang="0">
                  <a:pos x="335" y="241"/>
                </a:cxn>
                <a:cxn ang="0">
                  <a:pos x="321" y="213"/>
                </a:cxn>
                <a:cxn ang="0">
                  <a:pos x="306" y="191"/>
                </a:cxn>
                <a:cxn ang="0">
                  <a:pos x="291" y="172"/>
                </a:cxn>
                <a:cxn ang="0">
                  <a:pos x="292" y="149"/>
                </a:cxn>
                <a:cxn ang="0">
                  <a:pos x="314" y="126"/>
                </a:cxn>
                <a:cxn ang="0">
                  <a:pos x="323" y="102"/>
                </a:cxn>
                <a:cxn ang="0">
                  <a:pos x="296" y="84"/>
                </a:cxn>
                <a:cxn ang="0">
                  <a:pos x="275" y="84"/>
                </a:cxn>
                <a:cxn ang="0">
                  <a:pos x="262" y="67"/>
                </a:cxn>
                <a:cxn ang="0">
                  <a:pos x="270" y="50"/>
                </a:cxn>
                <a:cxn ang="0">
                  <a:pos x="264" y="40"/>
                </a:cxn>
                <a:cxn ang="0">
                  <a:pos x="245" y="46"/>
                </a:cxn>
                <a:cxn ang="0">
                  <a:pos x="231" y="31"/>
                </a:cxn>
                <a:cxn ang="0">
                  <a:pos x="235" y="15"/>
                </a:cxn>
                <a:cxn ang="0">
                  <a:pos x="201" y="6"/>
                </a:cxn>
                <a:cxn ang="0">
                  <a:pos x="174" y="10"/>
                </a:cxn>
                <a:cxn ang="0">
                  <a:pos x="145" y="27"/>
                </a:cxn>
                <a:cxn ang="0">
                  <a:pos x="130" y="17"/>
                </a:cxn>
                <a:cxn ang="0">
                  <a:pos x="113" y="13"/>
                </a:cxn>
                <a:cxn ang="0">
                  <a:pos x="99" y="4"/>
                </a:cxn>
                <a:cxn ang="0">
                  <a:pos x="78" y="4"/>
                </a:cxn>
                <a:cxn ang="0">
                  <a:pos x="61" y="2"/>
                </a:cxn>
                <a:cxn ang="0">
                  <a:pos x="61" y="19"/>
                </a:cxn>
                <a:cxn ang="0">
                  <a:pos x="48" y="23"/>
                </a:cxn>
                <a:cxn ang="0">
                  <a:pos x="25" y="15"/>
                </a:cxn>
                <a:cxn ang="0">
                  <a:pos x="23" y="33"/>
                </a:cxn>
                <a:cxn ang="0">
                  <a:pos x="11" y="52"/>
                </a:cxn>
                <a:cxn ang="0">
                  <a:pos x="15" y="88"/>
                </a:cxn>
                <a:cxn ang="0">
                  <a:pos x="30" y="117"/>
                </a:cxn>
              </a:cxnLst>
              <a:rect l="0" t="0" r="r" b="b"/>
              <a:pathLst>
                <a:path w="369" h="335">
                  <a:moveTo>
                    <a:pt x="48" y="136"/>
                  </a:moveTo>
                  <a:lnTo>
                    <a:pt x="53" y="146"/>
                  </a:lnTo>
                  <a:lnTo>
                    <a:pt x="53" y="163"/>
                  </a:lnTo>
                  <a:lnTo>
                    <a:pt x="59" y="170"/>
                  </a:lnTo>
                  <a:lnTo>
                    <a:pt x="65" y="165"/>
                  </a:lnTo>
                  <a:lnTo>
                    <a:pt x="65" y="163"/>
                  </a:lnTo>
                  <a:lnTo>
                    <a:pt x="76" y="155"/>
                  </a:lnTo>
                  <a:lnTo>
                    <a:pt x="78" y="159"/>
                  </a:lnTo>
                  <a:lnTo>
                    <a:pt x="103" y="155"/>
                  </a:lnTo>
                  <a:lnTo>
                    <a:pt x="109" y="157"/>
                  </a:lnTo>
                  <a:lnTo>
                    <a:pt x="120" y="174"/>
                  </a:lnTo>
                  <a:lnTo>
                    <a:pt x="128" y="176"/>
                  </a:lnTo>
                  <a:lnTo>
                    <a:pt x="132" y="182"/>
                  </a:lnTo>
                  <a:lnTo>
                    <a:pt x="126" y="190"/>
                  </a:lnTo>
                  <a:lnTo>
                    <a:pt x="124" y="197"/>
                  </a:lnTo>
                  <a:lnTo>
                    <a:pt x="122" y="199"/>
                  </a:lnTo>
                  <a:lnTo>
                    <a:pt x="113" y="201"/>
                  </a:lnTo>
                  <a:lnTo>
                    <a:pt x="109" y="211"/>
                  </a:lnTo>
                  <a:lnTo>
                    <a:pt x="113" y="213"/>
                  </a:lnTo>
                  <a:lnTo>
                    <a:pt x="118" y="209"/>
                  </a:lnTo>
                  <a:lnTo>
                    <a:pt x="128" y="203"/>
                  </a:lnTo>
                  <a:lnTo>
                    <a:pt x="138" y="203"/>
                  </a:lnTo>
                  <a:lnTo>
                    <a:pt x="149" y="203"/>
                  </a:lnTo>
                  <a:lnTo>
                    <a:pt x="159" y="197"/>
                  </a:lnTo>
                  <a:lnTo>
                    <a:pt x="168" y="197"/>
                  </a:lnTo>
                  <a:lnTo>
                    <a:pt x="178" y="188"/>
                  </a:lnTo>
                  <a:lnTo>
                    <a:pt x="183" y="184"/>
                  </a:lnTo>
                  <a:lnTo>
                    <a:pt x="189" y="191"/>
                  </a:lnTo>
                  <a:lnTo>
                    <a:pt x="212" y="220"/>
                  </a:lnTo>
                  <a:lnTo>
                    <a:pt x="216" y="234"/>
                  </a:lnTo>
                  <a:lnTo>
                    <a:pt x="226" y="257"/>
                  </a:lnTo>
                  <a:lnTo>
                    <a:pt x="220" y="262"/>
                  </a:lnTo>
                  <a:lnTo>
                    <a:pt x="218" y="264"/>
                  </a:lnTo>
                  <a:lnTo>
                    <a:pt x="214" y="276"/>
                  </a:lnTo>
                  <a:lnTo>
                    <a:pt x="210" y="281"/>
                  </a:lnTo>
                  <a:lnTo>
                    <a:pt x="212" y="283"/>
                  </a:lnTo>
                  <a:lnTo>
                    <a:pt x="224" y="291"/>
                  </a:lnTo>
                  <a:lnTo>
                    <a:pt x="233" y="301"/>
                  </a:lnTo>
                  <a:lnTo>
                    <a:pt x="243" y="302"/>
                  </a:lnTo>
                  <a:lnTo>
                    <a:pt x="252" y="308"/>
                  </a:lnTo>
                  <a:lnTo>
                    <a:pt x="258" y="312"/>
                  </a:lnTo>
                  <a:lnTo>
                    <a:pt x="277" y="325"/>
                  </a:lnTo>
                  <a:lnTo>
                    <a:pt x="279" y="333"/>
                  </a:lnTo>
                  <a:lnTo>
                    <a:pt x="304" y="335"/>
                  </a:lnTo>
                  <a:lnTo>
                    <a:pt x="312" y="329"/>
                  </a:lnTo>
                  <a:lnTo>
                    <a:pt x="323" y="324"/>
                  </a:lnTo>
                  <a:lnTo>
                    <a:pt x="333" y="322"/>
                  </a:lnTo>
                  <a:lnTo>
                    <a:pt x="340" y="324"/>
                  </a:lnTo>
                  <a:lnTo>
                    <a:pt x="346" y="331"/>
                  </a:lnTo>
                  <a:lnTo>
                    <a:pt x="350" y="318"/>
                  </a:lnTo>
                  <a:lnTo>
                    <a:pt x="354" y="312"/>
                  </a:lnTo>
                  <a:lnTo>
                    <a:pt x="358" y="299"/>
                  </a:lnTo>
                  <a:lnTo>
                    <a:pt x="363" y="295"/>
                  </a:lnTo>
                  <a:lnTo>
                    <a:pt x="367" y="289"/>
                  </a:lnTo>
                  <a:lnTo>
                    <a:pt x="369" y="279"/>
                  </a:lnTo>
                  <a:lnTo>
                    <a:pt x="369" y="274"/>
                  </a:lnTo>
                  <a:lnTo>
                    <a:pt x="359" y="272"/>
                  </a:lnTo>
                  <a:lnTo>
                    <a:pt x="356" y="270"/>
                  </a:lnTo>
                  <a:lnTo>
                    <a:pt x="346" y="249"/>
                  </a:lnTo>
                  <a:lnTo>
                    <a:pt x="335" y="241"/>
                  </a:lnTo>
                  <a:lnTo>
                    <a:pt x="329" y="235"/>
                  </a:lnTo>
                  <a:lnTo>
                    <a:pt x="321" y="213"/>
                  </a:lnTo>
                  <a:lnTo>
                    <a:pt x="308" y="203"/>
                  </a:lnTo>
                  <a:lnTo>
                    <a:pt x="306" y="191"/>
                  </a:lnTo>
                  <a:lnTo>
                    <a:pt x="304" y="184"/>
                  </a:lnTo>
                  <a:lnTo>
                    <a:pt x="291" y="172"/>
                  </a:lnTo>
                  <a:lnTo>
                    <a:pt x="294" y="155"/>
                  </a:lnTo>
                  <a:lnTo>
                    <a:pt x="292" y="149"/>
                  </a:lnTo>
                  <a:lnTo>
                    <a:pt x="294" y="136"/>
                  </a:lnTo>
                  <a:lnTo>
                    <a:pt x="314" y="126"/>
                  </a:lnTo>
                  <a:lnTo>
                    <a:pt x="321" y="115"/>
                  </a:lnTo>
                  <a:lnTo>
                    <a:pt x="323" y="102"/>
                  </a:lnTo>
                  <a:lnTo>
                    <a:pt x="319" y="88"/>
                  </a:lnTo>
                  <a:lnTo>
                    <a:pt x="296" y="84"/>
                  </a:lnTo>
                  <a:lnTo>
                    <a:pt x="285" y="86"/>
                  </a:lnTo>
                  <a:lnTo>
                    <a:pt x="275" y="84"/>
                  </a:lnTo>
                  <a:lnTo>
                    <a:pt x="268" y="77"/>
                  </a:lnTo>
                  <a:lnTo>
                    <a:pt x="262" y="67"/>
                  </a:lnTo>
                  <a:lnTo>
                    <a:pt x="262" y="59"/>
                  </a:lnTo>
                  <a:lnTo>
                    <a:pt x="270" y="50"/>
                  </a:lnTo>
                  <a:lnTo>
                    <a:pt x="268" y="44"/>
                  </a:lnTo>
                  <a:lnTo>
                    <a:pt x="264" y="40"/>
                  </a:lnTo>
                  <a:lnTo>
                    <a:pt x="256" y="40"/>
                  </a:lnTo>
                  <a:lnTo>
                    <a:pt x="245" y="46"/>
                  </a:lnTo>
                  <a:lnTo>
                    <a:pt x="241" y="36"/>
                  </a:lnTo>
                  <a:lnTo>
                    <a:pt x="231" y="31"/>
                  </a:lnTo>
                  <a:lnTo>
                    <a:pt x="235" y="21"/>
                  </a:lnTo>
                  <a:lnTo>
                    <a:pt x="235" y="15"/>
                  </a:lnTo>
                  <a:lnTo>
                    <a:pt x="214" y="4"/>
                  </a:lnTo>
                  <a:lnTo>
                    <a:pt x="201" y="6"/>
                  </a:lnTo>
                  <a:lnTo>
                    <a:pt x="189" y="10"/>
                  </a:lnTo>
                  <a:lnTo>
                    <a:pt x="174" y="10"/>
                  </a:lnTo>
                  <a:lnTo>
                    <a:pt x="159" y="21"/>
                  </a:lnTo>
                  <a:lnTo>
                    <a:pt x="145" y="27"/>
                  </a:lnTo>
                  <a:lnTo>
                    <a:pt x="134" y="25"/>
                  </a:lnTo>
                  <a:lnTo>
                    <a:pt x="130" y="17"/>
                  </a:lnTo>
                  <a:lnTo>
                    <a:pt x="120" y="15"/>
                  </a:lnTo>
                  <a:lnTo>
                    <a:pt x="113" y="13"/>
                  </a:lnTo>
                  <a:lnTo>
                    <a:pt x="105" y="10"/>
                  </a:lnTo>
                  <a:lnTo>
                    <a:pt x="99" y="4"/>
                  </a:lnTo>
                  <a:lnTo>
                    <a:pt x="88" y="2"/>
                  </a:lnTo>
                  <a:lnTo>
                    <a:pt x="78" y="4"/>
                  </a:lnTo>
                  <a:lnTo>
                    <a:pt x="69" y="0"/>
                  </a:lnTo>
                  <a:lnTo>
                    <a:pt x="61" y="2"/>
                  </a:lnTo>
                  <a:lnTo>
                    <a:pt x="59" y="8"/>
                  </a:lnTo>
                  <a:lnTo>
                    <a:pt x="61" y="19"/>
                  </a:lnTo>
                  <a:lnTo>
                    <a:pt x="55" y="25"/>
                  </a:lnTo>
                  <a:lnTo>
                    <a:pt x="48" y="23"/>
                  </a:lnTo>
                  <a:lnTo>
                    <a:pt x="36" y="10"/>
                  </a:lnTo>
                  <a:lnTo>
                    <a:pt x="25" y="15"/>
                  </a:lnTo>
                  <a:lnTo>
                    <a:pt x="19" y="21"/>
                  </a:lnTo>
                  <a:lnTo>
                    <a:pt x="23" y="33"/>
                  </a:lnTo>
                  <a:lnTo>
                    <a:pt x="17" y="44"/>
                  </a:lnTo>
                  <a:lnTo>
                    <a:pt x="11" y="52"/>
                  </a:lnTo>
                  <a:lnTo>
                    <a:pt x="0" y="61"/>
                  </a:lnTo>
                  <a:lnTo>
                    <a:pt x="15" y="88"/>
                  </a:lnTo>
                  <a:lnTo>
                    <a:pt x="25" y="98"/>
                  </a:lnTo>
                  <a:lnTo>
                    <a:pt x="30" y="117"/>
                  </a:lnTo>
                  <a:lnTo>
                    <a:pt x="48" y="136"/>
                  </a:lnTo>
                </a:path>
              </a:pathLst>
            </a:custGeom>
            <a:solidFill>
              <a:schemeClr val="accent3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4" name="Freeform 412">
              <a:extLst>
                <a:ext uri="{FF2B5EF4-FFF2-40B4-BE49-F238E27FC236}">
                  <a16:creationId xmlns:a16="http://schemas.microsoft.com/office/drawing/2014/main" id="{9D6B09BC-342D-8763-2AA6-5B70CC7508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90640" y="3159131"/>
              <a:ext cx="254809" cy="210265"/>
            </a:xfrm>
            <a:custGeom>
              <a:avLst/>
              <a:gdLst/>
              <a:ahLst/>
              <a:cxnLst>
                <a:cxn ang="0">
                  <a:pos x="79" y="147"/>
                </a:cxn>
                <a:cxn ang="0">
                  <a:pos x="86" y="149"/>
                </a:cxn>
                <a:cxn ang="0">
                  <a:pos x="96" y="151"/>
                </a:cxn>
                <a:cxn ang="0">
                  <a:pos x="100" y="159"/>
                </a:cxn>
                <a:cxn ang="0">
                  <a:pos x="111" y="161"/>
                </a:cxn>
                <a:cxn ang="0">
                  <a:pos x="125" y="155"/>
                </a:cxn>
                <a:cxn ang="0">
                  <a:pos x="140" y="144"/>
                </a:cxn>
                <a:cxn ang="0">
                  <a:pos x="155" y="144"/>
                </a:cxn>
                <a:cxn ang="0">
                  <a:pos x="167" y="140"/>
                </a:cxn>
                <a:cxn ang="0">
                  <a:pos x="180" y="138"/>
                </a:cxn>
                <a:cxn ang="0">
                  <a:pos x="178" y="125"/>
                </a:cxn>
                <a:cxn ang="0">
                  <a:pos x="182" y="100"/>
                </a:cxn>
                <a:cxn ang="0">
                  <a:pos x="188" y="92"/>
                </a:cxn>
                <a:cxn ang="0">
                  <a:pos x="197" y="82"/>
                </a:cxn>
                <a:cxn ang="0">
                  <a:pos x="201" y="75"/>
                </a:cxn>
                <a:cxn ang="0">
                  <a:pos x="197" y="56"/>
                </a:cxn>
                <a:cxn ang="0">
                  <a:pos x="203" y="46"/>
                </a:cxn>
                <a:cxn ang="0">
                  <a:pos x="203" y="36"/>
                </a:cxn>
                <a:cxn ang="0">
                  <a:pos x="205" y="27"/>
                </a:cxn>
                <a:cxn ang="0">
                  <a:pos x="176" y="8"/>
                </a:cxn>
                <a:cxn ang="0">
                  <a:pos x="165" y="6"/>
                </a:cxn>
                <a:cxn ang="0">
                  <a:pos x="149" y="0"/>
                </a:cxn>
                <a:cxn ang="0">
                  <a:pos x="144" y="12"/>
                </a:cxn>
                <a:cxn ang="0">
                  <a:pos x="132" y="21"/>
                </a:cxn>
                <a:cxn ang="0">
                  <a:pos x="123" y="36"/>
                </a:cxn>
                <a:cxn ang="0">
                  <a:pos x="113" y="42"/>
                </a:cxn>
                <a:cxn ang="0">
                  <a:pos x="105" y="50"/>
                </a:cxn>
                <a:cxn ang="0">
                  <a:pos x="94" y="46"/>
                </a:cxn>
                <a:cxn ang="0">
                  <a:pos x="79" y="40"/>
                </a:cxn>
                <a:cxn ang="0">
                  <a:pos x="65" y="40"/>
                </a:cxn>
                <a:cxn ang="0">
                  <a:pos x="54" y="44"/>
                </a:cxn>
                <a:cxn ang="0">
                  <a:pos x="44" y="52"/>
                </a:cxn>
                <a:cxn ang="0">
                  <a:pos x="37" y="65"/>
                </a:cxn>
                <a:cxn ang="0">
                  <a:pos x="33" y="77"/>
                </a:cxn>
                <a:cxn ang="0">
                  <a:pos x="25" y="82"/>
                </a:cxn>
                <a:cxn ang="0">
                  <a:pos x="14" y="82"/>
                </a:cxn>
                <a:cxn ang="0">
                  <a:pos x="0" y="88"/>
                </a:cxn>
                <a:cxn ang="0">
                  <a:pos x="8" y="107"/>
                </a:cxn>
                <a:cxn ang="0">
                  <a:pos x="6" y="121"/>
                </a:cxn>
                <a:cxn ang="0">
                  <a:pos x="6" y="134"/>
                </a:cxn>
                <a:cxn ang="0">
                  <a:pos x="2" y="144"/>
                </a:cxn>
                <a:cxn ang="0">
                  <a:pos x="14" y="157"/>
                </a:cxn>
                <a:cxn ang="0">
                  <a:pos x="21" y="159"/>
                </a:cxn>
                <a:cxn ang="0">
                  <a:pos x="27" y="153"/>
                </a:cxn>
                <a:cxn ang="0">
                  <a:pos x="25" y="142"/>
                </a:cxn>
                <a:cxn ang="0">
                  <a:pos x="27" y="136"/>
                </a:cxn>
                <a:cxn ang="0">
                  <a:pos x="35" y="134"/>
                </a:cxn>
                <a:cxn ang="0">
                  <a:pos x="44" y="138"/>
                </a:cxn>
                <a:cxn ang="0">
                  <a:pos x="54" y="136"/>
                </a:cxn>
                <a:cxn ang="0">
                  <a:pos x="65" y="138"/>
                </a:cxn>
                <a:cxn ang="0">
                  <a:pos x="71" y="144"/>
                </a:cxn>
                <a:cxn ang="0">
                  <a:pos x="79" y="147"/>
                </a:cxn>
              </a:cxnLst>
              <a:rect l="0" t="0" r="r" b="b"/>
              <a:pathLst>
                <a:path w="205" h="161">
                  <a:moveTo>
                    <a:pt x="79" y="147"/>
                  </a:moveTo>
                  <a:lnTo>
                    <a:pt x="86" y="149"/>
                  </a:lnTo>
                  <a:lnTo>
                    <a:pt x="96" y="151"/>
                  </a:lnTo>
                  <a:lnTo>
                    <a:pt x="100" y="159"/>
                  </a:lnTo>
                  <a:lnTo>
                    <a:pt x="111" y="161"/>
                  </a:lnTo>
                  <a:lnTo>
                    <a:pt x="125" y="155"/>
                  </a:lnTo>
                  <a:lnTo>
                    <a:pt x="140" y="144"/>
                  </a:lnTo>
                  <a:lnTo>
                    <a:pt x="155" y="144"/>
                  </a:lnTo>
                  <a:lnTo>
                    <a:pt x="167" y="140"/>
                  </a:lnTo>
                  <a:lnTo>
                    <a:pt x="180" y="138"/>
                  </a:lnTo>
                  <a:lnTo>
                    <a:pt x="178" y="125"/>
                  </a:lnTo>
                  <a:lnTo>
                    <a:pt x="182" y="100"/>
                  </a:lnTo>
                  <a:lnTo>
                    <a:pt x="188" y="92"/>
                  </a:lnTo>
                  <a:lnTo>
                    <a:pt x="197" y="82"/>
                  </a:lnTo>
                  <a:lnTo>
                    <a:pt x="201" y="75"/>
                  </a:lnTo>
                  <a:lnTo>
                    <a:pt x="197" y="56"/>
                  </a:lnTo>
                  <a:lnTo>
                    <a:pt x="203" y="46"/>
                  </a:lnTo>
                  <a:lnTo>
                    <a:pt x="203" y="36"/>
                  </a:lnTo>
                  <a:lnTo>
                    <a:pt x="205" y="27"/>
                  </a:lnTo>
                  <a:lnTo>
                    <a:pt x="176" y="8"/>
                  </a:lnTo>
                  <a:lnTo>
                    <a:pt x="165" y="6"/>
                  </a:lnTo>
                  <a:lnTo>
                    <a:pt x="149" y="0"/>
                  </a:lnTo>
                  <a:lnTo>
                    <a:pt x="144" y="12"/>
                  </a:lnTo>
                  <a:lnTo>
                    <a:pt x="132" y="21"/>
                  </a:lnTo>
                  <a:lnTo>
                    <a:pt x="123" y="36"/>
                  </a:lnTo>
                  <a:lnTo>
                    <a:pt x="113" y="42"/>
                  </a:lnTo>
                  <a:lnTo>
                    <a:pt x="105" y="50"/>
                  </a:lnTo>
                  <a:lnTo>
                    <a:pt x="94" y="46"/>
                  </a:lnTo>
                  <a:lnTo>
                    <a:pt x="79" y="40"/>
                  </a:lnTo>
                  <a:lnTo>
                    <a:pt x="65" y="40"/>
                  </a:lnTo>
                  <a:lnTo>
                    <a:pt x="54" y="44"/>
                  </a:lnTo>
                  <a:lnTo>
                    <a:pt x="44" y="52"/>
                  </a:lnTo>
                  <a:lnTo>
                    <a:pt x="37" y="65"/>
                  </a:lnTo>
                  <a:lnTo>
                    <a:pt x="33" y="77"/>
                  </a:lnTo>
                  <a:lnTo>
                    <a:pt x="25" y="82"/>
                  </a:lnTo>
                  <a:lnTo>
                    <a:pt x="14" y="82"/>
                  </a:lnTo>
                  <a:lnTo>
                    <a:pt x="0" y="88"/>
                  </a:lnTo>
                  <a:lnTo>
                    <a:pt x="8" y="107"/>
                  </a:lnTo>
                  <a:lnTo>
                    <a:pt x="6" y="121"/>
                  </a:lnTo>
                  <a:lnTo>
                    <a:pt x="6" y="134"/>
                  </a:lnTo>
                  <a:lnTo>
                    <a:pt x="2" y="144"/>
                  </a:lnTo>
                  <a:lnTo>
                    <a:pt x="14" y="157"/>
                  </a:lnTo>
                  <a:lnTo>
                    <a:pt x="21" y="159"/>
                  </a:lnTo>
                  <a:lnTo>
                    <a:pt x="27" y="153"/>
                  </a:lnTo>
                  <a:lnTo>
                    <a:pt x="25" y="142"/>
                  </a:lnTo>
                  <a:lnTo>
                    <a:pt x="27" y="136"/>
                  </a:lnTo>
                  <a:lnTo>
                    <a:pt x="35" y="134"/>
                  </a:lnTo>
                  <a:lnTo>
                    <a:pt x="44" y="138"/>
                  </a:lnTo>
                  <a:lnTo>
                    <a:pt x="54" y="136"/>
                  </a:lnTo>
                  <a:lnTo>
                    <a:pt x="65" y="138"/>
                  </a:lnTo>
                  <a:lnTo>
                    <a:pt x="71" y="144"/>
                  </a:lnTo>
                  <a:lnTo>
                    <a:pt x="79" y="147"/>
                  </a:lnTo>
                  <a:close/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6" name="Freeform 413">
              <a:extLst>
                <a:ext uri="{FF2B5EF4-FFF2-40B4-BE49-F238E27FC236}">
                  <a16:creationId xmlns:a16="http://schemas.microsoft.com/office/drawing/2014/main" id="{5FAFDCBA-0BE7-E065-C316-851372DF9A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11539" y="3182823"/>
              <a:ext cx="796402" cy="619936"/>
            </a:xfrm>
            <a:custGeom>
              <a:avLst/>
              <a:gdLst/>
              <a:ahLst/>
              <a:cxnLst>
                <a:cxn ang="0">
                  <a:pos x="249" y="148"/>
                </a:cxn>
                <a:cxn ang="0">
                  <a:pos x="289" y="165"/>
                </a:cxn>
                <a:cxn ang="0">
                  <a:pos x="362" y="186"/>
                </a:cxn>
                <a:cxn ang="0">
                  <a:pos x="390" y="199"/>
                </a:cxn>
                <a:cxn ang="0">
                  <a:pos x="413" y="215"/>
                </a:cxn>
                <a:cxn ang="0">
                  <a:pos x="440" y="236"/>
                </a:cxn>
                <a:cxn ang="0">
                  <a:pos x="465" y="249"/>
                </a:cxn>
                <a:cxn ang="0">
                  <a:pos x="500" y="266"/>
                </a:cxn>
                <a:cxn ang="0">
                  <a:pos x="524" y="282"/>
                </a:cxn>
                <a:cxn ang="0">
                  <a:pos x="547" y="284"/>
                </a:cxn>
                <a:cxn ang="0">
                  <a:pos x="576" y="314"/>
                </a:cxn>
                <a:cxn ang="0">
                  <a:pos x="618" y="353"/>
                </a:cxn>
                <a:cxn ang="0">
                  <a:pos x="632" y="379"/>
                </a:cxn>
                <a:cxn ang="0">
                  <a:pos x="624" y="404"/>
                </a:cxn>
                <a:cxn ang="0">
                  <a:pos x="620" y="450"/>
                </a:cxn>
                <a:cxn ang="0">
                  <a:pos x="610" y="473"/>
                </a:cxn>
                <a:cxn ang="0">
                  <a:pos x="580" y="458"/>
                </a:cxn>
                <a:cxn ang="0">
                  <a:pos x="553" y="435"/>
                </a:cxn>
                <a:cxn ang="0">
                  <a:pos x="545" y="423"/>
                </a:cxn>
                <a:cxn ang="0">
                  <a:pos x="542" y="412"/>
                </a:cxn>
                <a:cxn ang="0">
                  <a:pos x="547" y="402"/>
                </a:cxn>
                <a:cxn ang="0">
                  <a:pos x="528" y="381"/>
                </a:cxn>
                <a:cxn ang="0">
                  <a:pos x="511" y="362"/>
                </a:cxn>
                <a:cxn ang="0">
                  <a:pos x="450" y="358"/>
                </a:cxn>
                <a:cxn ang="0">
                  <a:pos x="402" y="343"/>
                </a:cxn>
                <a:cxn ang="0">
                  <a:pos x="404" y="330"/>
                </a:cxn>
                <a:cxn ang="0">
                  <a:pos x="419" y="326"/>
                </a:cxn>
                <a:cxn ang="0">
                  <a:pos x="404" y="322"/>
                </a:cxn>
                <a:cxn ang="0">
                  <a:pos x="385" y="318"/>
                </a:cxn>
                <a:cxn ang="0">
                  <a:pos x="354" y="332"/>
                </a:cxn>
                <a:cxn ang="0">
                  <a:pos x="325" y="330"/>
                </a:cxn>
                <a:cxn ang="0">
                  <a:pos x="312" y="318"/>
                </a:cxn>
                <a:cxn ang="0">
                  <a:pos x="308" y="291"/>
                </a:cxn>
                <a:cxn ang="0">
                  <a:pos x="283" y="270"/>
                </a:cxn>
                <a:cxn ang="0">
                  <a:pos x="237" y="266"/>
                </a:cxn>
                <a:cxn ang="0">
                  <a:pos x="201" y="243"/>
                </a:cxn>
                <a:cxn ang="0">
                  <a:pos x="193" y="226"/>
                </a:cxn>
                <a:cxn ang="0">
                  <a:pos x="172" y="199"/>
                </a:cxn>
                <a:cxn ang="0">
                  <a:pos x="146" y="199"/>
                </a:cxn>
                <a:cxn ang="0">
                  <a:pos x="84" y="203"/>
                </a:cxn>
                <a:cxn ang="0">
                  <a:pos x="56" y="196"/>
                </a:cxn>
                <a:cxn ang="0">
                  <a:pos x="58" y="169"/>
                </a:cxn>
                <a:cxn ang="0">
                  <a:pos x="44" y="159"/>
                </a:cxn>
                <a:cxn ang="0">
                  <a:pos x="19" y="150"/>
                </a:cxn>
                <a:cxn ang="0">
                  <a:pos x="2" y="123"/>
                </a:cxn>
                <a:cxn ang="0">
                  <a:pos x="10" y="77"/>
                </a:cxn>
                <a:cxn ang="0">
                  <a:pos x="19" y="41"/>
                </a:cxn>
                <a:cxn ang="0">
                  <a:pos x="27" y="12"/>
                </a:cxn>
                <a:cxn ang="0">
                  <a:pos x="73" y="10"/>
                </a:cxn>
                <a:cxn ang="0">
                  <a:pos x="126" y="8"/>
                </a:cxn>
                <a:cxn ang="0">
                  <a:pos x="201" y="12"/>
                </a:cxn>
                <a:cxn ang="0">
                  <a:pos x="209" y="35"/>
                </a:cxn>
                <a:cxn ang="0">
                  <a:pos x="174" y="67"/>
                </a:cxn>
                <a:cxn ang="0">
                  <a:pos x="163" y="100"/>
                </a:cxn>
                <a:cxn ang="0">
                  <a:pos x="199" y="127"/>
                </a:cxn>
              </a:cxnLst>
              <a:rect l="0" t="0" r="r" b="b"/>
              <a:pathLst>
                <a:path w="633" h="473">
                  <a:moveTo>
                    <a:pt x="218" y="138"/>
                  </a:moveTo>
                  <a:lnTo>
                    <a:pt x="230" y="142"/>
                  </a:lnTo>
                  <a:lnTo>
                    <a:pt x="249" y="148"/>
                  </a:lnTo>
                  <a:lnTo>
                    <a:pt x="258" y="152"/>
                  </a:lnTo>
                  <a:lnTo>
                    <a:pt x="270" y="157"/>
                  </a:lnTo>
                  <a:lnTo>
                    <a:pt x="289" y="165"/>
                  </a:lnTo>
                  <a:lnTo>
                    <a:pt x="301" y="167"/>
                  </a:lnTo>
                  <a:lnTo>
                    <a:pt x="306" y="171"/>
                  </a:lnTo>
                  <a:lnTo>
                    <a:pt x="362" y="186"/>
                  </a:lnTo>
                  <a:lnTo>
                    <a:pt x="371" y="192"/>
                  </a:lnTo>
                  <a:lnTo>
                    <a:pt x="381" y="198"/>
                  </a:lnTo>
                  <a:lnTo>
                    <a:pt x="390" y="199"/>
                  </a:lnTo>
                  <a:lnTo>
                    <a:pt x="396" y="207"/>
                  </a:lnTo>
                  <a:lnTo>
                    <a:pt x="402" y="211"/>
                  </a:lnTo>
                  <a:lnTo>
                    <a:pt x="413" y="215"/>
                  </a:lnTo>
                  <a:lnTo>
                    <a:pt x="425" y="222"/>
                  </a:lnTo>
                  <a:lnTo>
                    <a:pt x="431" y="234"/>
                  </a:lnTo>
                  <a:lnTo>
                    <a:pt x="440" y="236"/>
                  </a:lnTo>
                  <a:lnTo>
                    <a:pt x="448" y="245"/>
                  </a:lnTo>
                  <a:lnTo>
                    <a:pt x="454" y="247"/>
                  </a:lnTo>
                  <a:lnTo>
                    <a:pt x="465" y="249"/>
                  </a:lnTo>
                  <a:lnTo>
                    <a:pt x="480" y="257"/>
                  </a:lnTo>
                  <a:lnTo>
                    <a:pt x="488" y="257"/>
                  </a:lnTo>
                  <a:lnTo>
                    <a:pt x="500" y="266"/>
                  </a:lnTo>
                  <a:lnTo>
                    <a:pt x="509" y="270"/>
                  </a:lnTo>
                  <a:lnTo>
                    <a:pt x="526" y="274"/>
                  </a:lnTo>
                  <a:lnTo>
                    <a:pt x="524" y="282"/>
                  </a:lnTo>
                  <a:lnTo>
                    <a:pt x="538" y="280"/>
                  </a:lnTo>
                  <a:lnTo>
                    <a:pt x="542" y="284"/>
                  </a:lnTo>
                  <a:lnTo>
                    <a:pt x="547" y="284"/>
                  </a:lnTo>
                  <a:lnTo>
                    <a:pt x="549" y="293"/>
                  </a:lnTo>
                  <a:lnTo>
                    <a:pt x="563" y="309"/>
                  </a:lnTo>
                  <a:lnTo>
                    <a:pt x="576" y="314"/>
                  </a:lnTo>
                  <a:lnTo>
                    <a:pt x="595" y="330"/>
                  </a:lnTo>
                  <a:lnTo>
                    <a:pt x="609" y="343"/>
                  </a:lnTo>
                  <a:lnTo>
                    <a:pt x="618" y="353"/>
                  </a:lnTo>
                  <a:lnTo>
                    <a:pt x="624" y="360"/>
                  </a:lnTo>
                  <a:lnTo>
                    <a:pt x="624" y="370"/>
                  </a:lnTo>
                  <a:lnTo>
                    <a:pt x="632" y="379"/>
                  </a:lnTo>
                  <a:lnTo>
                    <a:pt x="633" y="387"/>
                  </a:lnTo>
                  <a:lnTo>
                    <a:pt x="633" y="397"/>
                  </a:lnTo>
                  <a:lnTo>
                    <a:pt x="624" y="404"/>
                  </a:lnTo>
                  <a:lnTo>
                    <a:pt x="618" y="423"/>
                  </a:lnTo>
                  <a:lnTo>
                    <a:pt x="618" y="441"/>
                  </a:lnTo>
                  <a:lnTo>
                    <a:pt x="620" y="450"/>
                  </a:lnTo>
                  <a:lnTo>
                    <a:pt x="620" y="462"/>
                  </a:lnTo>
                  <a:lnTo>
                    <a:pt x="616" y="469"/>
                  </a:lnTo>
                  <a:lnTo>
                    <a:pt x="610" y="473"/>
                  </a:lnTo>
                  <a:lnTo>
                    <a:pt x="601" y="469"/>
                  </a:lnTo>
                  <a:lnTo>
                    <a:pt x="591" y="460"/>
                  </a:lnTo>
                  <a:lnTo>
                    <a:pt x="580" y="458"/>
                  </a:lnTo>
                  <a:lnTo>
                    <a:pt x="566" y="452"/>
                  </a:lnTo>
                  <a:lnTo>
                    <a:pt x="561" y="443"/>
                  </a:lnTo>
                  <a:lnTo>
                    <a:pt x="553" y="435"/>
                  </a:lnTo>
                  <a:lnTo>
                    <a:pt x="545" y="431"/>
                  </a:lnTo>
                  <a:lnTo>
                    <a:pt x="544" y="427"/>
                  </a:lnTo>
                  <a:lnTo>
                    <a:pt x="545" y="423"/>
                  </a:lnTo>
                  <a:lnTo>
                    <a:pt x="551" y="421"/>
                  </a:lnTo>
                  <a:lnTo>
                    <a:pt x="551" y="418"/>
                  </a:lnTo>
                  <a:lnTo>
                    <a:pt x="542" y="412"/>
                  </a:lnTo>
                  <a:lnTo>
                    <a:pt x="544" y="408"/>
                  </a:lnTo>
                  <a:lnTo>
                    <a:pt x="547" y="404"/>
                  </a:lnTo>
                  <a:lnTo>
                    <a:pt x="547" y="402"/>
                  </a:lnTo>
                  <a:lnTo>
                    <a:pt x="538" y="393"/>
                  </a:lnTo>
                  <a:lnTo>
                    <a:pt x="528" y="387"/>
                  </a:lnTo>
                  <a:lnTo>
                    <a:pt x="528" y="381"/>
                  </a:lnTo>
                  <a:lnTo>
                    <a:pt x="526" y="374"/>
                  </a:lnTo>
                  <a:lnTo>
                    <a:pt x="528" y="370"/>
                  </a:lnTo>
                  <a:lnTo>
                    <a:pt x="511" y="362"/>
                  </a:lnTo>
                  <a:lnTo>
                    <a:pt x="490" y="360"/>
                  </a:lnTo>
                  <a:lnTo>
                    <a:pt x="454" y="362"/>
                  </a:lnTo>
                  <a:lnTo>
                    <a:pt x="450" y="358"/>
                  </a:lnTo>
                  <a:lnTo>
                    <a:pt x="423" y="351"/>
                  </a:lnTo>
                  <a:lnTo>
                    <a:pt x="415" y="347"/>
                  </a:lnTo>
                  <a:lnTo>
                    <a:pt x="402" y="343"/>
                  </a:lnTo>
                  <a:lnTo>
                    <a:pt x="402" y="341"/>
                  </a:lnTo>
                  <a:lnTo>
                    <a:pt x="404" y="335"/>
                  </a:lnTo>
                  <a:lnTo>
                    <a:pt x="404" y="330"/>
                  </a:lnTo>
                  <a:lnTo>
                    <a:pt x="408" y="328"/>
                  </a:lnTo>
                  <a:lnTo>
                    <a:pt x="415" y="328"/>
                  </a:lnTo>
                  <a:lnTo>
                    <a:pt x="419" y="326"/>
                  </a:lnTo>
                  <a:lnTo>
                    <a:pt x="419" y="322"/>
                  </a:lnTo>
                  <a:lnTo>
                    <a:pt x="415" y="322"/>
                  </a:lnTo>
                  <a:lnTo>
                    <a:pt x="404" y="322"/>
                  </a:lnTo>
                  <a:lnTo>
                    <a:pt x="398" y="324"/>
                  </a:lnTo>
                  <a:lnTo>
                    <a:pt x="392" y="320"/>
                  </a:lnTo>
                  <a:lnTo>
                    <a:pt x="385" y="318"/>
                  </a:lnTo>
                  <a:lnTo>
                    <a:pt x="377" y="318"/>
                  </a:lnTo>
                  <a:lnTo>
                    <a:pt x="360" y="328"/>
                  </a:lnTo>
                  <a:lnTo>
                    <a:pt x="354" y="332"/>
                  </a:lnTo>
                  <a:lnTo>
                    <a:pt x="345" y="349"/>
                  </a:lnTo>
                  <a:lnTo>
                    <a:pt x="335" y="341"/>
                  </a:lnTo>
                  <a:lnTo>
                    <a:pt x="325" y="330"/>
                  </a:lnTo>
                  <a:lnTo>
                    <a:pt x="318" y="330"/>
                  </a:lnTo>
                  <a:lnTo>
                    <a:pt x="314" y="328"/>
                  </a:lnTo>
                  <a:lnTo>
                    <a:pt x="312" y="318"/>
                  </a:lnTo>
                  <a:lnTo>
                    <a:pt x="314" y="309"/>
                  </a:lnTo>
                  <a:lnTo>
                    <a:pt x="314" y="299"/>
                  </a:lnTo>
                  <a:lnTo>
                    <a:pt x="308" y="291"/>
                  </a:lnTo>
                  <a:lnTo>
                    <a:pt x="308" y="284"/>
                  </a:lnTo>
                  <a:lnTo>
                    <a:pt x="293" y="274"/>
                  </a:lnTo>
                  <a:lnTo>
                    <a:pt x="283" y="270"/>
                  </a:lnTo>
                  <a:lnTo>
                    <a:pt x="276" y="276"/>
                  </a:lnTo>
                  <a:lnTo>
                    <a:pt x="258" y="282"/>
                  </a:lnTo>
                  <a:lnTo>
                    <a:pt x="237" y="266"/>
                  </a:lnTo>
                  <a:lnTo>
                    <a:pt x="232" y="259"/>
                  </a:lnTo>
                  <a:lnTo>
                    <a:pt x="220" y="251"/>
                  </a:lnTo>
                  <a:lnTo>
                    <a:pt x="201" y="243"/>
                  </a:lnTo>
                  <a:lnTo>
                    <a:pt x="190" y="236"/>
                  </a:lnTo>
                  <a:lnTo>
                    <a:pt x="188" y="232"/>
                  </a:lnTo>
                  <a:lnTo>
                    <a:pt x="193" y="226"/>
                  </a:lnTo>
                  <a:lnTo>
                    <a:pt x="193" y="224"/>
                  </a:lnTo>
                  <a:lnTo>
                    <a:pt x="184" y="207"/>
                  </a:lnTo>
                  <a:lnTo>
                    <a:pt x="172" y="199"/>
                  </a:lnTo>
                  <a:lnTo>
                    <a:pt x="163" y="190"/>
                  </a:lnTo>
                  <a:lnTo>
                    <a:pt x="153" y="192"/>
                  </a:lnTo>
                  <a:lnTo>
                    <a:pt x="146" y="199"/>
                  </a:lnTo>
                  <a:lnTo>
                    <a:pt x="130" y="199"/>
                  </a:lnTo>
                  <a:lnTo>
                    <a:pt x="107" y="207"/>
                  </a:lnTo>
                  <a:lnTo>
                    <a:pt x="84" y="203"/>
                  </a:lnTo>
                  <a:lnTo>
                    <a:pt x="73" y="205"/>
                  </a:lnTo>
                  <a:lnTo>
                    <a:pt x="63" y="203"/>
                  </a:lnTo>
                  <a:lnTo>
                    <a:pt x="56" y="196"/>
                  </a:lnTo>
                  <a:lnTo>
                    <a:pt x="50" y="186"/>
                  </a:lnTo>
                  <a:lnTo>
                    <a:pt x="50" y="178"/>
                  </a:lnTo>
                  <a:lnTo>
                    <a:pt x="58" y="169"/>
                  </a:lnTo>
                  <a:lnTo>
                    <a:pt x="56" y="163"/>
                  </a:lnTo>
                  <a:lnTo>
                    <a:pt x="52" y="159"/>
                  </a:lnTo>
                  <a:lnTo>
                    <a:pt x="44" y="159"/>
                  </a:lnTo>
                  <a:lnTo>
                    <a:pt x="33" y="165"/>
                  </a:lnTo>
                  <a:lnTo>
                    <a:pt x="29" y="155"/>
                  </a:lnTo>
                  <a:lnTo>
                    <a:pt x="19" y="150"/>
                  </a:lnTo>
                  <a:lnTo>
                    <a:pt x="23" y="140"/>
                  </a:lnTo>
                  <a:lnTo>
                    <a:pt x="23" y="134"/>
                  </a:lnTo>
                  <a:lnTo>
                    <a:pt x="2" y="123"/>
                  </a:lnTo>
                  <a:lnTo>
                    <a:pt x="0" y="110"/>
                  </a:lnTo>
                  <a:lnTo>
                    <a:pt x="4" y="85"/>
                  </a:lnTo>
                  <a:lnTo>
                    <a:pt x="10" y="77"/>
                  </a:lnTo>
                  <a:lnTo>
                    <a:pt x="19" y="67"/>
                  </a:lnTo>
                  <a:lnTo>
                    <a:pt x="23" y="60"/>
                  </a:lnTo>
                  <a:lnTo>
                    <a:pt x="19" y="41"/>
                  </a:lnTo>
                  <a:lnTo>
                    <a:pt x="25" y="31"/>
                  </a:lnTo>
                  <a:lnTo>
                    <a:pt x="25" y="21"/>
                  </a:lnTo>
                  <a:lnTo>
                    <a:pt x="27" y="12"/>
                  </a:lnTo>
                  <a:lnTo>
                    <a:pt x="38" y="14"/>
                  </a:lnTo>
                  <a:lnTo>
                    <a:pt x="63" y="12"/>
                  </a:lnTo>
                  <a:lnTo>
                    <a:pt x="73" y="10"/>
                  </a:lnTo>
                  <a:lnTo>
                    <a:pt x="86" y="10"/>
                  </a:lnTo>
                  <a:lnTo>
                    <a:pt x="111" y="6"/>
                  </a:lnTo>
                  <a:lnTo>
                    <a:pt x="126" y="8"/>
                  </a:lnTo>
                  <a:lnTo>
                    <a:pt x="186" y="0"/>
                  </a:lnTo>
                  <a:lnTo>
                    <a:pt x="191" y="2"/>
                  </a:lnTo>
                  <a:lnTo>
                    <a:pt x="201" y="12"/>
                  </a:lnTo>
                  <a:lnTo>
                    <a:pt x="203" y="18"/>
                  </a:lnTo>
                  <a:lnTo>
                    <a:pt x="209" y="29"/>
                  </a:lnTo>
                  <a:lnTo>
                    <a:pt x="209" y="35"/>
                  </a:lnTo>
                  <a:lnTo>
                    <a:pt x="207" y="41"/>
                  </a:lnTo>
                  <a:lnTo>
                    <a:pt x="186" y="62"/>
                  </a:lnTo>
                  <a:lnTo>
                    <a:pt x="174" y="67"/>
                  </a:lnTo>
                  <a:lnTo>
                    <a:pt x="163" y="77"/>
                  </a:lnTo>
                  <a:lnTo>
                    <a:pt x="161" y="87"/>
                  </a:lnTo>
                  <a:lnTo>
                    <a:pt x="163" y="100"/>
                  </a:lnTo>
                  <a:lnTo>
                    <a:pt x="170" y="110"/>
                  </a:lnTo>
                  <a:lnTo>
                    <a:pt x="184" y="119"/>
                  </a:lnTo>
                  <a:lnTo>
                    <a:pt x="199" y="127"/>
                  </a:lnTo>
                  <a:lnTo>
                    <a:pt x="218" y="138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7" name="Freeform 414">
              <a:extLst>
                <a:ext uri="{FF2B5EF4-FFF2-40B4-BE49-F238E27FC236}">
                  <a16:creationId xmlns:a16="http://schemas.microsoft.com/office/drawing/2014/main" id="{51DFCE6B-676D-4E59-0D20-054E07F87C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15207" y="3427638"/>
              <a:ext cx="335225" cy="367717"/>
            </a:xfrm>
            <a:custGeom>
              <a:avLst/>
              <a:gdLst/>
              <a:ahLst/>
              <a:cxnLst>
                <a:cxn ang="0">
                  <a:pos x="191" y="233"/>
                </a:cxn>
                <a:cxn ang="0">
                  <a:pos x="225" y="235"/>
                </a:cxn>
                <a:cxn ang="0">
                  <a:pos x="244" y="203"/>
                </a:cxn>
                <a:cxn ang="0">
                  <a:pos x="254" y="180"/>
                </a:cxn>
                <a:cxn ang="0">
                  <a:pos x="266" y="159"/>
                </a:cxn>
                <a:cxn ang="0">
                  <a:pos x="246" y="140"/>
                </a:cxn>
                <a:cxn ang="0">
                  <a:pos x="235" y="138"/>
                </a:cxn>
                <a:cxn ang="0">
                  <a:pos x="235" y="119"/>
                </a:cxn>
                <a:cxn ang="0">
                  <a:pos x="229" y="101"/>
                </a:cxn>
                <a:cxn ang="0">
                  <a:pos x="214" y="84"/>
                </a:cxn>
                <a:cxn ang="0">
                  <a:pos x="197" y="86"/>
                </a:cxn>
                <a:cxn ang="0">
                  <a:pos x="158" y="76"/>
                </a:cxn>
                <a:cxn ang="0">
                  <a:pos x="141" y="61"/>
                </a:cxn>
                <a:cxn ang="0">
                  <a:pos x="111" y="46"/>
                </a:cxn>
                <a:cxn ang="0">
                  <a:pos x="114" y="36"/>
                </a:cxn>
                <a:cxn ang="0">
                  <a:pos x="105" y="17"/>
                </a:cxn>
                <a:cxn ang="0">
                  <a:pos x="84" y="0"/>
                </a:cxn>
                <a:cxn ang="0">
                  <a:pos x="67" y="9"/>
                </a:cxn>
                <a:cxn ang="0">
                  <a:pos x="28" y="17"/>
                </a:cxn>
                <a:cxn ang="0">
                  <a:pos x="30" y="44"/>
                </a:cxn>
                <a:cxn ang="0">
                  <a:pos x="3" y="65"/>
                </a:cxn>
                <a:cxn ang="0">
                  <a:pos x="3" y="84"/>
                </a:cxn>
                <a:cxn ang="0">
                  <a:pos x="13" y="113"/>
                </a:cxn>
                <a:cxn ang="0">
                  <a:pos x="17" y="132"/>
                </a:cxn>
                <a:cxn ang="0">
                  <a:pos x="38" y="164"/>
                </a:cxn>
                <a:cxn ang="0">
                  <a:pos x="55" y="178"/>
                </a:cxn>
                <a:cxn ang="0">
                  <a:pos x="68" y="201"/>
                </a:cxn>
                <a:cxn ang="0">
                  <a:pos x="78" y="208"/>
                </a:cxn>
                <a:cxn ang="0">
                  <a:pos x="72" y="224"/>
                </a:cxn>
                <a:cxn ang="0">
                  <a:pos x="63" y="241"/>
                </a:cxn>
                <a:cxn ang="0">
                  <a:pos x="55" y="260"/>
                </a:cxn>
                <a:cxn ang="0">
                  <a:pos x="76" y="272"/>
                </a:cxn>
                <a:cxn ang="0">
                  <a:pos x="91" y="256"/>
                </a:cxn>
                <a:cxn ang="0">
                  <a:pos x="120" y="266"/>
                </a:cxn>
                <a:cxn ang="0">
                  <a:pos x="128" y="277"/>
                </a:cxn>
                <a:cxn ang="0">
                  <a:pos x="166" y="277"/>
                </a:cxn>
                <a:cxn ang="0">
                  <a:pos x="172" y="277"/>
                </a:cxn>
                <a:cxn ang="0">
                  <a:pos x="176" y="262"/>
                </a:cxn>
                <a:cxn ang="0">
                  <a:pos x="183" y="241"/>
                </a:cxn>
              </a:cxnLst>
              <a:rect l="0" t="0" r="r" b="b"/>
              <a:pathLst>
                <a:path w="266" h="279">
                  <a:moveTo>
                    <a:pt x="183" y="241"/>
                  </a:moveTo>
                  <a:lnTo>
                    <a:pt x="191" y="233"/>
                  </a:lnTo>
                  <a:lnTo>
                    <a:pt x="197" y="233"/>
                  </a:lnTo>
                  <a:lnTo>
                    <a:pt x="225" y="235"/>
                  </a:lnTo>
                  <a:lnTo>
                    <a:pt x="237" y="218"/>
                  </a:lnTo>
                  <a:lnTo>
                    <a:pt x="244" y="203"/>
                  </a:lnTo>
                  <a:lnTo>
                    <a:pt x="248" y="187"/>
                  </a:lnTo>
                  <a:lnTo>
                    <a:pt x="254" y="180"/>
                  </a:lnTo>
                  <a:lnTo>
                    <a:pt x="258" y="168"/>
                  </a:lnTo>
                  <a:lnTo>
                    <a:pt x="266" y="159"/>
                  </a:lnTo>
                  <a:lnTo>
                    <a:pt x="256" y="151"/>
                  </a:lnTo>
                  <a:lnTo>
                    <a:pt x="246" y="140"/>
                  </a:lnTo>
                  <a:lnTo>
                    <a:pt x="239" y="140"/>
                  </a:lnTo>
                  <a:lnTo>
                    <a:pt x="235" y="138"/>
                  </a:lnTo>
                  <a:lnTo>
                    <a:pt x="233" y="128"/>
                  </a:lnTo>
                  <a:lnTo>
                    <a:pt x="235" y="119"/>
                  </a:lnTo>
                  <a:lnTo>
                    <a:pt x="235" y="109"/>
                  </a:lnTo>
                  <a:lnTo>
                    <a:pt x="229" y="101"/>
                  </a:lnTo>
                  <a:lnTo>
                    <a:pt x="229" y="94"/>
                  </a:lnTo>
                  <a:lnTo>
                    <a:pt x="214" y="84"/>
                  </a:lnTo>
                  <a:lnTo>
                    <a:pt x="204" y="80"/>
                  </a:lnTo>
                  <a:lnTo>
                    <a:pt x="197" y="86"/>
                  </a:lnTo>
                  <a:lnTo>
                    <a:pt x="179" y="92"/>
                  </a:lnTo>
                  <a:lnTo>
                    <a:pt x="158" y="76"/>
                  </a:lnTo>
                  <a:lnTo>
                    <a:pt x="153" y="69"/>
                  </a:lnTo>
                  <a:lnTo>
                    <a:pt x="141" y="61"/>
                  </a:lnTo>
                  <a:lnTo>
                    <a:pt x="122" y="53"/>
                  </a:lnTo>
                  <a:lnTo>
                    <a:pt x="111" y="46"/>
                  </a:lnTo>
                  <a:lnTo>
                    <a:pt x="109" y="42"/>
                  </a:lnTo>
                  <a:lnTo>
                    <a:pt x="114" y="36"/>
                  </a:lnTo>
                  <a:lnTo>
                    <a:pt x="114" y="34"/>
                  </a:lnTo>
                  <a:lnTo>
                    <a:pt x="105" y="17"/>
                  </a:lnTo>
                  <a:lnTo>
                    <a:pt x="93" y="9"/>
                  </a:lnTo>
                  <a:lnTo>
                    <a:pt x="84" y="0"/>
                  </a:lnTo>
                  <a:lnTo>
                    <a:pt x="74" y="2"/>
                  </a:lnTo>
                  <a:lnTo>
                    <a:pt x="67" y="9"/>
                  </a:lnTo>
                  <a:lnTo>
                    <a:pt x="51" y="9"/>
                  </a:lnTo>
                  <a:lnTo>
                    <a:pt x="28" y="17"/>
                  </a:lnTo>
                  <a:lnTo>
                    <a:pt x="32" y="31"/>
                  </a:lnTo>
                  <a:lnTo>
                    <a:pt x="30" y="44"/>
                  </a:lnTo>
                  <a:lnTo>
                    <a:pt x="23" y="55"/>
                  </a:lnTo>
                  <a:lnTo>
                    <a:pt x="3" y="65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0" y="101"/>
                  </a:lnTo>
                  <a:lnTo>
                    <a:pt x="13" y="113"/>
                  </a:lnTo>
                  <a:lnTo>
                    <a:pt x="15" y="120"/>
                  </a:lnTo>
                  <a:lnTo>
                    <a:pt x="17" y="132"/>
                  </a:lnTo>
                  <a:lnTo>
                    <a:pt x="30" y="142"/>
                  </a:lnTo>
                  <a:lnTo>
                    <a:pt x="38" y="164"/>
                  </a:lnTo>
                  <a:lnTo>
                    <a:pt x="44" y="170"/>
                  </a:lnTo>
                  <a:lnTo>
                    <a:pt x="55" y="178"/>
                  </a:lnTo>
                  <a:lnTo>
                    <a:pt x="65" y="199"/>
                  </a:lnTo>
                  <a:lnTo>
                    <a:pt x="68" y="201"/>
                  </a:lnTo>
                  <a:lnTo>
                    <a:pt x="78" y="203"/>
                  </a:lnTo>
                  <a:lnTo>
                    <a:pt x="78" y="208"/>
                  </a:lnTo>
                  <a:lnTo>
                    <a:pt x="76" y="218"/>
                  </a:lnTo>
                  <a:lnTo>
                    <a:pt x="72" y="224"/>
                  </a:lnTo>
                  <a:lnTo>
                    <a:pt x="67" y="228"/>
                  </a:lnTo>
                  <a:lnTo>
                    <a:pt x="63" y="241"/>
                  </a:lnTo>
                  <a:lnTo>
                    <a:pt x="59" y="247"/>
                  </a:lnTo>
                  <a:lnTo>
                    <a:pt x="55" y="260"/>
                  </a:lnTo>
                  <a:lnTo>
                    <a:pt x="68" y="279"/>
                  </a:lnTo>
                  <a:lnTo>
                    <a:pt x="76" y="272"/>
                  </a:lnTo>
                  <a:lnTo>
                    <a:pt x="82" y="256"/>
                  </a:lnTo>
                  <a:lnTo>
                    <a:pt x="91" y="256"/>
                  </a:lnTo>
                  <a:lnTo>
                    <a:pt x="109" y="264"/>
                  </a:lnTo>
                  <a:lnTo>
                    <a:pt x="120" y="266"/>
                  </a:lnTo>
                  <a:lnTo>
                    <a:pt x="122" y="277"/>
                  </a:lnTo>
                  <a:lnTo>
                    <a:pt x="128" y="277"/>
                  </a:lnTo>
                  <a:lnTo>
                    <a:pt x="162" y="274"/>
                  </a:lnTo>
                  <a:lnTo>
                    <a:pt x="166" y="277"/>
                  </a:lnTo>
                  <a:lnTo>
                    <a:pt x="170" y="277"/>
                  </a:lnTo>
                  <a:lnTo>
                    <a:pt x="172" y="277"/>
                  </a:lnTo>
                  <a:lnTo>
                    <a:pt x="172" y="268"/>
                  </a:lnTo>
                  <a:lnTo>
                    <a:pt x="176" y="262"/>
                  </a:lnTo>
                  <a:lnTo>
                    <a:pt x="176" y="247"/>
                  </a:lnTo>
                  <a:lnTo>
                    <a:pt x="183" y="241"/>
                  </a:lnTo>
                </a:path>
              </a:pathLst>
            </a:custGeom>
            <a:solidFill>
              <a:srgbClr val="00A3A1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8" name="Freeform 415">
              <a:extLst>
                <a:ext uri="{FF2B5EF4-FFF2-40B4-BE49-F238E27FC236}">
                  <a16:creationId xmlns:a16="http://schemas.microsoft.com/office/drawing/2014/main" id="{E6CED25C-33FB-5D2B-D8CE-33E5B1269A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99498" y="3734151"/>
              <a:ext cx="343945" cy="671269"/>
            </a:xfrm>
            <a:custGeom>
              <a:avLst/>
              <a:gdLst/>
              <a:ahLst/>
              <a:cxnLst>
                <a:cxn ang="0">
                  <a:pos x="254" y="152"/>
                </a:cxn>
                <a:cxn ang="0">
                  <a:pos x="254" y="161"/>
                </a:cxn>
                <a:cxn ang="0">
                  <a:pos x="258" y="228"/>
                </a:cxn>
                <a:cxn ang="0">
                  <a:pos x="267" y="236"/>
                </a:cxn>
                <a:cxn ang="0">
                  <a:pos x="267" y="245"/>
                </a:cxn>
                <a:cxn ang="0">
                  <a:pos x="252" y="270"/>
                </a:cxn>
                <a:cxn ang="0">
                  <a:pos x="243" y="266"/>
                </a:cxn>
                <a:cxn ang="0">
                  <a:pos x="229" y="264"/>
                </a:cxn>
                <a:cxn ang="0">
                  <a:pos x="191" y="280"/>
                </a:cxn>
                <a:cxn ang="0">
                  <a:pos x="172" y="295"/>
                </a:cxn>
                <a:cxn ang="0">
                  <a:pos x="158" y="316"/>
                </a:cxn>
                <a:cxn ang="0">
                  <a:pos x="166" y="345"/>
                </a:cxn>
                <a:cxn ang="0">
                  <a:pos x="168" y="354"/>
                </a:cxn>
                <a:cxn ang="0">
                  <a:pos x="170" y="381"/>
                </a:cxn>
                <a:cxn ang="0">
                  <a:pos x="151" y="404"/>
                </a:cxn>
                <a:cxn ang="0">
                  <a:pos x="124" y="416"/>
                </a:cxn>
                <a:cxn ang="0">
                  <a:pos x="103" y="442"/>
                </a:cxn>
                <a:cxn ang="0">
                  <a:pos x="99" y="460"/>
                </a:cxn>
                <a:cxn ang="0">
                  <a:pos x="86" y="494"/>
                </a:cxn>
                <a:cxn ang="0">
                  <a:pos x="63" y="506"/>
                </a:cxn>
                <a:cxn ang="0">
                  <a:pos x="23" y="502"/>
                </a:cxn>
                <a:cxn ang="0">
                  <a:pos x="5" y="490"/>
                </a:cxn>
                <a:cxn ang="0">
                  <a:pos x="3" y="477"/>
                </a:cxn>
                <a:cxn ang="0">
                  <a:pos x="1" y="458"/>
                </a:cxn>
                <a:cxn ang="0">
                  <a:pos x="0" y="441"/>
                </a:cxn>
                <a:cxn ang="0">
                  <a:pos x="5" y="435"/>
                </a:cxn>
                <a:cxn ang="0">
                  <a:pos x="19" y="435"/>
                </a:cxn>
                <a:cxn ang="0">
                  <a:pos x="34" y="416"/>
                </a:cxn>
                <a:cxn ang="0">
                  <a:pos x="51" y="379"/>
                </a:cxn>
                <a:cxn ang="0">
                  <a:pos x="47" y="362"/>
                </a:cxn>
                <a:cxn ang="0">
                  <a:pos x="36" y="335"/>
                </a:cxn>
                <a:cxn ang="0">
                  <a:pos x="49" y="331"/>
                </a:cxn>
                <a:cxn ang="0">
                  <a:pos x="59" y="322"/>
                </a:cxn>
                <a:cxn ang="0">
                  <a:pos x="88" y="320"/>
                </a:cxn>
                <a:cxn ang="0">
                  <a:pos x="97" y="303"/>
                </a:cxn>
                <a:cxn ang="0">
                  <a:pos x="93" y="268"/>
                </a:cxn>
                <a:cxn ang="0">
                  <a:pos x="76" y="251"/>
                </a:cxn>
                <a:cxn ang="0">
                  <a:pos x="68" y="236"/>
                </a:cxn>
                <a:cxn ang="0">
                  <a:pos x="45" y="148"/>
                </a:cxn>
                <a:cxn ang="0">
                  <a:pos x="19" y="94"/>
                </a:cxn>
                <a:cxn ang="0">
                  <a:pos x="11" y="65"/>
                </a:cxn>
                <a:cxn ang="0">
                  <a:pos x="1" y="46"/>
                </a:cxn>
                <a:cxn ang="0">
                  <a:pos x="15" y="23"/>
                </a:cxn>
                <a:cxn ang="0">
                  <a:pos x="42" y="31"/>
                </a:cxn>
                <a:cxn ang="0">
                  <a:pos x="55" y="44"/>
                </a:cxn>
                <a:cxn ang="0">
                  <a:pos x="95" y="41"/>
                </a:cxn>
                <a:cxn ang="0">
                  <a:pos x="103" y="44"/>
                </a:cxn>
                <a:cxn ang="0">
                  <a:pos x="105" y="35"/>
                </a:cxn>
                <a:cxn ang="0">
                  <a:pos x="109" y="14"/>
                </a:cxn>
                <a:cxn ang="0">
                  <a:pos x="124" y="0"/>
                </a:cxn>
                <a:cxn ang="0">
                  <a:pos x="158" y="2"/>
                </a:cxn>
                <a:cxn ang="0">
                  <a:pos x="156" y="20"/>
                </a:cxn>
                <a:cxn ang="0">
                  <a:pos x="158" y="33"/>
                </a:cxn>
                <a:cxn ang="0">
                  <a:pos x="153" y="46"/>
                </a:cxn>
                <a:cxn ang="0">
                  <a:pos x="137" y="65"/>
                </a:cxn>
                <a:cxn ang="0">
                  <a:pos x="141" y="88"/>
                </a:cxn>
                <a:cxn ang="0">
                  <a:pos x="147" y="102"/>
                </a:cxn>
                <a:cxn ang="0">
                  <a:pos x="168" y="109"/>
                </a:cxn>
                <a:cxn ang="0">
                  <a:pos x="200" y="119"/>
                </a:cxn>
                <a:cxn ang="0">
                  <a:pos x="235" y="138"/>
                </a:cxn>
              </a:cxnLst>
              <a:rect l="0" t="0" r="r" b="b"/>
              <a:pathLst>
                <a:path w="273" h="506">
                  <a:moveTo>
                    <a:pt x="235" y="138"/>
                  </a:moveTo>
                  <a:lnTo>
                    <a:pt x="254" y="152"/>
                  </a:lnTo>
                  <a:lnTo>
                    <a:pt x="260" y="153"/>
                  </a:lnTo>
                  <a:lnTo>
                    <a:pt x="254" y="161"/>
                  </a:lnTo>
                  <a:lnTo>
                    <a:pt x="252" y="222"/>
                  </a:lnTo>
                  <a:lnTo>
                    <a:pt x="258" y="228"/>
                  </a:lnTo>
                  <a:lnTo>
                    <a:pt x="260" y="238"/>
                  </a:lnTo>
                  <a:lnTo>
                    <a:pt x="267" y="236"/>
                  </a:lnTo>
                  <a:lnTo>
                    <a:pt x="273" y="238"/>
                  </a:lnTo>
                  <a:lnTo>
                    <a:pt x="267" y="245"/>
                  </a:lnTo>
                  <a:lnTo>
                    <a:pt x="254" y="264"/>
                  </a:lnTo>
                  <a:lnTo>
                    <a:pt x="252" y="270"/>
                  </a:lnTo>
                  <a:lnTo>
                    <a:pt x="246" y="270"/>
                  </a:lnTo>
                  <a:lnTo>
                    <a:pt x="243" y="266"/>
                  </a:lnTo>
                  <a:lnTo>
                    <a:pt x="237" y="266"/>
                  </a:lnTo>
                  <a:lnTo>
                    <a:pt x="229" y="264"/>
                  </a:lnTo>
                  <a:lnTo>
                    <a:pt x="212" y="266"/>
                  </a:lnTo>
                  <a:lnTo>
                    <a:pt x="191" y="280"/>
                  </a:lnTo>
                  <a:lnTo>
                    <a:pt x="179" y="286"/>
                  </a:lnTo>
                  <a:lnTo>
                    <a:pt x="172" y="295"/>
                  </a:lnTo>
                  <a:lnTo>
                    <a:pt x="168" y="305"/>
                  </a:lnTo>
                  <a:lnTo>
                    <a:pt x="158" y="316"/>
                  </a:lnTo>
                  <a:lnTo>
                    <a:pt x="158" y="324"/>
                  </a:lnTo>
                  <a:lnTo>
                    <a:pt x="166" y="345"/>
                  </a:lnTo>
                  <a:lnTo>
                    <a:pt x="166" y="351"/>
                  </a:lnTo>
                  <a:lnTo>
                    <a:pt x="168" y="354"/>
                  </a:lnTo>
                  <a:lnTo>
                    <a:pt x="170" y="372"/>
                  </a:lnTo>
                  <a:lnTo>
                    <a:pt x="170" y="381"/>
                  </a:lnTo>
                  <a:lnTo>
                    <a:pt x="158" y="398"/>
                  </a:lnTo>
                  <a:lnTo>
                    <a:pt x="151" y="404"/>
                  </a:lnTo>
                  <a:lnTo>
                    <a:pt x="130" y="412"/>
                  </a:lnTo>
                  <a:lnTo>
                    <a:pt x="124" y="416"/>
                  </a:lnTo>
                  <a:lnTo>
                    <a:pt x="109" y="439"/>
                  </a:lnTo>
                  <a:lnTo>
                    <a:pt x="103" y="442"/>
                  </a:lnTo>
                  <a:lnTo>
                    <a:pt x="99" y="452"/>
                  </a:lnTo>
                  <a:lnTo>
                    <a:pt x="99" y="460"/>
                  </a:lnTo>
                  <a:lnTo>
                    <a:pt x="95" y="471"/>
                  </a:lnTo>
                  <a:lnTo>
                    <a:pt x="86" y="494"/>
                  </a:lnTo>
                  <a:lnTo>
                    <a:pt x="82" y="502"/>
                  </a:lnTo>
                  <a:lnTo>
                    <a:pt x="63" y="506"/>
                  </a:lnTo>
                  <a:lnTo>
                    <a:pt x="30" y="506"/>
                  </a:lnTo>
                  <a:lnTo>
                    <a:pt x="23" y="502"/>
                  </a:lnTo>
                  <a:lnTo>
                    <a:pt x="11" y="496"/>
                  </a:lnTo>
                  <a:lnTo>
                    <a:pt x="5" y="490"/>
                  </a:lnTo>
                  <a:lnTo>
                    <a:pt x="3" y="483"/>
                  </a:lnTo>
                  <a:lnTo>
                    <a:pt x="3" y="477"/>
                  </a:lnTo>
                  <a:lnTo>
                    <a:pt x="5" y="469"/>
                  </a:lnTo>
                  <a:lnTo>
                    <a:pt x="1" y="458"/>
                  </a:lnTo>
                  <a:lnTo>
                    <a:pt x="1" y="452"/>
                  </a:lnTo>
                  <a:lnTo>
                    <a:pt x="0" y="441"/>
                  </a:lnTo>
                  <a:lnTo>
                    <a:pt x="1" y="437"/>
                  </a:lnTo>
                  <a:lnTo>
                    <a:pt x="5" y="435"/>
                  </a:lnTo>
                  <a:lnTo>
                    <a:pt x="11" y="437"/>
                  </a:lnTo>
                  <a:lnTo>
                    <a:pt x="19" y="435"/>
                  </a:lnTo>
                  <a:lnTo>
                    <a:pt x="30" y="423"/>
                  </a:lnTo>
                  <a:lnTo>
                    <a:pt x="34" y="416"/>
                  </a:lnTo>
                  <a:lnTo>
                    <a:pt x="40" y="398"/>
                  </a:lnTo>
                  <a:lnTo>
                    <a:pt x="51" y="379"/>
                  </a:lnTo>
                  <a:lnTo>
                    <a:pt x="47" y="370"/>
                  </a:lnTo>
                  <a:lnTo>
                    <a:pt x="47" y="362"/>
                  </a:lnTo>
                  <a:lnTo>
                    <a:pt x="30" y="345"/>
                  </a:lnTo>
                  <a:lnTo>
                    <a:pt x="36" y="335"/>
                  </a:lnTo>
                  <a:lnTo>
                    <a:pt x="40" y="331"/>
                  </a:lnTo>
                  <a:lnTo>
                    <a:pt x="49" y="331"/>
                  </a:lnTo>
                  <a:lnTo>
                    <a:pt x="55" y="328"/>
                  </a:lnTo>
                  <a:lnTo>
                    <a:pt x="59" y="322"/>
                  </a:lnTo>
                  <a:lnTo>
                    <a:pt x="65" y="320"/>
                  </a:lnTo>
                  <a:lnTo>
                    <a:pt x="88" y="320"/>
                  </a:lnTo>
                  <a:lnTo>
                    <a:pt x="93" y="312"/>
                  </a:lnTo>
                  <a:lnTo>
                    <a:pt x="97" y="303"/>
                  </a:lnTo>
                  <a:lnTo>
                    <a:pt x="99" y="278"/>
                  </a:lnTo>
                  <a:lnTo>
                    <a:pt x="93" y="268"/>
                  </a:lnTo>
                  <a:lnTo>
                    <a:pt x="86" y="264"/>
                  </a:lnTo>
                  <a:lnTo>
                    <a:pt x="76" y="251"/>
                  </a:lnTo>
                  <a:lnTo>
                    <a:pt x="74" y="245"/>
                  </a:lnTo>
                  <a:lnTo>
                    <a:pt x="68" y="236"/>
                  </a:lnTo>
                  <a:lnTo>
                    <a:pt x="59" y="178"/>
                  </a:lnTo>
                  <a:lnTo>
                    <a:pt x="45" y="148"/>
                  </a:lnTo>
                  <a:lnTo>
                    <a:pt x="28" y="129"/>
                  </a:lnTo>
                  <a:lnTo>
                    <a:pt x="19" y="94"/>
                  </a:lnTo>
                  <a:lnTo>
                    <a:pt x="19" y="83"/>
                  </a:lnTo>
                  <a:lnTo>
                    <a:pt x="11" y="65"/>
                  </a:lnTo>
                  <a:lnTo>
                    <a:pt x="9" y="58"/>
                  </a:lnTo>
                  <a:lnTo>
                    <a:pt x="1" y="46"/>
                  </a:lnTo>
                  <a:lnTo>
                    <a:pt x="9" y="39"/>
                  </a:lnTo>
                  <a:lnTo>
                    <a:pt x="15" y="23"/>
                  </a:lnTo>
                  <a:lnTo>
                    <a:pt x="24" y="23"/>
                  </a:lnTo>
                  <a:lnTo>
                    <a:pt x="42" y="31"/>
                  </a:lnTo>
                  <a:lnTo>
                    <a:pt x="53" y="33"/>
                  </a:lnTo>
                  <a:lnTo>
                    <a:pt x="55" y="44"/>
                  </a:lnTo>
                  <a:lnTo>
                    <a:pt x="61" y="44"/>
                  </a:lnTo>
                  <a:lnTo>
                    <a:pt x="95" y="41"/>
                  </a:lnTo>
                  <a:lnTo>
                    <a:pt x="99" y="44"/>
                  </a:lnTo>
                  <a:lnTo>
                    <a:pt x="103" y="44"/>
                  </a:lnTo>
                  <a:lnTo>
                    <a:pt x="105" y="44"/>
                  </a:lnTo>
                  <a:lnTo>
                    <a:pt x="105" y="35"/>
                  </a:lnTo>
                  <a:lnTo>
                    <a:pt x="109" y="29"/>
                  </a:lnTo>
                  <a:lnTo>
                    <a:pt x="109" y="14"/>
                  </a:lnTo>
                  <a:lnTo>
                    <a:pt x="116" y="8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58" y="2"/>
                  </a:lnTo>
                  <a:lnTo>
                    <a:pt x="156" y="14"/>
                  </a:lnTo>
                  <a:lnTo>
                    <a:pt x="156" y="20"/>
                  </a:lnTo>
                  <a:lnTo>
                    <a:pt x="158" y="25"/>
                  </a:lnTo>
                  <a:lnTo>
                    <a:pt x="158" y="33"/>
                  </a:lnTo>
                  <a:lnTo>
                    <a:pt x="155" y="41"/>
                  </a:lnTo>
                  <a:lnTo>
                    <a:pt x="153" y="46"/>
                  </a:lnTo>
                  <a:lnTo>
                    <a:pt x="145" y="54"/>
                  </a:lnTo>
                  <a:lnTo>
                    <a:pt x="137" y="65"/>
                  </a:lnTo>
                  <a:lnTo>
                    <a:pt x="139" y="83"/>
                  </a:lnTo>
                  <a:lnTo>
                    <a:pt x="141" y="88"/>
                  </a:lnTo>
                  <a:lnTo>
                    <a:pt x="141" y="94"/>
                  </a:lnTo>
                  <a:lnTo>
                    <a:pt x="147" y="102"/>
                  </a:lnTo>
                  <a:lnTo>
                    <a:pt x="158" y="108"/>
                  </a:lnTo>
                  <a:lnTo>
                    <a:pt x="168" y="109"/>
                  </a:lnTo>
                  <a:lnTo>
                    <a:pt x="183" y="109"/>
                  </a:lnTo>
                  <a:lnTo>
                    <a:pt x="200" y="119"/>
                  </a:lnTo>
                  <a:lnTo>
                    <a:pt x="208" y="125"/>
                  </a:lnTo>
                  <a:lnTo>
                    <a:pt x="235" y="138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49" name="Freeform 416">
              <a:extLst>
                <a:ext uri="{FF2B5EF4-FFF2-40B4-BE49-F238E27FC236}">
                  <a16:creationId xmlns:a16="http://schemas.microsoft.com/office/drawing/2014/main" id="{09412E1E-18F6-2841-779E-46E846FE0D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42197" y="1977994"/>
              <a:ext cx="209273" cy="13277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" y="29"/>
                </a:cxn>
                <a:cxn ang="0">
                  <a:pos x="13" y="29"/>
                </a:cxn>
                <a:cxn ang="0">
                  <a:pos x="15" y="25"/>
                </a:cxn>
                <a:cxn ang="0">
                  <a:pos x="19" y="25"/>
                </a:cxn>
                <a:cxn ang="0">
                  <a:pos x="27" y="21"/>
                </a:cxn>
                <a:cxn ang="0">
                  <a:pos x="34" y="9"/>
                </a:cxn>
                <a:cxn ang="0">
                  <a:pos x="42" y="11"/>
                </a:cxn>
                <a:cxn ang="0">
                  <a:pos x="48" y="21"/>
                </a:cxn>
                <a:cxn ang="0">
                  <a:pos x="55" y="23"/>
                </a:cxn>
                <a:cxn ang="0">
                  <a:pos x="65" y="21"/>
                </a:cxn>
                <a:cxn ang="0">
                  <a:pos x="82" y="9"/>
                </a:cxn>
                <a:cxn ang="0">
                  <a:pos x="92" y="11"/>
                </a:cxn>
                <a:cxn ang="0">
                  <a:pos x="105" y="9"/>
                </a:cxn>
                <a:cxn ang="0">
                  <a:pos x="120" y="2"/>
                </a:cxn>
                <a:cxn ang="0">
                  <a:pos x="128" y="6"/>
                </a:cxn>
                <a:cxn ang="0">
                  <a:pos x="138" y="0"/>
                </a:cxn>
                <a:cxn ang="0">
                  <a:pos x="149" y="9"/>
                </a:cxn>
                <a:cxn ang="0">
                  <a:pos x="168" y="15"/>
                </a:cxn>
                <a:cxn ang="0">
                  <a:pos x="168" y="25"/>
                </a:cxn>
                <a:cxn ang="0">
                  <a:pos x="164" y="36"/>
                </a:cxn>
                <a:cxn ang="0">
                  <a:pos x="172" y="53"/>
                </a:cxn>
                <a:cxn ang="0">
                  <a:pos x="168" y="59"/>
                </a:cxn>
                <a:cxn ang="0">
                  <a:pos x="172" y="67"/>
                </a:cxn>
                <a:cxn ang="0">
                  <a:pos x="170" y="80"/>
                </a:cxn>
                <a:cxn ang="0">
                  <a:pos x="155" y="86"/>
                </a:cxn>
                <a:cxn ang="0">
                  <a:pos x="140" y="94"/>
                </a:cxn>
                <a:cxn ang="0">
                  <a:pos x="134" y="95"/>
                </a:cxn>
                <a:cxn ang="0">
                  <a:pos x="120" y="90"/>
                </a:cxn>
                <a:cxn ang="0">
                  <a:pos x="105" y="88"/>
                </a:cxn>
                <a:cxn ang="0">
                  <a:pos x="84" y="94"/>
                </a:cxn>
                <a:cxn ang="0">
                  <a:pos x="76" y="92"/>
                </a:cxn>
                <a:cxn ang="0">
                  <a:pos x="71" y="92"/>
                </a:cxn>
                <a:cxn ang="0">
                  <a:pos x="65" y="97"/>
                </a:cxn>
                <a:cxn ang="0">
                  <a:pos x="51" y="101"/>
                </a:cxn>
                <a:cxn ang="0">
                  <a:pos x="46" y="97"/>
                </a:cxn>
                <a:cxn ang="0">
                  <a:pos x="34" y="99"/>
                </a:cxn>
                <a:cxn ang="0">
                  <a:pos x="25" y="95"/>
                </a:cxn>
                <a:cxn ang="0">
                  <a:pos x="29" y="71"/>
                </a:cxn>
                <a:cxn ang="0">
                  <a:pos x="15" y="69"/>
                </a:cxn>
                <a:cxn ang="0">
                  <a:pos x="11" y="61"/>
                </a:cxn>
                <a:cxn ang="0">
                  <a:pos x="4" y="57"/>
                </a:cxn>
                <a:cxn ang="0">
                  <a:pos x="0" y="53"/>
                </a:cxn>
                <a:cxn ang="0">
                  <a:pos x="0" y="30"/>
                </a:cxn>
              </a:cxnLst>
              <a:rect l="0" t="0" r="r" b="b"/>
              <a:pathLst>
                <a:path w="172" h="101">
                  <a:moveTo>
                    <a:pt x="0" y="30"/>
                  </a:moveTo>
                  <a:lnTo>
                    <a:pt x="4" y="29"/>
                  </a:lnTo>
                  <a:lnTo>
                    <a:pt x="13" y="29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7" y="21"/>
                  </a:lnTo>
                  <a:lnTo>
                    <a:pt x="34" y="9"/>
                  </a:lnTo>
                  <a:lnTo>
                    <a:pt x="42" y="11"/>
                  </a:lnTo>
                  <a:lnTo>
                    <a:pt x="48" y="21"/>
                  </a:lnTo>
                  <a:lnTo>
                    <a:pt x="55" y="23"/>
                  </a:lnTo>
                  <a:lnTo>
                    <a:pt x="65" y="21"/>
                  </a:lnTo>
                  <a:lnTo>
                    <a:pt x="82" y="9"/>
                  </a:lnTo>
                  <a:lnTo>
                    <a:pt x="92" y="11"/>
                  </a:lnTo>
                  <a:lnTo>
                    <a:pt x="105" y="9"/>
                  </a:lnTo>
                  <a:lnTo>
                    <a:pt x="120" y="2"/>
                  </a:lnTo>
                  <a:lnTo>
                    <a:pt x="128" y="6"/>
                  </a:lnTo>
                  <a:lnTo>
                    <a:pt x="138" y="0"/>
                  </a:lnTo>
                  <a:lnTo>
                    <a:pt x="149" y="9"/>
                  </a:lnTo>
                  <a:lnTo>
                    <a:pt x="168" y="15"/>
                  </a:lnTo>
                  <a:lnTo>
                    <a:pt x="168" y="25"/>
                  </a:lnTo>
                  <a:lnTo>
                    <a:pt x="164" y="36"/>
                  </a:lnTo>
                  <a:lnTo>
                    <a:pt x="172" y="53"/>
                  </a:lnTo>
                  <a:lnTo>
                    <a:pt x="168" y="59"/>
                  </a:lnTo>
                  <a:lnTo>
                    <a:pt x="172" y="67"/>
                  </a:lnTo>
                  <a:lnTo>
                    <a:pt x="170" y="80"/>
                  </a:lnTo>
                  <a:lnTo>
                    <a:pt x="155" y="86"/>
                  </a:lnTo>
                  <a:lnTo>
                    <a:pt x="140" y="94"/>
                  </a:lnTo>
                  <a:lnTo>
                    <a:pt x="134" y="95"/>
                  </a:lnTo>
                  <a:lnTo>
                    <a:pt x="120" y="90"/>
                  </a:lnTo>
                  <a:lnTo>
                    <a:pt x="105" y="88"/>
                  </a:lnTo>
                  <a:lnTo>
                    <a:pt x="84" y="94"/>
                  </a:lnTo>
                  <a:lnTo>
                    <a:pt x="76" y="92"/>
                  </a:lnTo>
                  <a:lnTo>
                    <a:pt x="71" y="92"/>
                  </a:lnTo>
                  <a:lnTo>
                    <a:pt x="65" y="97"/>
                  </a:lnTo>
                  <a:lnTo>
                    <a:pt x="51" y="101"/>
                  </a:lnTo>
                  <a:lnTo>
                    <a:pt x="46" y="97"/>
                  </a:lnTo>
                  <a:lnTo>
                    <a:pt x="34" y="99"/>
                  </a:lnTo>
                  <a:lnTo>
                    <a:pt x="25" y="95"/>
                  </a:lnTo>
                  <a:lnTo>
                    <a:pt x="29" y="71"/>
                  </a:lnTo>
                  <a:lnTo>
                    <a:pt x="15" y="69"/>
                  </a:lnTo>
                  <a:lnTo>
                    <a:pt x="11" y="61"/>
                  </a:lnTo>
                  <a:lnTo>
                    <a:pt x="4" y="57"/>
                  </a:lnTo>
                  <a:lnTo>
                    <a:pt x="0" y="53"/>
                  </a:lnTo>
                  <a:lnTo>
                    <a:pt x="0" y="30"/>
                  </a:lnTo>
                </a:path>
              </a:pathLst>
            </a:custGeom>
            <a:solidFill>
              <a:srgbClr val="00A3A1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0" name="Freeform 417">
              <a:extLst>
                <a:ext uri="{FF2B5EF4-FFF2-40B4-BE49-F238E27FC236}">
                  <a16:creationId xmlns:a16="http://schemas.microsoft.com/office/drawing/2014/main" id="{615AD75F-34F3-442A-1E2B-956DBAF308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96868" y="2915303"/>
              <a:ext cx="380761" cy="361794"/>
            </a:xfrm>
            <a:custGeom>
              <a:avLst/>
              <a:gdLst/>
              <a:ahLst/>
              <a:cxnLst>
                <a:cxn ang="0">
                  <a:pos x="56" y="52"/>
                </a:cxn>
                <a:cxn ang="0">
                  <a:pos x="65" y="37"/>
                </a:cxn>
                <a:cxn ang="0">
                  <a:pos x="111" y="10"/>
                </a:cxn>
                <a:cxn ang="0">
                  <a:pos x="146" y="0"/>
                </a:cxn>
                <a:cxn ang="0">
                  <a:pos x="155" y="35"/>
                </a:cxn>
                <a:cxn ang="0">
                  <a:pos x="186" y="81"/>
                </a:cxn>
                <a:cxn ang="0">
                  <a:pos x="218" y="115"/>
                </a:cxn>
                <a:cxn ang="0">
                  <a:pos x="260" y="152"/>
                </a:cxn>
                <a:cxn ang="0">
                  <a:pos x="287" y="165"/>
                </a:cxn>
                <a:cxn ang="0">
                  <a:pos x="293" y="182"/>
                </a:cxn>
                <a:cxn ang="0">
                  <a:pos x="299" y="198"/>
                </a:cxn>
                <a:cxn ang="0">
                  <a:pos x="278" y="222"/>
                </a:cxn>
                <a:cxn ang="0">
                  <a:pos x="260" y="236"/>
                </a:cxn>
                <a:cxn ang="0">
                  <a:pos x="234" y="226"/>
                </a:cxn>
                <a:cxn ang="0">
                  <a:pos x="209" y="230"/>
                </a:cxn>
                <a:cxn ang="0">
                  <a:pos x="192" y="251"/>
                </a:cxn>
                <a:cxn ang="0">
                  <a:pos x="180" y="268"/>
                </a:cxn>
                <a:cxn ang="0">
                  <a:pos x="155" y="274"/>
                </a:cxn>
                <a:cxn ang="0">
                  <a:pos x="134" y="265"/>
                </a:cxn>
                <a:cxn ang="0">
                  <a:pos x="113" y="259"/>
                </a:cxn>
                <a:cxn ang="0">
                  <a:pos x="96" y="266"/>
                </a:cxn>
                <a:cxn ang="0">
                  <a:pos x="75" y="257"/>
                </a:cxn>
                <a:cxn ang="0">
                  <a:pos x="48" y="234"/>
                </a:cxn>
                <a:cxn ang="0">
                  <a:pos x="37" y="213"/>
                </a:cxn>
                <a:cxn ang="0">
                  <a:pos x="16" y="194"/>
                </a:cxn>
                <a:cxn ang="0">
                  <a:pos x="14" y="167"/>
                </a:cxn>
                <a:cxn ang="0">
                  <a:pos x="46" y="169"/>
                </a:cxn>
                <a:cxn ang="0">
                  <a:pos x="37" y="150"/>
                </a:cxn>
                <a:cxn ang="0">
                  <a:pos x="29" y="138"/>
                </a:cxn>
                <a:cxn ang="0">
                  <a:pos x="19" y="121"/>
                </a:cxn>
                <a:cxn ang="0">
                  <a:pos x="12" y="106"/>
                </a:cxn>
                <a:cxn ang="0">
                  <a:pos x="21" y="81"/>
                </a:cxn>
                <a:cxn ang="0">
                  <a:pos x="38" y="67"/>
                </a:cxn>
              </a:cxnLst>
              <a:rect l="0" t="0" r="r" b="b"/>
              <a:pathLst>
                <a:path w="304" h="274">
                  <a:moveTo>
                    <a:pt x="52" y="62"/>
                  </a:moveTo>
                  <a:lnTo>
                    <a:pt x="56" y="52"/>
                  </a:lnTo>
                  <a:lnTo>
                    <a:pt x="54" y="44"/>
                  </a:lnTo>
                  <a:lnTo>
                    <a:pt x="65" y="37"/>
                  </a:lnTo>
                  <a:lnTo>
                    <a:pt x="104" y="20"/>
                  </a:lnTo>
                  <a:lnTo>
                    <a:pt x="111" y="10"/>
                  </a:lnTo>
                  <a:lnTo>
                    <a:pt x="123" y="10"/>
                  </a:lnTo>
                  <a:lnTo>
                    <a:pt x="146" y="0"/>
                  </a:lnTo>
                  <a:lnTo>
                    <a:pt x="148" y="14"/>
                  </a:lnTo>
                  <a:lnTo>
                    <a:pt x="155" y="35"/>
                  </a:lnTo>
                  <a:lnTo>
                    <a:pt x="165" y="54"/>
                  </a:lnTo>
                  <a:lnTo>
                    <a:pt x="186" y="81"/>
                  </a:lnTo>
                  <a:lnTo>
                    <a:pt x="203" y="102"/>
                  </a:lnTo>
                  <a:lnTo>
                    <a:pt x="218" y="115"/>
                  </a:lnTo>
                  <a:lnTo>
                    <a:pt x="237" y="129"/>
                  </a:lnTo>
                  <a:lnTo>
                    <a:pt x="260" y="152"/>
                  </a:lnTo>
                  <a:lnTo>
                    <a:pt x="281" y="157"/>
                  </a:lnTo>
                  <a:lnTo>
                    <a:pt x="287" y="165"/>
                  </a:lnTo>
                  <a:lnTo>
                    <a:pt x="287" y="177"/>
                  </a:lnTo>
                  <a:lnTo>
                    <a:pt x="293" y="182"/>
                  </a:lnTo>
                  <a:lnTo>
                    <a:pt x="304" y="186"/>
                  </a:lnTo>
                  <a:lnTo>
                    <a:pt x="299" y="198"/>
                  </a:lnTo>
                  <a:lnTo>
                    <a:pt x="287" y="207"/>
                  </a:lnTo>
                  <a:lnTo>
                    <a:pt x="278" y="222"/>
                  </a:lnTo>
                  <a:lnTo>
                    <a:pt x="268" y="228"/>
                  </a:lnTo>
                  <a:lnTo>
                    <a:pt x="260" y="236"/>
                  </a:lnTo>
                  <a:lnTo>
                    <a:pt x="249" y="232"/>
                  </a:lnTo>
                  <a:lnTo>
                    <a:pt x="234" y="226"/>
                  </a:lnTo>
                  <a:lnTo>
                    <a:pt x="220" y="226"/>
                  </a:lnTo>
                  <a:lnTo>
                    <a:pt x="209" y="230"/>
                  </a:lnTo>
                  <a:lnTo>
                    <a:pt x="199" y="238"/>
                  </a:lnTo>
                  <a:lnTo>
                    <a:pt x="192" y="251"/>
                  </a:lnTo>
                  <a:lnTo>
                    <a:pt x="188" y="263"/>
                  </a:lnTo>
                  <a:lnTo>
                    <a:pt x="180" y="268"/>
                  </a:lnTo>
                  <a:lnTo>
                    <a:pt x="169" y="268"/>
                  </a:lnTo>
                  <a:lnTo>
                    <a:pt x="155" y="274"/>
                  </a:lnTo>
                  <a:lnTo>
                    <a:pt x="148" y="268"/>
                  </a:lnTo>
                  <a:lnTo>
                    <a:pt x="134" y="265"/>
                  </a:lnTo>
                  <a:lnTo>
                    <a:pt x="125" y="259"/>
                  </a:lnTo>
                  <a:lnTo>
                    <a:pt x="113" y="259"/>
                  </a:lnTo>
                  <a:lnTo>
                    <a:pt x="104" y="265"/>
                  </a:lnTo>
                  <a:lnTo>
                    <a:pt x="96" y="266"/>
                  </a:lnTo>
                  <a:lnTo>
                    <a:pt x="86" y="261"/>
                  </a:lnTo>
                  <a:lnTo>
                    <a:pt x="75" y="257"/>
                  </a:lnTo>
                  <a:lnTo>
                    <a:pt x="60" y="240"/>
                  </a:lnTo>
                  <a:lnTo>
                    <a:pt x="48" y="234"/>
                  </a:lnTo>
                  <a:lnTo>
                    <a:pt x="42" y="222"/>
                  </a:lnTo>
                  <a:lnTo>
                    <a:pt x="37" y="213"/>
                  </a:lnTo>
                  <a:lnTo>
                    <a:pt x="21" y="205"/>
                  </a:lnTo>
                  <a:lnTo>
                    <a:pt x="16" y="194"/>
                  </a:lnTo>
                  <a:lnTo>
                    <a:pt x="0" y="180"/>
                  </a:lnTo>
                  <a:lnTo>
                    <a:pt x="14" y="167"/>
                  </a:lnTo>
                  <a:lnTo>
                    <a:pt x="37" y="171"/>
                  </a:lnTo>
                  <a:lnTo>
                    <a:pt x="46" y="169"/>
                  </a:lnTo>
                  <a:lnTo>
                    <a:pt x="44" y="155"/>
                  </a:lnTo>
                  <a:lnTo>
                    <a:pt x="37" y="150"/>
                  </a:lnTo>
                  <a:lnTo>
                    <a:pt x="35" y="144"/>
                  </a:lnTo>
                  <a:lnTo>
                    <a:pt x="29" y="138"/>
                  </a:lnTo>
                  <a:lnTo>
                    <a:pt x="27" y="131"/>
                  </a:lnTo>
                  <a:lnTo>
                    <a:pt x="19" y="121"/>
                  </a:lnTo>
                  <a:lnTo>
                    <a:pt x="19" y="111"/>
                  </a:lnTo>
                  <a:lnTo>
                    <a:pt x="12" y="106"/>
                  </a:lnTo>
                  <a:lnTo>
                    <a:pt x="17" y="90"/>
                  </a:lnTo>
                  <a:lnTo>
                    <a:pt x="21" y="81"/>
                  </a:lnTo>
                  <a:lnTo>
                    <a:pt x="25" y="66"/>
                  </a:lnTo>
                  <a:lnTo>
                    <a:pt x="38" y="67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1" name="Freeform 418">
              <a:extLst>
                <a:ext uri="{FF2B5EF4-FFF2-40B4-BE49-F238E27FC236}">
                  <a16:creationId xmlns:a16="http://schemas.microsoft.com/office/drawing/2014/main" id="{CF48B533-A5EC-D0B2-2423-87E4D783E8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87941" y="1837324"/>
              <a:ext cx="514464" cy="715691"/>
            </a:xfrm>
            <a:custGeom>
              <a:avLst/>
              <a:gdLst/>
              <a:ahLst/>
              <a:cxnLst>
                <a:cxn ang="0">
                  <a:pos x="65" y="400"/>
                </a:cxn>
                <a:cxn ang="0">
                  <a:pos x="44" y="401"/>
                </a:cxn>
                <a:cxn ang="0">
                  <a:pos x="30" y="422"/>
                </a:cxn>
                <a:cxn ang="0">
                  <a:pos x="30" y="442"/>
                </a:cxn>
                <a:cxn ang="0">
                  <a:pos x="32" y="459"/>
                </a:cxn>
                <a:cxn ang="0">
                  <a:pos x="47" y="499"/>
                </a:cxn>
                <a:cxn ang="0">
                  <a:pos x="80" y="512"/>
                </a:cxn>
                <a:cxn ang="0">
                  <a:pos x="103" y="522"/>
                </a:cxn>
                <a:cxn ang="0">
                  <a:pos x="149" y="518"/>
                </a:cxn>
                <a:cxn ang="0">
                  <a:pos x="162" y="539"/>
                </a:cxn>
                <a:cxn ang="0">
                  <a:pos x="193" y="533"/>
                </a:cxn>
                <a:cxn ang="0">
                  <a:pos x="212" y="530"/>
                </a:cxn>
                <a:cxn ang="0">
                  <a:pos x="218" y="499"/>
                </a:cxn>
                <a:cxn ang="0">
                  <a:pos x="227" y="478"/>
                </a:cxn>
                <a:cxn ang="0">
                  <a:pos x="246" y="451"/>
                </a:cxn>
                <a:cxn ang="0">
                  <a:pos x="269" y="451"/>
                </a:cxn>
                <a:cxn ang="0">
                  <a:pos x="304" y="440"/>
                </a:cxn>
                <a:cxn ang="0">
                  <a:pos x="334" y="444"/>
                </a:cxn>
                <a:cxn ang="0">
                  <a:pos x="355" y="419"/>
                </a:cxn>
                <a:cxn ang="0">
                  <a:pos x="376" y="422"/>
                </a:cxn>
                <a:cxn ang="0">
                  <a:pos x="398" y="444"/>
                </a:cxn>
                <a:cxn ang="0">
                  <a:pos x="407" y="413"/>
                </a:cxn>
                <a:cxn ang="0">
                  <a:pos x="384" y="369"/>
                </a:cxn>
                <a:cxn ang="0">
                  <a:pos x="363" y="334"/>
                </a:cxn>
                <a:cxn ang="0">
                  <a:pos x="323" y="331"/>
                </a:cxn>
                <a:cxn ang="0">
                  <a:pos x="308" y="290"/>
                </a:cxn>
                <a:cxn ang="0">
                  <a:pos x="311" y="258"/>
                </a:cxn>
                <a:cxn ang="0">
                  <a:pos x="334" y="275"/>
                </a:cxn>
                <a:cxn ang="0">
                  <a:pos x="344" y="256"/>
                </a:cxn>
                <a:cxn ang="0">
                  <a:pos x="344" y="222"/>
                </a:cxn>
                <a:cxn ang="0">
                  <a:pos x="329" y="181"/>
                </a:cxn>
                <a:cxn ang="0">
                  <a:pos x="323" y="139"/>
                </a:cxn>
                <a:cxn ang="0">
                  <a:pos x="350" y="89"/>
                </a:cxn>
                <a:cxn ang="0">
                  <a:pos x="317" y="55"/>
                </a:cxn>
                <a:cxn ang="0">
                  <a:pos x="313" y="9"/>
                </a:cxn>
                <a:cxn ang="0">
                  <a:pos x="298" y="1"/>
                </a:cxn>
                <a:cxn ang="0">
                  <a:pos x="246" y="47"/>
                </a:cxn>
                <a:cxn ang="0">
                  <a:pos x="237" y="84"/>
                </a:cxn>
                <a:cxn ang="0">
                  <a:pos x="212" y="107"/>
                </a:cxn>
                <a:cxn ang="0">
                  <a:pos x="202" y="141"/>
                </a:cxn>
                <a:cxn ang="0">
                  <a:pos x="210" y="172"/>
                </a:cxn>
                <a:cxn ang="0">
                  <a:pos x="178" y="199"/>
                </a:cxn>
                <a:cxn ang="0">
                  <a:pos x="143" y="193"/>
                </a:cxn>
                <a:cxn ang="0">
                  <a:pos x="109" y="197"/>
                </a:cxn>
                <a:cxn ang="0">
                  <a:pos x="84" y="202"/>
                </a:cxn>
                <a:cxn ang="0">
                  <a:pos x="88" y="229"/>
                </a:cxn>
                <a:cxn ang="0">
                  <a:pos x="84" y="264"/>
                </a:cxn>
                <a:cxn ang="0">
                  <a:pos x="55" y="277"/>
                </a:cxn>
                <a:cxn ang="0">
                  <a:pos x="44" y="290"/>
                </a:cxn>
                <a:cxn ang="0">
                  <a:pos x="0" y="294"/>
                </a:cxn>
                <a:cxn ang="0">
                  <a:pos x="15" y="317"/>
                </a:cxn>
                <a:cxn ang="0">
                  <a:pos x="28" y="354"/>
                </a:cxn>
                <a:cxn ang="0">
                  <a:pos x="55" y="371"/>
                </a:cxn>
              </a:cxnLst>
              <a:rect l="0" t="0" r="r" b="b"/>
              <a:pathLst>
                <a:path w="407" h="539">
                  <a:moveTo>
                    <a:pt x="61" y="386"/>
                  </a:moveTo>
                  <a:lnTo>
                    <a:pt x="67" y="396"/>
                  </a:lnTo>
                  <a:lnTo>
                    <a:pt x="65" y="400"/>
                  </a:lnTo>
                  <a:lnTo>
                    <a:pt x="57" y="396"/>
                  </a:lnTo>
                  <a:lnTo>
                    <a:pt x="47" y="394"/>
                  </a:lnTo>
                  <a:lnTo>
                    <a:pt x="44" y="401"/>
                  </a:lnTo>
                  <a:lnTo>
                    <a:pt x="42" y="411"/>
                  </a:lnTo>
                  <a:lnTo>
                    <a:pt x="36" y="422"/>
                  </a:lnTo>
                  <a:lnTo>
                    <a:pt x="30" y="422"/>
                  </a:lnTo>
                  <a:lnTo>
                    <a:pt x="28" y="430"/>
                  </a:lnTo>
                  <a:lnTo>
                    <a:pt x="30" y="440"/>
                  </a:lnTo>
                  <a:lnTo>
                    <a:pt x="30" y="442"/>
                  </a:lnTo>
                  <a:lnTo>
                    <a:pt x="36" y="449"/>
                  </a:lnTo>
                  <a:lnTo>
                    <a:pt x="32" y="453"/>
                  </a:lnTo>
                  <a:lnTo>
                    <a:pt x="32" y="459"/>
                  </a:lnTo>
                  <a:lnTo>
                    <a:pt x="28" y="468"/>
                  </a:lnTo>
                  <a:lnTo>
                    <a:pt x="44" y="484"/>
                  </a:lnTo>
                  <a:lnTo>
                    <a:pt x="47" y="499"/>
                  </a:lnTo>
                  <a:lnTo>
                    <a:pt x="70" y="509"/>
                  </a:lnTo>
                  <a:lnTo>
                    <a:pt x="74" y="507"/>
                  </a:lnTo>
                  <a:lnTo>
                    <a:pt x="80" y="512"/>
                  </a:lnTo>
                  <a:lnTo>
                    <a:pt x="86" y="512"/>
                  </a:lnTo>
                  <a:lnTo>
                    <a:pt x="95" y="522"/>
                  </a:lnTo>
                  <a:lnTo>
                    <a:pt x="103" y="522"/>
                  </a:lnTo>
                  <a:lnTo>
                    <a:pt x="124" y="520"/>
                  </a:lnTo>
                  <a:lnTo>
                    <a:pt x="141" y="526"/>
                  </a:lnTo>
                  <a:lnTo>
                    <a:pt x="149" y="518"/>
                  </a:lnTo>
                  <a:lnTo>
                    <a:pt x="155" y="522"/>
                  </a:lnTo>
                  <a:lnTo>
                    <a:pt x="153" y="530"/>
                  </a:lnTo>
                  <a:lnTo>
                    <a:pt x="162" y="539"/>
                  </a:lnTo>
                  <a:lnTo>
                    <a:pt x="178" y="533"/>
                  </a:lnTo>
                  <a:lnTo>
                    <a:pt x="183" y="537"/>
                  </a:lnTo>
                  <a:lnTo>
                    <a:pt x="193" y="533"/>
                  </a:lnTo>
                  <a:lnTo>
                    <a:pt x="200" y="530"/>
                  </a:lnTo>
                  <a:lnTo>
                    <a:pt x="206" y="530"/>
                  </a:lnTo>
                  <a:lnTo>
                    <a:pt x="212" y="530"/>
                  </a:lnTo>
                  <a:lnTo>
                    <a:pt x="218" y="524"/>
                  </a:lnTo>
                  <a:lnTo>
                    <a:pt x="216" y="507"/>
                  </a:lnTo>
                  <a:lnTo>
                    <a:pt x="218" y="499"/>
                  </a:lnTo>
                  <a:lnTo>
                    <a:pt x="222" y="489"/>
                  </a:lnTo>
                  <a:lnTo>
                    <a:pt x="222" y="482"/>
                  </a:lnTo>
                  <a:lnTo>
                    <a:pt x="227" y="478"/>
                  </a:lnTo>
                  <a:lnTo>
                    <a:pt x="237" y="465"/>
                  </a:lnTo>
                  <a:lnTo>
                    <a:pt x="241" y="461"/>
                  </a:lnTo>
                  <a:lnTo>
                    <a:pt x="246" y="451"/>
                  </a:lnTo>
                  <a:lnTo>
                    <a:pt x="256" y="440"/>
                  </a:lnTo>
                  <a:lnTo>
                    <a:pt x="266" y="451"/>
                  </a:lnTo>
                  <a:lnTo>
                    <a:pt x="269" y="451"/>
                  </a:lnTo>
                  <a:lnTo>
                    <a:pt x="279" y="445"/>
                  </a:lnTo>
                  <a:lnTo>
                    <a:pt x="292" y="445"/>
                  </a:lnTo>
                  <a:lnTo>
                    <a:pt x="304" y="440"/>
                  </a:lnTo>
                  <a:lnTo>
                    <a:pt x="315" y="436"/>
                  </a:lnTo>
                  <a:lnTo>
                    <a:pt x="327" y="436"/>
                  </a:lnTo>
                  <a:lnTo>
                    <a:pt x="334" y="444"/>
                  </a:lnTo>
                  <a:lnTo>
                    <a:pt x="340" y="444"/>
                  </a:lnTo>
                  <a:lnTo>
                    <a:pt x="352" y="428"/>
                  </a:lnTo>
                  <a:lnTo>
                    <a:pt x="355" y="419"/>
                  </a:lnTo>
                  <a:lnTo>
                    <a:pt x="359" y="419"/>
                  </a:lnTo>
                  <a:lnTo>
                    <a:pt x="369" y="419"/>
                  </a:lnTo>
                  <a:lnTo>
                    <a:pt x="376" y="422"/>
                  </a:lnTo>
                  <a:lnTo>
                    <a:pt x="380" y="436"/>
                  </a:lnTo>
                  <a:lnTo>
                    <a:pt x="392" y="444"/>
                  </a:lnTo>
                  <a:lnTo>
                    <a:pt x="398" y="444"/>
                  </a:lnTo>
                  <a:lnTo>
                    <a:pt x="403" y="442"/>
                  </a:lnTo>
                  <a:lnTo>
                    <a:pt x="401" y="428"/>
                  </a:lnTo>
                  <a:lnTo>
                    <a:pt x="407" y="413"/>
                  </a:lnTo>
                  <a:lnTo>
                    <a:pt x="407" y="405"/>
                  </a:lnTo>
                  <a:lnTo>
                    <a:pt x="403" y="392"/>
                  </a:lnTo>
                  <a:lnTo>
                    <a:pt x="384" y="369"/>
                  </a:lnTo>
                  <a:lnTo>
                    <a:pt x="376" y="361"/>
                  </a:lnTo>
                  <a:lnTo>
                    <a:pt x="373" y="348"/>
                  </a:lnTo>
                  <a:lnTo>
                    <a:pt x="363" y="334"/>
                  </a:lnTo>
                  <a:lnTo>
                    <a:pt x="354" y="331"/>
                  </a:lnTo>
                  <a:lnTo>
                    <a:pt x="332" y="334"/>
                  </a:lnTo>
                  <a:lnTo>
                    <a:pt x="323" y="331"/>
                  </a:lnTo>
                  <a:lnTo>
                    <a:pt x="317" y="325"/>
                  </a:lnTo>
                  <a:lnTo>
                    <a:pt x="308" y="304"/>
                  </a:lnTo>
                  <a:lnTo>
                    <a:pt x="308" y="290"/>
                  </a:lnTo>
                  <a:lnTo>
                    <a:pt x="308" y="281"/>
                  </a:lnTo>
                  <a:lnTo>
                    <a:pt x="311" y="269"/>
                  </a:lnTo>
                  <a:lnTo>
                    <a:pt x="311" y="258"/>
                  </a:lnTo>
                  <a:lnTo>
                    <a:pt x="325" y="262"/>
                  </a:lnTo>
                  <a:lnTo>
                    <a:pt x="329" y="275"/>
                  </a:lnTo>
                  <a:lnTo>
                    <a:pt x="334" y="275"/>
                  </a:lnTo>
                  <a:lnTo>
                    <a:pt x="338" y="271"/>
                  </a:lnTo>
                  <a:lnTo>
                    <a:pt x="338" y="260"/>
                  </a:lnTo>
                  <a:lnTo>
                    <a:pt x="344" y="256"/>
                  </a:lnTo>
                  <a:lnTo>
                    <a:pt x="354" y="252"/>
                  </a:lnTo>
                  <a:lnTo>
                    <a:pt x="350" y="231"/>
                  </a:lnTo>
                  <a:lnTo>
                    <a:pt x="344" y="222"/>
                  </a:lnTo>
                  <a:lnTo>
                    <a:pt x="336" y="214"/>
                  </a:lnTo>
                  <a:lnTo>
                    <a:pt x="329" y="193"/>
                  </a:lnTo>
                  <a:lnTo>
                    <a:pt x="329" y="181"/>
                  </a:lnTo>
                  <a:lnTo>
                    <a:pt x="321" y="170"/>
                  </a:lnTo>
                  <a:lnTo>
                    <a:pt x="317" y="149"/>
                  </a:lnTo>
                  <a:lnTo>
                    <a:pt x="323" y="139"/>
                  </a:lnTo>
                  <a:lnTo>
                    <a:pt x="323" y="128"/>
                  </a:lnTo>
                  <a:lnTo>
                    <a:pt x="336" y="116"/>
                  </a:lnTo>
                  <a:lnTo>
                    <a:pt x="350" y="89"/>
                  </a:lnTo>
                  <a:lnTo>
                    <a:pt x="346" y="84"/>
                  </a:lnTo>
                  <a:lnTo>
                    <a:pt x="332" y="80"/>
                  </a:lnTo>
                  <a:lnTo>
                    <a:pt x="317" y="55"/>
                  </a:lnTo>
                  <a:lnTo>
                    <a:pt x="308" y="47"/>
                  </a:lnTo>
                  <a:lnTo>
                    <a:pt x="304" y="44"/>
                  </a:lnTo>
                  <a:lnTo>
                    <a:pt x="313" y="9"/>
                  </a:lnTo>
                  <a:lnTo>
                    <a:pt x="308" y="1"/>
                  </a:lnTo>
                  <a:lnTo>
                    <a:pt x="302" y="0"/>
                  </a:lnTo>
                  <a:lnTo>
                    <a:pt x="298" y="1"/>
                  </a:lnTo>
                  <a:lnTo>
                    <a:pt x="281" y="19"/>
                  </a:lnTo>
                  <a:lnTo>
                    <a:pt x="248" y="42"/>
                  </a:lnTo>
                  <a:lnTo>
                    <a:pt x="246" y="47"/>
                  </a:lnTo>
                  <a:lnTo>
                    <a:pt x="254" y="67"/>
                  </a:lnTo>
                  <a:lnTo>
                    <a:pt x="252" y="74"/>
                  </a:lnTo>
                  <a:lnTo>
                    <a:pt x="237" y="84"/>
                  </a:lnTo>
                  <a:lnTo>
                    <a:pt x="233" y="89"/>
                  </a:lnTo>
                  <a:lnTo>
                    <a:pt x="229" y="101"/>
                  </a:lnTo>
                  <a:lnTo>
                    <a:pt x="212" y="107"/>
                  </a:lnTo>
                  <a:lnTo>
                    <a:pt x="206" y="120"/>
                  </a:lnTo>
                  <a:lnTo>
                    <a:pt x="206" y="130"/>
                  </a:lnTo>
                  <a:lnTo>
                    <a:pt x="202" y="141"/>
                  </a:lnTo>
                  <a:lnTo>
                    <a:pt x="210" y="158"/>
                  </a:lnTo>
                  <a:lnTo>
                    <a:pt x="206" y="164"/>
                  </a:lnTo>
                  <a:lnTo>
                    <a:pt x="210" y="172"/>
                  </a:lnTo>
                  <a:lnTo>
                    <a:pt x="208" y="185"/>
                  </a:lnTo>
                  <a:lnTo>
                    <a:pt x="193" y="191"/>
                  </a:lnTo>
                  <a:lnTo>
                    <a:pt x="178" y="199"/>
                  </a:lnTo>
                  <a:lnTo>
                    <a:pt x="172" y="200"/>
                  </a:lnTo>
                  <a:lnTo>
                    <a:pt x="158" y="195"/>
                  </a:lnTo>
                  <a:lnTo>
                    <a:pt x="143" y="193"/>
                  </a:lnTo>
                  <a:lnTo>
                    <a:pt x="122" y="199"/>
                  </a:lnTo>
                  <a:lnTo>
                    <a:pt x="114" y="197"/>
                  </a:lnTo>
                  <a:lnTo>
                    <a:pt x="109" y="197"/>
                  </a:lnTo>
                  <a:lnTo>
                    <a:pt x="103" y="202"/>
                  </a:lnTo>
                  <a:lnTo>
                    <a:pt x="89" y="206"/>
                  </a:lnTo>
                  <a:lnTo>
                    <a:pt x="84" y="202"/>
                  </a:lnTo>
                  <a:lnTo>
                    <a:pt x="72" y="204"/>
                  </a:lnTo>
                  <a:lnTo>
                    <a:pt x="74" y="216"/>
                  </a:lnTo>
                  <a:lnTo>
                    <a:pt x="88" y="229"/>
                  </a:lnTo>
                  <a:lnTo>
                    <a:pt x="91" y="239"/>
                  </a:lnTo>
                  <a:lnTo>
                    <a:pt x="80" y="252"/>
                  </a:lnTo>
                  <a:lnTo>
                    <a:pt x="84" y="264"/>
                  </a:lnTo>
                  <a:lnTo>
                    <a:pt x="74" y="275"/>
                  </a:lnTo>
                  <a:lnTo>
                    <a:pt x="61" y="275"/>
                  </a:lnTo>
                  <a:lnTo>
                    <a:pt x="55" y="277"/>
                  </a:lnTo>
                  <a:lnTo>
                    <a:pt x="51" y="281"/>
                  </a:lnTo>
                  <a:lnTo>
                    <a:pt x="40" y="285"/>
                  </a:lnTo>
                  <a:lnTo>
                    <a:pt x="44" y="290"/>
                  </a:lnTo>
                  <a:lnTo>
                    <a:pt x="38" y="294"/>
                  </a:lnTo>
                  <a:lnTo>
                    <a:pt x="23" y="287"/>
                  </a:lnTo>
                  <a:lnTo>
                    <a:pt x="0" y="294"/>
                  </a:lnTo>
                  <a:lnTo>
                    <a:pt x="3" y="304"/>
                  </a:lnTo>
                  <a:lnTo>
                    <a:pt x="3" y="315"/>
                  </a:lnTo>
                  <a:lnTo>
                    <a:pt x="15" y="317"/>
                  </a:lnTo>
                  <a:lnTo>
                    <a:pt x="15" y="333"/>
                  </a:lnTo>
                  <a:lnTo>
                    <a:pt x="19" y="342"/>
                  </a:lnTo>
                  <a:lnTo>
                    <a:pt x="28" y="354"/>
                  </a:lnTo>
                  <a:lnTo>
                    <a:pt x="47" y="357"/>
                  </a:lnTo>
                  <a:lnTo>
                    <a:pt x="57" y="363"/>
                  </a:lnTo>
                  <a:lnTo>
                    <a:pt x="55" y="371"/>
                  </a:lnTo>
                  <a:lnTo>
                    <a:pt x="57" y="382"/>
                  </a:lnTo>
                  <a:lnTo>
                    <a:pt x="61" y="386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2" name="Freeform 419">
              <a:extLst>
                <a:ext uri="{FF2B5EF4-FFF2-40B4-BE49-F238E27FC236}">
                  <a16:creationId xmlns:a16="http://schemas.microsoft.com/office/drawing/2014/main" id="{D690AEA5-AE39-9801-E9D6-505139B703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74515" y="1795370"/>
              <a:ext cx="578409" cy="585385"/>
            </a:xfrm>
            <a:custGeom>
              <a:avLst/>
              <a:gdLst/>
              <a:ahLst/>
              <a:cxnLst>
                <a:cxn ang="0">
                  <a:pos x="42" y="262"/>
                </a:cxn>
                <a:cxn ang="0">
                  <a:pos x="30" y="291"/>
                </a:cxn>
                <a:cxn ang="0">
                  <a:pos x="21" y="306"/>
                </a:cxn>
                <a:cxn ang="0">
                  <a:pos x="3" y="300"/>
                </a:cxn>
                <a:cxn ang="0">
                  <a:pos x="0" y="335"/>
                </a:cxn>
                <a:cxn ang="0">
                  <a:pos x="24" y="365"/>
                </a:cxn>
                <a:cxn ang="0">
                  <a:pos x="65" y="379"/>
                </a:cxn>
                <a:cxn ang="0">
                  <a:pos x="95" y="423"/>
                </a:cxn>
                <a:cxn ang="0">
                  <a:pos x="118" y="438"/>
                </a:cxn>
                <a:cxn ang="0">
                  <a:pos x="128" y="406"/>
                </a:cxn>
                <a:cxn ang="0">
                  <a:pos x="124" y="373"/>
                </a:cxn>
                <a:cxn ang="0">
                  <a:pos x="160" y="356"/>
                </a:cxn>
                <a:cxn ang="0">
                  <a:pos x="178" y="346"/>
                </a:cxn>
                <a:cxn ang="0">
                  <a:pos x="191" y="360"/>
                </a:cxn>
                <a:cxn ang="0">
                  <a:pos x="212" y="360"/>
                </a:cxn>
                <a:cxn ang="0">
                  <a:pos x="229" y="352"/>
                </a:cxn>
                <a:cxn ang="0">
                  <a:pos x="252" y="373"/>
                </a:cxn>
                <a:cxn ang="0">
                  <a:pos x="302" y="388"/>
                </a:cxn>
                <a:cxn ang="0">
                  <a:pos x="334" y="402"/>
                </a:cxn>
                <a:cxn ang="0">
                  <a:pos x="355" y="383"/>
                </a:cxn>
                <a:cxn ang="0">
                  <a:pos x="375" y="396"/>
                </a:cxn>
                <a:cxn ang="0">
                  <a:pos x="419" y="388"/>
                </a:cxn>
                <a:cxn ang="0">
                  <a:pos x="457" y="385"/>
                </a:cxn>
                <a:cxn ang="0">
                  <a:pos x="432" y="356"/>
                </a:cxn>
                <a:cxn ang="0">
                  <a:pos x="384" y="341"/>
                </a:cxn>
                <a:cxn ang="0">
                  <a:pos x="355" y="300"/>
                </a:cxn>
                <a:cxn ang="0">
                  <a:pos x="350" y="235"/>
                </a:cxn>
                <a:cxn ang="0">
                  <a:pos x="377" y="186"/>
                </a:cxn>
                <a:cxn ang="0">
                  <a:pos x="329" y="182"/>
                </a:cxn>
                <a:cxn ang="0">
                  <a:pos x="317" y="130"/>
                </a:cxn>
                <a:cxn ang="0">
                  <a:pos x="333" y="76"/>
                </a:cxn>
                <a:cxn ang="0">
                  <a:pos x="344" y="44"/>
                </a:cxn>
                <a:cxn ang="0">
                  <a:pos x="319" y="19"/>
                </a:cxn>
                <a:cxn ang="0">
                  <a:pos x="287" y="4"/>
                </a:cxn>
                <a:cxn ang="0">
                  <a:pos x="258" y="9"/>
                </a:cxn>
                <a:cxn ang="0">
                  <a:pos x="252" y="38"/>
                </a:cxn>
                <a:cxn ang="0">
                  <a:pos x="264" y="61"/>
                </a:cxn>
                <a:cxn ang="0">
                  <a:pos x="264" y="92"/>
                </a:cxn>
                <a:cxn ang="0">
                  <a:pos x="252" y="75"/>
                </a:cxn>
                <a:cxn ang="0">
                  <a:pos x="245" y="52"/>
                </a:cxn>
                <a:cxn ang="0">
                  <a:pos x="210" y="54"/>
                </a:cxn>
                <a:cxn ang="0">
                  <a:pos x="181" y="73"/>
                </a:cxn>
                <a:cxn ang="0">
                  <a:pos x="158" y="38"/>
                </a:cxn>
                <a:cxn ang="0">
                  <a:pos x="145" y="25"/>
                </a:cxn>
                <a:cxn ang="0">
                  <a:pos x="126" y="46"/>
                </a:cxn>
                <a:cxn ang="0">
                  <a:pos x="128" y="86"/>
                </a:cxn>
                <a:cxn ang="0">
                  <a:pos x="86" y="132"/>
                </a:cxn>
                <a:cxn ang="0">
                  <a:pos x="88" y="166"/>
                </a:cxn>
                <a:cxn ang="0">
                  <a:pos x="80" y="186"/>
                </a:cxn>
                <a:cxn ang="0">
                  <a:pos x="74" y="161"/>
                </a:cxn>
                <a:cxn ang="0">
                  <a:pos x="59" y="117"/>
                </a:cxn>
                <a:cxn ang="0">
                  <a:pos x="42" y="120"/>
                </a:cxn>
                <a:cxn ang="0">
                  <a:pos x="15" y="170"/>
                </a:cxn>
                <a:cxn ang="0">
                  <a:pos x="21" y="212"/>
                </a:cxn>
              </a:cxnLst>
              <a:rect l="0" t="0" r="r" b="b"/>
              <a:pathLst>
                <a:path w="457" h="442">
                  <a:moveTo>
                    <a:pt x="28" y="245"/>
                  </a:moveTo>
                  <a:lnTo>
                    <a:pt x="36" y="253"/>
                  </a:lnTo>
                  <a:lnTo>
                    <a:pt x="42" y="262"/>
                  </a:lnTo>
                  <a:lnTo>
                    <a:pt x="46" y="283"/>
                  </a:lnTo>
                  <a:lnTo>
                    <a:pt x="36" y="287"/>
                  </a:lnTo>
                  <a:lnTo>
                    <a:pt x="30" y="291"/>
                  </a:lnTo>
                  <a:lnTo>
                    <a:pt x="30" y="302"/>
                  </a:lnTo>
                  <a:lnTo>
                    <a:pt x="26" y="306"/>
                  </a:lnTo>
                  <a:lnTo>
                    <a:pt x="21" y="306"/>
                  </a:lnTo>
                  <a:lnTo>
                    <a:pt x="17" y="293"/>
                  </a:lnTo>
                  <a:lnTo>
                    <a:pt x="3" y="289"/>
                  </a:lnTo>
                  <a:lnTo>
                    <a:pt x="3" y="300"/>
                  </a:lnTo>
                  <a:lnTo>
                    <a:pt x="0" y="312"/>
                  </a:lnTo>
                  <a:lnTo>
                    <a:pt x="0" y="321"/>
                  </a:lnTo>
                  <a:lnTo>
                    <a:pt x="0" y="335"/>
                  </a:lnTo>
                  <a:lnTo>
                    <a:pt x="9" y="356"/>
                  </a:lnTo>
                  <a:lnTo>
                    <a:pt x="15" y="362"/>
                  </a:lnTo>
                  <a:lnTo>
                    <a:pt x="24" y="365"/>
                  </a:lnTo>
                  <a:lnTo>
                    <a:pt x="46" y="362"/>
                  </a:lnTo>
                  <a:lnTo>
                    <a:pt x="55" y="365"/>
                  </a:lnTo>
                  <a:lnTo>
                    <a:pt x="65" y="379"/>
                  </a:lnTo>
                  <a:lnTo>
                    <a:pt x="68" y="392"/>
                  </a:lnTo>
                  <a:lnTo>
                    <a:pt x="76" y="400"/>
                  </a:lnTo>
                  <a:lnTo>
                    <a:pt x="95" y="423"/>
                  </a:lnTo>
                  <a:lnTo>
                    <a:pt x="99" y="436"/>
                  </a:lnTo>
                  <a:lnTo>
                    <a:pt x="116" y="442"/>
                  </a:lnTo>
                  <a:lnTo>
                    <a:pt x="118" y="438"/>
                  </a:lnTo>
                  <a:lnTo>
                    <a:pt x="112" y="419"/>
                  </a:lnTo>
                  <a:lnTo>
                    <a:pt x="116" y="415"/>
                  </a:lnTo>
                  <a:lnTo>
                    <a:pt x="128" y="406"/>
                  </a:lnTo>
                  <a:lnTo>
                    <a:pt x="120" y="388"/>
                  </a:lnTo>
                  <a:lnTo>
                    <a:pt x="120" y="381"/>
                  </a:lnTo>
                  <a:lnTo>
                    <a:pt x="124" y="373"/>
                  </a:lnTo>
                  <a:lnTo>
                    <a:pt x="141" y="360"/>
                  </a:lnTo>
                  <a:lnTo>
                    <a:pt x="147" y="356"/>
                  </a:lnTo>
                  <a:lnTo>
                    <a:pt x="160" y="356"/>
                  </a:lnTo>
                  <a:lnTo>
                    <a:pt x="162" y="344"/>
                  </a:lnTo>
                  <a:lnTo>
                    <a:pt x="172" y="348"/>
                  </a:lnTo>
                  <a:lnTo>
                    <a:pt x="178" y="346"/>
                  </a:lnTo>
                  <a:lnTo>
                    <a:pt x="183" y="350"/>
                  </a:lnTo>
                  <a:lnTo>
                    <a:pt x="181" y="358"/>
                  </a:lnTo>
                  <a:lnTo>
                    <a:pt x="191" y="360"/>
                  </a:lnTo>
                  <a:lnTo>
                    <a:pt x="199" y="354"/>
                  </a:lnTo>
                  <a:lnTo>
                    <a:pt x="206" y="364"/>
                  </a:lnTo>
                  <a:lnTo>
                    <a:pt x="212" y="360"/>
                  </a:lnTo>
                  <a:lnTo>
                    <a:pt x="222" y="360"/>
                  </a:lnTo>
                  <a:lnTo>
                    <a:pt x="218" y="346"/>
                  </a:lnTo>
                  <a:lnTo>
                    <a:pt x="229" y="352"/>
                  </a:lnTo>
                  <a:lnTo>
                    <a:pt x="237" y="350"/>
                  </a:lnTo>
                  <a:lnTo>
                    <a:pt x="243" y="367"/>
                  </a:lnTo>
                  <a:lnTo>
                    <a:pt x="252" y="373"/>
                  </a:lnTo>
                  <a:lnTo>
                    <a:pt x="271" y="371"/>
                  </a:lnTo>
                  <a:lnTo>
                    <a:pt x="289" y="387"/>
                  </a:lnTo>
                  <a:lnTo>
                    <a:pt x="302" y="388"/>
                  </a:lnTo>
                  <a:lnTo>
                    <a:pt x="304" y="392"/>
                  </a:lnTo>
                  <a:lnTo>
                    <a:pt x="311" y="396"/>
                  </a:lnTo>
                  <a:lnTo>
                    <a:pt x="334" y="402"/>
                  </a:lnTo>
                  <a:lnTo>
                    <a:pt x="346" y="385"/>
                  </a:lnTo>
                  <a:lnTo>
                    <a:pt x="352" y="383"/>
                  </a:lnTo>
                  <a:lnTo>
                    <a:pt x="355" y="383"/>
                  </a:lnTo>
                  <a:lnTo>
                    <a:pt x="359" y="390"/>
                  </a:lnTo>
                  <a:lnTo>
                    <a:pt x="369" y="390"/>
                  </a:lnTo>
                  <a:lnTo>
                    <a:pt x="375" y="396"/>
                  </a:lnTo>
                  <a:lnTo>
                    <a:pt x="405" y="388"/>
                  </a:lnTo>
                  <a:lnTo>
                    <a:pt x="411" y="390"/>
                  </a:lnTo>
                  <a:lnTo>
                    <a:pt x="419" y="388"/>
                  </a:lnTo>
                  <a:lnTo>
                    <a:pt x="430" y="392"/>
                  </a:lnTo>
                  <a:lnTo>
                    <a:pt x="438" y="390"/>
                  </a:lnTo>
                  <a:lnTo>
                    <a:pt x="457" y="385"/>
                  </a:lnTo>
                  <a:lnTo>
                    <a:pt x="443" y="365"/>
                  </a:lnTo>
                  <a:lnTo>
                    <a:pt x="436" y="364"/>
                  </a:lnTo>
                  <a:lnTo>
                    <a:pt x="432" y="356"/>
                  </a:lnTo>
                  <a:lnTo>
                    <a:pt x="407" y="348"/>
                  </a:lnTo>
                  <a:lnTo>
                    <a:pt x="403" y="341"/>
                  </a:lnTo>
                  <a:lnTo>
                    <a:pt x="384" y="341"/>
                  </a:lnTo>
                  <a:lnTo>
                    <a:pt x="375" y="320"/>
                  </a:lnTo>
                  <a:lnTo>
                    <a:pt x="369" y="312"/>
                  </a:lnTo>
                  <a:lnTo>
                    <a:pt x="355" y="300"/>
                  </a:lnTo>
                  <a:lnTo>
                    <a:pt x="354" y="295"/>
                  </a:lnTo>
                  <a:lnTo>
                    <a:pt x="346" y="289"/>
                  </a:lnTo>
                  <a:lnTo>
                    <a:pt x="350" y="235"/>
                  </a:lnTo>
                  <a:lnTo>
                    <a:pt x="355" y="231"/>
                  </a:lnTo>
                  <a:lnTo>
                    <a:pt x="378" y="195"/>
                  </a:lnTo>
                  <a:lnTo>
                    <a:pt x="377" y="186"/>
                  </a:lnTo>
                  <a:lnTo>
                    <a:pt x="365" y="180"/>
                  </a:lnTo>
                  <a:lnTo>
                    <a:pt x="342" y="186"/>
                  </a:lnTo>
                  <a:lnTo>
                    <a:pt x="329" y="182"/>
                  </a:lnTo>
                  <a:lnTo>
                    <a:pt x="323" y="174"/>
                  </a:lnTo>
                  <a:lnTo>
                    <a:pt x="319" y="157"/>
                  </a:lnTo>
                  <a:lnTo>
                    <a:pt x="317" y="130"/>
                  </a:lnTo>
                  <a:lnTo>
                    <a:pt x="334" y="103"/>
                  </a:lnTo>
                  <a:lnTo>
                    <a:pt x="338" y="92"/>
                  </a:lnTo>
                  <a:lnTo>
                    <a:pt x="333" y="76"/>
                  </a:lnTo>
                  <a:lnTo>
                    <a:pt x="336" y="65"/>
                  </a:lnTo>
                  <a:lnTo>
                    <a:pt x="333" y="57"/>
                  </a:lnTo>
                  <a:lnTo>
                    <a:pt x="344" y="44"/>
                  </a:lnTo>
                  <a:lnTo>
                    <a:pt x="340" y="34"/>
                  </a:lnTo>
                  <a:lnTo>
                    <a:pt x="329" y="27"/>
                  </a:lnTo>
                  <a:lnTo>
                    <a:pt x="319" y="19"/>
                  </a:lnTo>
                  <a:lnTo>
                    <a:pt x="306" y="21"/>
                  </a:lnTo>
                  <a:lnTo>
                    <a:pt x="290" y="19"/>
                  </a:lnTo>
                  <a:lnTo>
                    <a:pt x="287" y="4"/>
                  </a:lnTo>
                  <a:lnTo>
                    <a:pt x="277" y="0"/>
                  </a:lnTo>
                  <a:lnTo>
                    <a:pt x="266" y="2"/>
                  </a:lnTo>
                  <a:lnTo>
                    <a:pt x="258" y="9"/>
                  </a:lnTo>
                  <a:lnTo>
                    <a:pt x="254" y="15"/>
                  </a:lnTo>
                  <a:lnTo>
                    <a:pt x="258" y="23"/>
                  </a:lnTo>
                  <a:lnTo>
                    <a:pt x="252" y="38"/>
                  </a:lnTo>
                  <a:lnTo>
                    <a:pt x="269" y="44"/>
                  </a:lnTo>
                  <a:lnTo>
                    <a:pt x="271" y="54"/>
                  </a:lnTo>
                  <a:lnTo>
                    <a:pt x="264" y="61"/>
                  </a:lnTo>
                  <a:lnTo>
                    <a:pt x="271" y="75"/>
                  </a:lnTo>
                  <a:lnTo>
                    <a:pt x="271" y="86"/>
                  </a:lnTo>
                  <a:lnTo>
                    <a:pt x="264" y="92"/>
                  </a:lnTo>
                  <a:lnTo>
                    <a:pt x="254" y="90"/>
                  </a:lnTo>
                  <a:lnTo>
                    <a:pt x="250" y="82"/>
                  </a:lnTo>
                  <a:lnTo>
                    <a:pt x="252" y="75"/>
                  </a:lnTo>
                  <a:lnTo>
                    <a:pt x="250" y="67"/>
                  </a:lnTo>
                  <a:lnTo>
                    <a:pt x="241" y="61"/>
                  </a:lnTo>
                  <a:lnTo>
                    <a:pt x="245" y="52"/>
                  </a:lnTo>
                  <a:lnTo>
                    <a:pt x="239" y="50"/>
                  </a:lnTo>
                  <a:lnTo>
                    <a:pt x="231" y="54"/>
                  </a:lnTo>
                  <a:lnTo>
                    <a:pt x="210" y="54"/>
                  </a:lnTo>
                  <a:lnTo>
                    <a:pt x="204" y="59"/>
                  </a:lnTo>
                  <a:lnTo>
                    <a:pt x="204" y="71"/>
                  </a:lnTo>
                  <a:lnTo>
                    <a:pt x="181" y="73"/>
                  </a:lnTo>
                  <a:lnTo>
                    <a:pt x="174" y="71"/>
                  </a:lnTo>
                  <a:lnTo>
                    <a:pt x="156" y="48"/>
                  </a:lnTo>
                  <a:lnTo>
                    <a:pt x="158" y="38"/>
                  </a:lnTo>
                  <a:lnTo>
                    <a:pt x="158" y="31"/>
                  </a:lnTo>
                  <a:lnTo>
                    <a:pt x="153" y="25"/>
                  </a:lnTo>
                  <a:lnTo>
                    <a:pt x="145" y="25"/>
                  </a:lnTo>
                  <a:lnTo>
                    <a:pt x="134" y="31"/>
                  </a:lnTo>
                  <a:lnTo>
                    <a:pt x="126" y="36"/>
                  </a:lnTo>
                  <a:lnTo>
                    <a:pt x="126" y="46"/>
                  </a:lnTo>
                  <a:lnTo>
                    <a:pt x="126" y="59"/>
                  </a:lnTo>
                  <a:lnTo>
                    <a:pt x="132" y="73"/>
                  </a:lnTo>
                  <a:lnTo>
                    <a:pt x="128" y="86"/>
                  </a:lnTo>
                  <a:lnTo>
                    <a:pt x="118" y="99"/>
                  </a:lnTo>
                  <a:lnTo>
                    <a:pt x="109" y="109"/>
                  </a:lnTo>
                  <a:lnTo>
                    <a:pt x="86" y="132"/>
                  </a:lnTo>
                  <a:lnTo>
                    <a:pt x="84" y="138"/>
                  </a:lnTo>
                  <a:lnTo>
                    <a:pt x="90" y="159"/>
                  </a:lnTo>
                  <a:lnTo>
                    <a:pt x="88" y="166"/>
                  </a:lnTo>
                  <a:lnTo>
                    <a:pt x="90" y="176"/>
                  </a:lnTo>
                  <a:lnTo>
                    <a:pt x="86" y="186"/>
                  </a:lnTo>
                  <a:lnTo>
                    <a:pt x="80" y="186"/>
                  </a:lnTo>
                  <a:lnTo>
                    <a:pt x="68" y="178"/>
                  </a:lnTo>
                  <a:lnTo>
                    <a:pt x="76" y="168"/>
                  </a:lnTo>
                  <a:lnTo>
                    <a:pt x="74" y="161"/>
                  </a:lnTo>
                  <a:lnTo>
                    <a:pt x="49" y="138"/>
                  </a:lnTo>
                  <a:lnTo>
                    <a:pt x="61" y="124"/>
                  </a:lnTo>
                  <a:lnTo>
                    <a:pt x="59" y="117"/>
                  </a:lnTo>
                  <a:lnTo>
                    <a:pt x="51" y="113"/>
                  </a:lnTo>
                  <a:lnTo>
                    <a:pt x="38" y="115"/>
                  </a:lnTo>
                  <a:lnTo>
                    <a:pt x="42" y="120"/>
                  </a:lnTo>
                  <a:lnTo>
                    <a:pt x="28" y="147"/>
                  </a:lnTo>
                  <a:lnTo>
                    <a:pt x="15" y="159"/>
                  </a:lnTo>
                  <a:lnTo>
                    <a:pt x="15" y="170"/>
                  </a:lnTo>
                  <a:lnTo>
                    <a:pt x="9" y="180"/>
                  </a:lnTo>
                  <a:lnTo>
                    <a:pt x="13" y="201"/>
                  </a:lnTo>
                  <a:lnTo>
                    <a:pt x="21" y="212"/>
                  </a:lnTo>
                  <a:lnTo>
                    <a:pt x="21" y="224"/>
                  </a:lnTo>
                  <a:lnTo>
                    <a:pt x="28" y="245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3" name="Freeform 420">
              <a:extLst>
                <a:ext uri="{FF2B5EF4-FFF2-40B4-BE49-F238E27FC236}">
                  <a16:creationId xmlns:a16="http://schemas.microsoft.com/office/drawing/2014/main" id="{5C0DAEE2-F6A2-A1CB-DEA2-5F8F469595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08564" y="1782537"/>
              <a:ext cx="504775" cy="574033"/>
            </a:xfrm>
            <a:custGeom>
              <a:avLst/>
              <a:gdLst/>
              <a:ahLst/>
              <a:cxnLst>
                <a:cxn ang="0">
                  <a:pos x="84" y="205"/>
                </a:cxn>
                <a:cxn ang="0">
                  <a:pos x="117" y="171"/>
                </a:cxn>
                <a:cxn ang="0">
                  <a:pos x="143" y="161"/>
                </a:cxn>
                <a:cxn ang="0">
                  <a:pos x="157" y="132"/>
                </a:cxn>
                <a:cxn ang="0">
                  <a:pos x="186" y="121"/>
                </a:cxn>
                <a:cxn ang="0">
                  <a:pos x="203" y="92"/>
                </a:cxn>
                <a:cxn ang="0">
                  <a:pos x="195" y="54"/>
                </a:cxn>
                <a:cxn ang="0">
                  <a:pos x="212" y="27"/>
                </a:cxn>
                <a:cxn ang="0">
                  <a:pos x="241" y="16"/>
                </a:cxn>
                <a:cxn ang="0">
                  <a:pos x="274" y="0"/>
                </a:cxn>
                <a:cxn ang="0">
                  <a:pos x="321" y="31"/>
                </a:cxn>
                <a:cxn ang="0">
                  <a:pos x="285" y="67"/>
                </a:cxn>
                <a:cxn ang="0">
                  <a:pos x="272" y="109"/>
                </a:cxn>
                <a:cxn ang="0">
                  <a:pos x="279" y="142"/>
                </a:cxn>
                <a:cxn ang="0">
                  <a:pos x="277" y="161"/>
                </a:cxn>
                <a:cxn ang="0">
                  <a:pos x="296" y="176"/>
                </a:cxn>
                <a:cxn ang="0">
                  <a:pos x="314" y="194"/>
                </a:cxn>
                <a:cxn ang="0">
                  <a:pos x="371" y="188"/>
                </a:cxn>
                <a:cxn ang="0">
                  <a:pos x="384" y="220"/>
                </a:cxn>
                <a:cxn ang="0">
                  <a:pos x="388" y="236"/>
                </a:cxn>
                <a:cxn ang="0">
                  <a:pos x="369" y="245"/>
                </a:cxn>
                <a:cxn ang="0">
                  <a:pos x="283" y="289"/>
                </a:cxn>
                <a:cxn ang="0">
                  <a:pos x="287" y="282"/>
                </a:cxn>
                <a:cxn ang="0">
                  <a:pos x="298" y="266"/>
                </a:cxn>
                <a:cxn ang="0">
                  <a:pos x="283" y="270"/>
                </a:cxn>
                <a:cxn ang="0">
                  <a:pos x="262" y="278"/>
                </a:cxn>
                <a:cxn ang="0">
                  <a:pos x="245" y="331"/>
                </a:cxn>
                <a:cxn ang="0">
                  <a:pos x="256" y="339"/>
                </a:cxn>
                <a:cxn ang="0">
                  <a:pos x="262" y="368"/>
                </a:cxn>
                <a:cxn ang="0">
                  <a:pos x="279" y="379"/>
                </a:cxn>
                <a:cxn ang="0">
                  <a:pos x="295" y="397"/>
                </a:cxn>
                <a:cxn ang="0">
                  <a:pos x="289" y="423"/>
                </a:cxn>
                <a:cxn ang="0">
                  <a:pos x="277" y="418"/>
                </a:cxn>
                <a:cxn ang="0">
                  <a:pos x="268" y="429"/>
                </a:cxn>
                <a:cxn ang="0">
                  <a:pos x="256" y="404"/>
                </a:cxn>
                <a:cxn ang="0">
                  <a:pos x="233" y="397"/>
                </a:cxn>
                <a:cxn ang="0">
                  <a:pos x="176" y="400"/>
                </a:cxn>
                <a:cxn ang="0">
                  <a:pos x="134" y="404"/>
                </a:cxn>
                <a:cxn ang="0">
                  <a:pos x="90" y="374"/>
                </a:cxn>
                <a:cxn ang="0">
                  <a:pos x="57" y="351"/>
                </a:cxn>
                <a:cxn ang="0">
                  <a:pos x="23" y="322"/>
                </a:cxn>
                <a:cxn ang="0">
                  <a:pos x="0" y="299"/>
                </a:cxn>
                <a:cxn ang="0">
                  <a:pos x="32" y="205"/>
                </a:cxn>
              </a:cxnLst>
              <a:rect l="0" t="0" r="r" b="b"/>
              <a:pathLst>
                <a:path w="398" h="435">
                  <a:moveTo>
                    <a:pt x="71" y="219"/>
                  </a:moveTo>
                  <a:lnTo>
                    <a:pt x="80" y="217"/>
                  </a:lnTo>
                  <a:lnTo>
                    <a:pt x="84" y="205"/>
                  </a:lnTo>
                  <a:lnTo>
                    <a:pt x="103" y="184"/>
                  </a:lnTo>
                  <a:lnTo>
                    <a:pt x="111" y="180"/>
                  </a:lnTo>
                  <a:lnTo>
                    <a:pt x="117" y="171"/>
                  </a:lnTo>
                  <a:lnTo>
                    <a:pt x="128" y="169"/>
                  </a:lnTo>
                  <a:lnTo>
                    <a:pt x="138" y="163"/>
                  </a:lnTo>
                  <a:lnTo>
                    <a:pt x="143" y="161"/>
                  </a:lnTo>
                  <a:lnTo>
                    <a:pt x="157" y="161"/>
                  </a:lnTo>
                  <a:lnTo>
                    <a:pt x="159" y="150"/>
                  </a:lnTo>
                  <a:lnTo>
                    <a:pt x="157" y="132"/>
                  </a:lnTo>
                  <a:lnTo>
                    <a:pt x="163" y="129"/>
                  </a:lnTo>
                  <a:lnTo>
                    <a:pt x="174" y="127"/>
                  </a:lnTo>
                  <a:lnTo>
                    <a:pt x="186" y="121"/>
                  </a:lnTo>
                  <a:lnTo>
                    <a:pt x="195" y="113"/>
                  </a:lnTo>
                  <a:lnTo>
                    <a:pt x="201" y="102"/>
                  </a:lnTo>
                  <a:lnTo>
                    <a:pt x="203" y="92"/>
                  </a:lnTo>
                  <a:lnTo>
                    <a:pt x="189" y="77"/>
                  </a:lnTo>
                  <a:lnTo>
                    <a:pt x="191" y="60"/>
                  </a:lnTo>
                  <a:lnTo>
                    <a:pt x="195" y="54"/>
                  </a:lnTo>
                  <a:lnTo>
                    <a:pt x="197" y="41"/>
                  </a:lnTo>
                  <a:lnTo>
                    <a:pt x="201" y="31"/>
                  </a:lnTo>
                  <a:lnTo>
                    <a:pt x="212" y="27"/>
                  </a:lnTo>
                  <a:lnTo>
                    <a:pt x="222" y="19"/>
                  </a:lnTo>
                  <a:lnTo>
                    <a:pt x="230" y="10"/>
                  </a:lnTo>
                  <a:lnTo>
                    <a:pt x="241" y="16"/>
                  </a:lnTo>
                  <a:lnTo>
                    <a:pt x="252" y="14"/>
                  </a:lnTo>
                  <a:lnTo>
                    <a:pt x="264" y="10"/>
                  </a:lnTo>
                  <a:lnTo>
                    <a:pt x="274" y="0"/>
                  </a:lnTo>
                  <a:lnTo>
                    <a:pt x="304" y="10"/>
                  </a:lnTo>
                  <a:lnTo>
                    <a:pt x="321" y="12"/>
                  </a:lnTo>
                  <a:lnTo>
                    <a:pt x="321" y="31"/>
                  </a:lnTo>
                  <a:lnTo>
                    <a:pt x="295" y="52"/>
                  </a:lnTo>
                  <a:lnTo>
                    <a:pt x="295" y="60"/>
                  </a:lnTo>
                  <a:lnTo>
                    <a:pt x="285" y="67"/>
                  </a:lnTo>
                  <a:lnTo>
                    <a:pt x="283" y="83"/>
                  </a:lnTo>
                  <a:lnTo>
                    <a:pt x="274" y="100"/>
                  </a:lnTo>
                  <a:lnTo>
                    <a:pt x="272" y="109"/>
                  </a:lnTo>
                  <a:lnTo>
                    <a:pt x="279" y="125"/>
                  </a:lnTo>
                  <a:lnTo>
                    <a:pt x="281" y="132"/>
                  </a:lnTo>
                  <a:lnTo>
                    <a:pt x="279" y="142"/>
                  </a:lnTo>
                  <a:lnTo>
                    <a:pt x="275" y="148"/>
                  </a:lnTo>
                  <a:lnTo>
                    <a:pt x="274" y="155"/>
                  </a:lnTo>
                  <a:lnTo>
                    <a:pt x="277" y="161"/>
                  </a:lnTo>
                  <a:lnTo>
                    <a:pt x="283" y="167"/>
                  </a:lnTo>
                  <a:lnTo>
                    <a:pt x="291" y="171"/>
                  </a:lnTo>
                  <a:lnTo>
                    <a:pt x="296" y="176"/>
                  </a:lnTo>
                  <a:lnTo>
                    <a:pt x="300" y="186"/>
                  </a:lnTo>
                  <a:lnTo>
                    <a:pt x="306" y="190"/>
                  </a:lnTo>
                  <a:lnTo>
                    <a:pt x="314" y="194"/>
                  </a:lnTo>
                  <a:lnTo>
                    <a:pt x="342" y="184"/>
                  </a:lnTo>
                  <a:lnTo>
                    <a:pt x="352" y="184"/>
                  </a:lnTo>
                  <a:lnTo>
                    <a:pt x="371" y="188"/>
                  </a:lnTo>
                  <a:lnTo>
                    <a:pt x="377" y="199"/>
                  </a:lnTo>
                  <a:lnTo>
                    <a:pt x="381" y="215"/>
                  </a:lnTo>
                  <a:lnTo>
                    <a:pt x="384" y="220"/>
                  </a:lnTo>
                  <a:lnTo>
                    <a:pt x="383" y="228"/>
                  </a:lnTo>
                  <a:lnTo>
                    <a:pt x="398" y="228"/>
                  </a:lnTo>
                  <a:lnTo>
                    <a:pt x="388" y="236"/>
                  </a:lnTo>
                  <a:lnTo>
                    <a:pt x="383" y="241"/>
                  </a:lnTo>
                  <a:lnTo>
                    <a:pt x="379" y="243"/>
                  </a:lnTo>
                  <a:lnTo>
                    <a:pt x="369" y="245"/>
                  </a:lnTo>
                  <a:lnTo>
                    <a:pt x="337" y="261"/>
                  </a:lnTo>
                  <a:lnTo>
                    <a:pt x="312" y="274"/>
                  </a:lnTo>
                  <a:lnTo>
                    <a:pt x="283" y="289"/>
                  </a:lnTo>
                  <a:lnTo>
                    <a:pt x="279" y="289"/>
                  </a:lnTo>
                  <a:lnTo>
                    <a:pt x="277" y="286"/>
                  </a:lnTo>
                  <a:lnTo>
                    <a:pt x="287" y="282"/>
                  </a:lnTo>
                  <a:lnTo>
                    <a:pt x="291" y="274"/>
                  </a:lnTo>
                  <a:lnTo>
                    <a:pt x="300" y="270"/>
                  </a:lnTo>
                  <a:lnTo>
                    <a:pt x="298" y="266"/>
                  </a:lnTo>
                  <a:lnTo>
                    <a:pt x="293" y="264"/>
                  </a:lnTo>
                  <a:lnTo>
                    <a:pt x="289" y="270"/>
                  </a:lnTo>
                  <a:lnTo>
                    <a:pt x="283" y="270"/>
                  </a:lnTo>
                  <a:lnTo>
                    <a:pt x="281" y="274"/>
                  </a:lnTo>
                  <a:lnTo>
                    <a:pt x="268" y="274"/>
                  </a:lnTo>
                  <a:lnTo>
                    <a:pt x="262" y="278"/>
                  </a:lnTo>
                  <a:lnTo>
                    <a:pt x="254" y="284"/>
                  </a:lnTo>
                  <a:lnTo>
                    <a:pt x="245" y="318"/>
                  </a:lnTo>
                  <a:lnTo>
                    <a:pt x="245" y="331"/>
                  </a:lnTo>
                  <a:lnTo>
                    <a:pt x="251" y="343"/>
                  </a:lnTo>
                  <a:lnTo>
                    <a:pt x="252" y="345"/>
                  </a:lnTo>
                  <a:lnTo>
                    <a:pt x="256" y="339"/>
                  </a:lnTo>
                  <a:lnTo>
                    <a:pt x="258" y="341"/>
                  </a:lnTo>
                  <a:lnTo>
                    <a:pt x="260" y="356"/>
                  </a:lnTo>
                  <a:lnTo>
                    <a:pt x="262" y="368"/>
                  </a:lnTo>
                  <a:lnTo>
                    <a:pt x="272" y="374"/>
                  </a:lnTo>
                  <a:lnTo>
                    <a:pt x="274" y="379"/>
                  </a:lnTo>
                  <a:lnTo>
                    <a:pt x="279" y="379"/>
                  </a:lnTo>
                  <a:lnTo>
                    <a:pt x="283" y="385"/>
                  </a:lnTo>
                  <a:lnTo>
                    <a:pt x="293" y="389"/>
                  </a:lnTo>
                  <a:lnTo>
                    <a:pt x="295" y="397"/>
                  </a:lnTo>
                  <a:lnTo>
                    <a:pt x="291" y="408"/>
                  </a:lnTo>
                  <a:lnTo>
                    <a:pt x="291" y="416"/>
                  </a:lnTo>
                  <a:lnTo>
                    <a:pt x="289" y="423"/>
                  </a:lnTo>
                  <a:lnTo>
                    <a:pt x="285" y="425"/>
                  </a:lnTo>
                  <a:lnTo>
                    <a:pt x="281" y="419"/>
                  </a:lnTo>
                  <a:lnTo>
                    <a:pt x="277" y="418"/>
                  </a:lnTo>
                  <a:lnTo>
                    <a:pt x="277" y="429"/>
                  </a:lnTo>
                  <a:lnTo>
                    <a:pt x="272" y="435"/>
                  </a:lnTo>
                  <a:lnTo>
                    <a:pt x="268" y="429"/>
                  </a:lnTo>
                  <a:lnTo>
                    <a:pt x="264" y="423"/>
                  </a:lnTo>
                  <a:lnTo>
                    <a:pt x="262" y="410"/>
                  </a:lnTo>
                  <a:lnTo>
                    <a:pt x="256" y="404"/>
                  </a:lnTo>
                  <a:lnTo>
                    <a:pt x="251" y="402"/>
                  </a:lnTo>
                  <a:lnTo>
                    <a:pt x="243" y="400"/>
                  </a:lnTo>
                  <a:lnTo>
                    <a:pt x="233" y="397"/>
                  </a:lnTo>
                  <a:lnTo>
                    <a:pt x="195" y="395"/>
                  </a:lnTo>
                  <a:lnTo>
                    <a:pt x="186" y="397"/>
                  </a:lnTo>
                  <a:lnTo>
                    <a:pt x="176" y="400"/>
                  </a:lnTo>
                  <a:lnTo>
                    <a:pt x="166" y="408"/>
                  </a:lnTo>
                  <a:lnTo>
                    <a:pt x="147" y="412"/>
                  </a:lnTo>
                  <a:lnTo>
                    <a:pt x="134" y="404"/>
                  </a:lnTo>
                  <a:lnTo>
                    <a:pt x="111" y="395"/>
                  </a:lnTo>
                  <a:lnTo>
                    <a:pt x="97" y="375"/>
                  </a:lnTo>
                  <a:lnTo>
                    <a:pt x="90" y="374"/>
                  </a:lnTo>
                  <a:lnTo>
                    <a:pt x="86" y="366"/>
                  </a:lnTo>
                  <a:lnTo>
                    <a:pt x="61" y="358"/>
                  </a:lnTo>
                  <a:lnTo>
                    <a:pt x="57" y="351"/>
                  </a:lnTo>
                  <a:lnTo>
                    <a:pt x="38" y="351"/>
                  </a:lnTo>
                  <a:lnTo>
                    <a:pt x="29" y="330"/>
                  </a:lnTo>
                  <a:lnTo>
                    <a:pt x="23" y="322"/>
                  </a:lnTo>
                  <a:lnTo>
                    <a:pt x="9" y="310"/>
                  </a:lnTo>
                  <a:lnTo>
                    <a:pt x="8" y="305"/>
                  </a:lnTo>
                  <a:lnTo>
                    <a:pt x="0" y="299"/>
                  </a:lnTo>
                  <a:lnTo>
                    <a:pt x="4" y="245"/>
                  </a:lnTo>
                  <a:lnTo>
                    <a:pt x="9" y="241"/>
                  </a:lnTo>
                  <a:lnTo>
                    <a:pt x="32" y="205"/>
                  </a:lnTo>
                  <a:lnTo>
                    <a:pt x="44" y="219"/>
                  </a:lnTo>
                  <a:lnTo>
                    <a:pt x="71" y="219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4" name="Freeform 421">
              <a:extLst>
                <a:ext uri="{FF2B5EF4-FFF2-40B4-BE49-F238E27FC236}">
                  <a16:creationId xmlns:a16="http://schemas.microsoft.com/office/drawing/2014/main" id="{D9416432-AB0E-04D3-4961-126084B691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48633" y="1800306"/>
              <a:ext cx="310035" cy="319346"/>
            </a:xfrm>
            <a:custGeom>
              <a:avLst/>
              <a:gdLst/>
              <a:ahLst/>
              <a:cxnLst>
                <a:cxn ang="0">
                  <a:pos x="23" y="40"/>
                </a:cxn>
                <a:cxn ang="0">
                  <a:pos x="49" y="0"/>
                </a:cxn>
                <a:cxn ang="0">
                  <a:pos x="80" y="6"/>
                </a:cxn>
                <a:cxn ang="0">
                  <a:pos x="126" y="15"/>
                </a:cxn>
                <a:cxn ang="0">
                  <a:pos x="162" y="17"/>
                </a:cxn>
                <a:cxn ang="0">
                  <a:pos x="193" y="21"/>
                </a:cxn>
                <a:cxn ang="0">
                  <a:pos x="204" y="29"/>
                </a:cxn>
                <a:cxn ang="0">
                  <a:pos x="199" y="50"/>
                </a:cxn>
                <a:cxn ang="0">
                  <a:pos x="179" y="63"/>
                </a:cxn>
                <a:cxn ang="0">
                  <a:pos x="156" y="86"/>
                </a:cxn>
                <a:cxn ang="0">
                  <a:pos x="160" y="97"/>
                </a:cxn>
                <a:cxn ang="0">
                  <a:pos x="183" y="97"/>
                </a:cxn>
                <a:cxn ang="0">
                  <a:pos x="195" y="111"/>
                </a:cxn>
                <a:cxn ang="0">
                  <a:pos x="191" y="128"/>
                </a:cxn>
                <a:cxn ang="0">
                  <a:pos x="181" y="151"/>
                </a:cxn>
                <a:cxn ang="0">
                  <a:pos x="204" y="164"/>
                </a:cxn>
                <a:cxn ang="0">
                  <a:pos x="193" y="176"/>
                </a:cxn>
                <a:cxn ang="0">
                  <a:pos x="199" y="189"/>
                </a:cxn>
                <a:cxn ang="0">
                  <a:pos x="220" y="207"/>
                </a:cxn>
                <a:cxn ang="0">
                  <a:pos x="244" y="226"/>
                </a:cxn>
                <a:cxn ang="0">
                  <a:pos x="237" y="243"/>
                </a:cxn>
                <a:cxn ang="0">
                  <a:pos x="222" y="243"/>
                </a:cxn>
                <a:cxn ang="0">
                  <a:pos x="214" y="235"/>
                </a:cxn>
                <a:cxn ang="0">
                  <a:pos x="220" y="226"/>
                </a:cxn>
                <a:cxn ang="0">
                  <a:pos x="202" y="205"/>
                </a:cxn>
                <a:cxn ang="0">
                  <a:pos x="195" y="193"/>
                </a:cxn>
                <a:cxn ang="0">
                  <a:pos x="185" y="197"/>
                </a:cxn>
                <a:cxn ang="0">
                  <a:pos x="183" y="207"/>
                </a:cxn>
                <a:cxn ang="0">
                  <a:pos x="176" y="207"/>
                </a:cxn>
                <a:cxn ang="0">
                  <a:pos x="166" y="212"/>
                </a:cxn>
                <a:cxn ang="0">
                  <a:pos x="137" y="205"/>
                </a:cxn>
                <a:cxn ang="0">
                  <a:pos x="112" y="208"/>
                </a:cxn>
                <a:cxn ang="0">
                  <a:pos x="105" y="187"/>
                </a:cxn>
                <a:cxn ang="0">
                  <a:pos x="80" y="172"/>
                </a:cxn>
                <a:cxn ang="0">
                  <a:pos x="42" y="182"/>
                </a:cxn>
                <a:cxn ang="0">
                  <a:pos x="28" y="174"/>
                </a:cxn>
                <a:cxn ang="0">
                  <a:pos x="19" y="159"/>
                </a:cxn>
                <a:cxn ang="0">
                  <a:pos x="5" y="149"/>
                </a:cxn>
                <a:cxn ang="0">
                  <a:pos x="3" y="136"/>
                </a:cxn>
                <a:cxn ang="0">
                  <a:pos x="9" y="120"/>
                </a:cxn>
                <a:cxn ang="0">
                  <a:pos x="0" y="97"/>
                </a:cxn>
                <a:cxn ang="0">
                  <a:pos x="11" y="71"/>
                </a:cxn>
                <a:cxn ang="0">
                  <a:pos x="23" y="48"/>
                </a:cxn>
              </a:cxnLst>
              <a:rect l="0" t="0" r="r" b="b"/>
              <a:pathLst>
                <a:path w="244" h="245">
                  <a:moveTo>
                    <a:pt x="23" y="48"/>
                  </a:moveTo>
                  <a:lnTo>
                    <a:pt x="23" y="40"/>
                  </a:lnTo>
                  <a:lnTo>
                    <a:pt x="49" y="19"/>
                  </a:lnTo>
                  <a:lnTo>
                    <a:pt x="49" y="0"/>
                  </a:lnTo>
                  <a:lnTo>
                    <a:pt x="65" y="9"/>
                  </a:lnTo>
                  <a:lnTo>
                    <a:pt x="80" y="6"/>
                  </a:lnTo>
                  <a:lnTo>
                    <a:pt x="97" y="6"/>
                  </a:lnTo>
                  <a:lnTo>
                    <a:pt x="126" y="15"/>
                  </a:lnTo>
                  <a:lnTo>
                    <a:pt x="135" y="19"/>
                  </a:lnTo>
                  <a:lnTo>
                    <a:pt x="162" y="17"/>
                  </a:lnTo>
                  <a:lnTo>
                    <a:pt x="174" y="21"/>
                  </a:lnTo>
                  <a:lnTo>
                    <a:pt x="193" y="21"/>
                  </a:lnTo>
                  <a:lnTo>
                    <a:pt x="200" y="23"/>
                  </a:lnTo>
                  <a:lnTo>
                    <a:pt x="204" y="29"/>
                  </a:lnTo>
                  <a:lnTo>
                    <a:pt x="204" y="40"/>
                  </a:lnTo>
                  <a:lnTo>
                    <a:pt x="199" y="50"/>
                  </a:lnTo>
                  <a:lnTo>
                    <a:pt x="189" y="55"/>
                  </a:lnTo>
                  <a:lnTo>
                    <a:pt x="179" y="63"/>
                  </a:lnTo>
                  <a:lnTo>
                    <a:pt x="176" y="74"/>
                  </a:lnTo>
                  <a:lnTo>
                    <a:pt x="156" y="86"/>
                  </a:lnTo>
                  <a:lnTo>
                    <a:pt x="156" y="94"/>
                  </a:lnTo>
                  <a:lnTo>
                    <a:pt x="160" y="97"/>
                  </a:lnTo>
                  <a:lnTo>
                    <a:pt x="176" y="96"/>
                  </a:lnTo>
                  <a:lnTo>
                    <a:pt x="183" y="97"/>
                  </a:lnTo>
                  <a:lnTo>
                    <a:pt x="185" y="107"/>
                  </a:lnTo>
                  <a:lnTo>
                    <a:pt x="195" y="111"/>
                  </a:lnTo>
                  <a:lnTo>
                    <a:pt x="197" y="120"/>
                  </a:lnTo>
                  <a:lnTo>
                    <a:pt x="191" y="128"/>
                  </a:lnTo>
                  <a:lnTo>
                    <a:pt x="176" y="143"/>
                  </a:lnTo>
                  <a:lnTo>
                    <a:pt x="181" y="151"/>
                  </a:lnTo>
                  <a:lnTo>
                    <a:pt x="195" y="147"/>
                  </a:lnTo>
                  <a:lnTo>
                    <a:pt x="204" y="164"/>
                  </a:lnTo>
                  <a:lnTo>
                    <a:pt x="204" y="168"/>
                  </a:lnTo>
                  <a:lnTo>
                    <a:pt x="193" y="176"/>
                  </a:lnTo>
                  <a:lnTo>
                    <a:pt x="191" y="182"/>
                  </a:lnTo>
                  <a:lnTo>
                    <a:pt x="199" y="189"/>
                  </a:lnTo>
                  <a:lnTo>
                    <a:pt x="214" y="199"/>
                  </a:lnTo>
                  <a:lnTo>
                    <a:pt x="220" y="207"/>
                  </a:lnTo>
                  <a:lnTo>
                    <a:pt x="235" y="208"/>
                  </a:lnTo>
                  <a:lnTo>
                    <a:pt x="244" y="226"/>
                  </a:lnTo>
                  <a:lnTo>
                    <a:pt x="244" y="235"/>
                  </a:lnTo>
                  <a:lnTo>
                    <a:pt x="237" y="243"/>
                  </a:lnTo>
                  <a:lnTo>
                    <a:pt x="231" y="245"/>
                  </a:lnTo>
                  <a:lnTo>
                    <a:pt x="222" y="243"/>
                  </a:lnTo>
                  <a:lnTo>
                    <a:pt x="216" y="241"/>
                  </a:lnTo>
                  <a:lnTo>
                    <a:pt x="214" y="235"/>
                  </a:lnTo>
                  <a:lnTo>
                    <a:pt x="223" y="235"/>
                  </a:lnTo>
                  <a:lnTo>
                    <a:pt x="220" y="226"/>
                  </a:lnTo>
                  <a:lnTo>
                    <a:pt x="204" y="205"/>
                  </a:lnTo>
                  <a:lnTo>
                    <a:pt x="202" y="205"/>
                  </a:lnTo>
                  <a:lnTo>
                    <a:pt x="200" y="197"/>
                  </a:lnTo>
                  <a:lnTo>
                    <a:pt x="195" y="193"/>
                  </a:lnTo>
                  <a:lnTo>
                    <a:pt x="189" y="195"/>
                  </a:lnTo>
                  <a:lnTo>
                    <a:pt x="185" y="197"/>
                  </a:lnTo>
                  <a:lnTo>
                    <a:pt x="187" y="203"/>
                  </a:lnTo>
                  <a:lnTo>
                    <a:pt x="183" y="207"/>
                  </a:lnTo>
                  <a:lnTo>
                    <a:pt x="181" y="210"/>
                  </a:lnTo>
                  <a:lnTo>
                    <a:pt x="176" y="207"/>
                  </a:lnTo>
                  <a:lnTo>
                    <a:pt x="168" y="208"/>
                  </a:lnTo>
                  <a:lnTo>
                    <a:pt x="166" y="212"/>
                  </a:lnTo>
                  <a:lnTo>
                    <a:pt x="158" y="207"/>
                  </a:lnTo>
                  <a:lnTo>
                    <a:pt x="137" y="205"/>
                  </a:lnTo>
                  <a:lnTo>
                    <a:pt x="134" y="199"/>
                  </a:lnTo>
                  <a:lnTo>
                    <a:pt x="112" y="208"/>
                  </a:lnTo>
                  <a:lnTo>
                    <a:pt x="109" y="203"/>
                  </a:lnTo>
                  <a:lnTo>
                    <a:pt x="105" y="187"/>
                  </a:lnTo>
                  <a:lnTo>
                    <a:pt x="99" y="176"/>
                  </a:lnTo>
                  <a:lnTo>
                    <a:pt x="80" y="172"/>
                  </a:lnTo>
                  <a:lnTo>
                    <a:pt x="70" y="172"/>
                  </a:lnTo>
                  <a:lnTo>
                    <a:pt x="42" y="182"/>
                  </a:lnTo>
                  <a:lnTo>
                    <a:pt x="34" y="178"/>
                  </a:lnTo>
                  <a:lnTo>
                    <a:pt x="28" y="174"/>
                  </a:lnTo>
                  <a:lnTo>
                    <a:pt x="24" y="164"/>
                  </a:lnTo>
                  <a:lnTo>
                    <a:pt x="19" y="159"/>
                  </a:lnTo>
                  <a:lnTo>
                    <a:pt x="11" y="155"/>
                  </a:lnTo>
                  <a:lnTo>
                    <a:pt x="5" y="149"/>
                  </a:lnTo>
                  <a:lnTo>
                    <a:pt x="2" y="143"/>
                  </a:lnTo>
                  <a:lnTo>
                    <a:pt x="3" y="136"/>
                  </a:lnTo>
                  <a:lnTo>
                    <a:pt x="7" y="130"/>
                  </a:lnTo>
                  <a:lnTo>
                    <a:pt x="9" y="120"/>
                  </a:lnTo>
                  <a:lnTo>
                    <a:pt x="7" y="113"/>
                  </a:lnTo>
                  <a:lnTo>
                    <a:pt x="0" y="97"/>
                  </a:lnTo>
                  <a:lnTo>
                    <a:pt x="2" y="88"/>
                  </a:lnTo>
                  <a:lnTo>
                    <a:pt x="11" y="71"/>
                  </a:lnTo>
                  <a:lnTo>
                    <a:pt x="13" y="55"/>
                  </a:lnTo>
                  <a:lnTo>
                    <a:pt x="23" y="48"/>
                  </a:lnTo>
                </a:path>
              </a:pathLst>
            </a:custGeom>
            <a:solidFill>
              <a:srgbClr val="A5A5A5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5" name="Freeform 422">
              <a:extLst>
                <a:ext uri="{FF2B5EF4-FFF2-40B4-BE49-F238E27FC236}">
                  <a16:creationId xmlns:a16="http://schemas.microsoft.com/office/drawing/2014/main" id="{1BF57087-8932-2A37-F132-8B35894994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93685" y="2248970"/>
              <a:ext cx="740208" cy="412140"/>
            </a:xfrm>
            <a:custGeom>
              <a:avLst/>
              <a:gdLst/>
              <a:ahLst/>
              <a:cxnLst>
                <a:cxn ang="0">
                  <a:pos x="54" y="163"/>
                </a:cxn>
                <a:cxn ang="0">
                  <a:pos x="86" y="171"/>
                </a:cxn>
                <a:cxn ang="0">
                  <a:pos x="113" y="152"/>
                </a:cxn>
                <a:cxn ang="0">
                  <a:pos x="142" y="167"/>
                </a:cxn>
                <a:cxn ang="0">
                  <a:pos x="163" y="176"/>
                </a:cxn>
                <a:cxn ang="0">
                  <a:pos x="199" y="192"/>
                </a:cxn>
                <a:cxn ang="0">
                  <a:pos x="222" y="215"/>
                </a:cxn>
                <a:cxn ang="0">
                  <a:pos x="253" y="222"/>
                </a:cxn>
                <a:cxn ang="0">
                  <a:pos x="285" y="240"/>
                </a:cxn>
                <a:cxn ang="0">
                  <a:pos x="314" y="240"/>
                </a:cxn>
                <a:cxn ang="0">
                  <a:pos x="331" y="230"/>
                </a:cxn>
                <a:cxn ang="0">
                  <a:pos x="358" y="217"/>
                </a:cxn>
                <a:cxn ang="0">
                  <a:pos x="385" y="243"/>
                </a:cxn>
                <a:cxn ang="0">
                  <a:pos x="404" y="255"/>
                </a:cxn>
                <a:cxn ang="0">
                  <a:pos x="419" y="289"/>
                </a:cxn>
                <a:cxn ang="0">
                  <a:pos x="458" y="310"/>
                </a:cxn>
                <a:cxn ang="0">
                  <a:pos x="498" y="301"/>
                </a:cxn>
                <a:cxn ang="0">
                  <a:pos x="536" y="274"/>
                </a:cxn>
                <a:cxn ang="0">
                  <a:pos x="561" y="293"/>
                </a:cxn>
                <a:cxn ang="0">
                  <a:pos x="582" y="305"/>
                </a:cxn>
                <a:cxn ang="0">
                  <a:pos x="578" y="263"/>
                </a:cxn>
                <a:cxn ang="0">
                  <a:pos x="517" y="190"/>
                </a:cxn>
                <a:cxn ang="0">
                  <a:pos x="507" y="159"/>
                </a:cxn>
                <a:cxn ang="0">
                  <a:pos x="509" y="127"/>
                </a:cxn>
                <a:cxn ang="0">
                  <a:pos x="500" y="104"/>
                </a:cxn>
                <a:cxn ang="0">
                  <a:pos x="504" y="81"/>
                </a:cxn>
                <a:cxn ang="0">
                  <a:pos x="517" y="69"/>
                </a:cxn>
                <a:cxn ang="0">
                  <a:pos x="504" y="48"/>
                </a:cxn>
                <a:cxn ang="0">
                  <a:pos x="448" y="41"/>
                </a:cxn>
                <a:cxn ang="0">
                  <a:pos x="419" y="54"/>
                </a:cxn>
                <a:cxn ang="0">
                  <a:pos x="364" y="41"/>
                </a:cxn>
                <a:cxn ang="0">
                  <a:pos x="326" y="44"/>
                </a:cxn>
                <a:cxn ang="0">
                  <a:pos x="282" y="52"/>
                </a:cxn>
                <a:cxn ang="0">
                  <a:pos x="262" y="39"/>
                </a:cxn>
                <a:cxn ang="0">
                  <a:pos x="241" y="58"/>
                </a:cxn>
                <a:cxn ang="0">
                  <a:pos x="209" y="44"/>
                </a:cxn>
                <a:cxn ang="0">
                  <a:pos x="159" y="29"/>
                </a:cxn>
                <a:cxn ang="0">
                  <a:pos x="136" y="8"/>
                </a:cxn>
                <a:cxn ang="0">
                  <a:pos x="119" y="16"/>
                </a:cxn>
                <a:cxn ang="0">
                  <a:pos x="98" y="16"/>
                </a:cxn>
                <a:cxn ang="0">
                  <a:pos x="85" y="2"/>
                </a:cxn>
                <a:cxn ang="0">
                  <a:pos x="67" y="12"/>
                </a:cxn>
                <a:cxn ang="0">
                  <a:pos x="31" y="29"/>
                </a:cxn>
                <a:cxn ang="0">
                  <a:pos x="35" y="62"/>
                </a:cxn>
                <a:cxn ang="0">
                  <a:pos x="25" y="94"/>
                </a:cxn>
                <a:cxn ang="0">
                  <a:pos x="6" y="100"/>
                </a:cxn>
                <a:cxn ang="0">
                  <a:pos x="10" y="127"/>
                </a:cxn>
                <a:cxn ang="0">
                  <a:pos x="39" y="131"/>
                </a:cxn>
              </a:cxnLst>
              <a:rect l="0" t="0" r="r" b="b"/>
              <a:pathLst>
                <a:path w="593" h="314">
                  <a:moveTo>
                    <a:pt x="48" y="136"/>
                  </a:moveTo>
                  <a:lnTo>
                    <a:pt x="46" y="152"/>
                  </a:lnTo>
                  <a:lnTo>
                    <a:pt x="54" y="163"/>
                  </a:lnTo>
                  <a:lnTo>
                    <a:pt x="69" y="161"/>
                  </a:lnTo>
                  <a:lnTo>
                    <a:pt x="77" y="165"/>
                  </a:lnTo>
                  <a:lnTo>
                    <a:pt x="86" y="171"/>
                  </a:lnTo>
                  <a:lnTo>
                    <a:pt x="96" y="159"/>
                  </a:lnTo>
                  <a:lnTo>
                    <a:pt x="106" y="154"/>
                  </a:lnTo>
                  <a:lnTo>
                    <a:pt x="113" y="152"/>
                  </a:lnTo>
                  <a:lnTo>
                    <a:pt x="130" y="154"/>
                  </a:lnTo>
                  <a:lnTo>
                    <a:pt x="136" y="157"/>
                  </a:lnTo>
                  <a:lnTo>
                    <a:pt x="142" y="167"/>
                  </a:lnTo>
                  <a:lnTo>
                    <a:pt x="148" y="169"/>
                  </a:lnTo>
                  <a:lnTo>
                    <a:pt x="155" y="171"/>
                  </a:lnTo>
                  <a:lnTo>
                    <a:pt x="163" y="176"/>
                  </a:lnTo>
                  <a:lnTo>
                    <a:pt x="174" y="184"/>
                  </a:lnTo>
                  <a:lnTo>
                    <a:pt x="184" y="188"/>
                  </a:lnTo>
                  <a:lnTo>
                    <a:pt x="199" y="192"/>
                  </a:lnTo>
                  <a:lnTo>
                    <a:pt x="207" y="196"/>
                  </a:lnTo>
                  <a:lnTo>
                    <a:pt x="215" y="205"/>
                  </a:lnTo>
                  <a:lnTo>
                    <a:pt x="222" y="215"/>
                  </a:lnTo>
                  <a:lnTo>
                    <a:pt x="230" y="219"/>
                  </a:lnTo>
                  <a:lnTo>
                    <a:pt x="243" y="222"/>
                  </a:lnTo>
                  <a:lnTo>
                    <a:pt x="253" y="222"/>
                  </a:lnTo>
                  <a:lnTo>
                    <a:pt x="262" y="230"/>
                  </a:lnTo>
                  <a:lnTo>
                    <a:pt x="272" y="243"/>
                  </a:lnTo>
                  <a:lnTo>
                    <a:pt x="285" y="240"/>
                  </a:lnTo>
                  <a:lnTo>
                    <a:pt x="299" y="243"/>
                  </a:lnTo>
                  <a:lnTo>
                    <a:pt x="308" y="242"/>
                  </a:lnTo>
                  <a:lnTo>
                    <a:pt x="314" y="240"/>
                  </a:lnTo>
                  <a:lnTo>
                    <a:pt x="322" y="242"/>
                  </a:lnTo>
                  <a:lnTo>
                    <a:pt x="329" y="238"/>
                  </a:lnTo>
                  <a:lnTo>
                    <a:pt x="331" y="230"/>
                  </a:lnTo>
                  <a:lnTo>
                    <a:pt x="337" y="224"/>
                  </a:lnTo>
                  <a:lnTo>
                    <a:pt x="349" y="219"/>
                  </a:lnTo>
                  <a:lnTo>
                    <a:pt x="358" y="217"/>
                  </a:lnTo>
                  <a:lnTo>
                    <a:pt x="373" y="224"/>
                  </a:lnTo>
                  <a:lnTo>
                    <a:pt x="379" y="234"/>
                  </a:lnTo>
                  <a:lnTo>
                    <a:pt x="385" y="243"/>
                  </a:lnTo>
                  <a:lnTo>
                    <a:pt x="393" y="243"/>
                  </a:lnTo>
                  <a:lnTo>
                    <a:pt x="406" y="245"/>
                  </a:lnTo>
                  <a:lnTo>
                    <a:pt x="404" y="255"/>
                  </a:lnTo>
                  <a:lnTo>
                    <a:pt x="406" y="265"/>
                  </a:lnTo>
                  <a:lnTo>
                    <a:pt x="408" y="274"/>
                  </a:lnTo>
                  <a:lnTo>
                    <a:pt x="419" y="289"/>
                  </a:lnTo>
                  <a:lnTo>
                    <a:pt x="431" y="295"/>
                  </a:lnTo>
                  <a:lnTo>
                    <a:pt x="442" y="305"/>
                  </a:lnTo>
                  <a:lnTo>
                    <a:pt x="458" y="310"/>
                  </a:lnTo>
                  <a:lnTo>
                    <a:pt x="488" y="314"/>
                  </a:lnTo>
                  <a:lnTo>
                    <a:pt x="492" y="307"/>
                  </a:lnTo>
                  <a:lnTo>
                    <a:pt x="498" y="301"/>
                  </a:lnTo>
                  <a:lnTo>
                    <a:pt x="509" y="286"/>
                  </a:lnTo>
                  <a:lnTo>
                    <a:pt x="523" y="282"/>
                  </a:lnTo>
                  <a:lnTo>
                    <a:pt x="536" y="274"/>
                  </a:lnTo>
                  <a:lnTo>
                    <a:pt x="555" y="278"/>
                  </a:lnTo>
                  <a:lnTo>
                    <a:pt x="557" y="282"/>
                  </a:lnTo>
                  <a:lnTo>
                    <a:pt x="561" y="293"/>
                  </a:lnTo>
                  <a:lnTo>
                    <a:pt x="572" y="297"/>
                  </a:lnTo>
                  <a:lnTo>
                    <a:pt x="576" y="303"/>
                  </a:lnTo>
                  <a:lnTo>
                    <a:pt x="582" y="305"/>
                  </a:lnTo>
                  <a:lnTo>
                    <a:pt x="586" y="301"/>
                  </a:lnTo>
                  <a:lnTo>
                    <a:pt x="593" y="272"/>
                  </a:lnTo>
                  <a:lnTo>
                    <a:pt x="578" y="263"/>
                  </a:lnTo>
                  <a:lnTo>
                    <a:pt x="538" y="228"/>
                  </a:lnTo>
                  <a:lnTo>
                    <a:pt x="530" y="217"/>
                  </a:lnTo>
                  <a:lnTo>
                    <a:pt x="517" y="190"/>
                  </a:lnTo>
                  <a:lnTo>
                    <a:pt x="513" y="176"/>
                  </a:lnTo>
                  <a:lnTo>
                    <a:pt x="511" y="165"/>
                  </a:lnTo>
                  <a:lnTo>
                    <a:pt x="507" y="159"/>
                  </a:lnTo>
                  <a:lnTo>
                    <a:pt x="507" y="152"/>
                  </a:lnTo>
                  <a:lnTo>
                    <a:pt x="509" y="134"/>
                  </a:lnTo>
                  <a:lnTo>
                    <a:pt x="509" y="127"/>
                  </a:lnTo>
                  <a:lnTo>
                    <a:pt x="505" y="123"/>
                  </a:lnTo>
                  <a:lnTo>
                    <a:pt x="500" y="113"/>
                  </a:lnTo>
                  <a:lnTo>
                    <a:pt x="500" y="104"/>
                  </a:lnTo>
                  <a:lnTo>
                    <a:pt x="498" y="96"/>
                  </a:lnTo>
                  <a:lnTo>
                    <a:pt x="502" y="94"/>
                  </a:lnTo>
                  <a:lnTo>
                    <a:pt x="504" y="81"/>
                  </a:lnTo>
                  <a:lnTo>
                    <a:pt x="502" y="75"/>
                  </a:lnTo>
                  <a:lnTo>
                    <a:pt x="521" y="75"/>
                  </a:lnTo>
                  <a:lnTo>
                    <a:pt x="517" y="69"/>
                  </a:lnTo>
                  <a:lnTo>
                    <a:pt x="515" y="56"/>
                  </a:lnTo>
                  <a:lnTo>
                    <a:pt x="509" y="50"/>
                  </a:lnTo>
                  <a:lnTo>
                    <a:pt x="504" y="48"/>
                  </a:lnTo>
                  <a:lnTo>
                    <a:pt x="496" y="46"/>
                  </a:lnTo>
                  <a:lnTo>
                    <a:pt x="486" y="43"/>
                  </a:lnTo>
                  <a:lnTo>
                    <a:pt x="448" y="41"/>
                  </a:lnTo>
                  <a:lnTo>
                    <a:pt x="439" y="43"/>
                  </a:lnTo>
                  <a:lnTo>
                    <a:pt x="429" y="46"/>
                  </a:lnTo>
                  <a:lnTo>
                    <a:pt x="419" y="54"/>
                  </a:lnTo>
                  <a:lnTo>
                    <a:pt x="400" y="58"/>
                  </a:lnTo>
                  <a:lnTo>
                    <a:pt x="387" y="50"/>
                  </a:lnTo>
                  <a:lnTo>
                    <a:pt x="364" y="41"/>
                  </a:lnTo>
                  <a:lnTo>
                    <a:pt x="345" y="46"/>
                  </a:lnTo>
                  <a:lnTo>
                    <a:pt x="337" y="48"/>
                  </a:lnTo>
                  <a:lnTo>
                    <a:pt x="326" y="44"/>
                  </a:lnTo>
                  <a:lnTo>
                    <a:pt x="318" y="46"/>
                  </a:lnTo>
                  <a:lnTo>
                    <a:pt x="312" y="44"/>
                  </a:lnTo>
                  <a:lnTo>
                    <a:pt x="282" y="52"/>
                  </a:lnTo>
                  <a:lnTo>
                    <a:pt x="276" y="46"/>
                  </a:lnTo>
                  <a:lnTo>
                    <a:pt x="266" y="46"/>
                  </a:lnTo>
                  <a:lnTo>
                    <a:pt x="262" y="39"/>
                  </a:lnTo>
                  <a:lnTo>
                    <a:pt x="259" y="39"/>
                  </a:lnTo>
                  <a:lnTo>
                    <a:pt x="253" y="41"/>
                  </a:lnTo>
                  <a:lnTo>
                    <a:pt x="241" y="58"/>
                  </a:lnTo>
                  <a:lnTo>
                    <a:pt x="218" y="52"/>
                  </a:lnTo>
                  <a:lnTo>
                    <a:pt x="211" y="48"/>
                  </a:lnTo>
                  <a:lnTo>
                    <a:pt x="209" y="44"/>
                  </a:lnTo>
                  <a:lnTo>
                    <a:pt x="196" y="43"/>
                  </a:lnTo>
                  <a:lnTo>
                    <a:pt x="178" y="27"/>
                  </a:lnTo>
                  <a:lnTo>
                    <a:pt x="159" y="29"/>
                  </a:lnTo>
                  <a:lnTo>
                    <a:pt x="150" y="23"/>
                  </a:lnTo>
                  <a:lnTo>
                    <a:pt x="144" y="6"/>
                  </a:lnTo>
                  <a:lnTo>
                    <a:pt x="136" y="8"/>
                  </a:lnTo>
                  <a:lnTo>
                    <a:pt x="125" y="2"/>
                  </a:lnTo>
                  <a:lnTo>
                    <a:pt x="129" y="16"/>
                  </a:lnTo>
                  <a:lnTo>
                    <a:pt x="119" y="16"/>
                  </a:lnTo>
                  <a:lnTo>
                    <a:pt x="113" y="20"/>
                  </a:lnTo>
                  <a:lnTo>
                    <a:pt x="106" y="10"/>
                  </a:lnTo>
                  <a:lnTo>
                    <a:pt x="98" y="16"/>
                  </a:lnTo>
                  <a:lnTo>
                    <a:pt x="88" y="14"/>
                  </a:lnTo>
                  <a:lnTo>
                    <a:pt x="90" y="6"/>
                  </a:lnTo>
                  <a:lnTo>
                    <a:pt x="85" y="2"/>
                  </a:lnTo>
                  <a:lnTo>
                    <a:pt x="79" y="4"/>
                  </a:lnTo>
                  <a:lnTo>
                    <a:pt x="69" y="0"/>
                  </a:lnTo>
                  <a:lnTo>
                    <a:pt x="67" y="12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31" y="29"/>
                  </a:lnTo>
                  <a:lnTo>
                    <a:pt x="27" y="37"/>
                  </a:lnTo>
                  <a:lnTo>
                    <a:pt x="27" y="44"/>
                  </a:lnTo>
                  <a:lnTo>
                    <a:pt x="35" y="62"/>
                  </a:lnTo>
                  <a:lnTo>
                    <a:pt x="23" y="71"/>
                  </a:lnTo>
                  <a:lnTo>
                    <a:pt x="19" y="75"/>
                  </a:lnTo>
                  <a:lnTo>
                    <a:pt x="25" y="94"/>
                  </a:lnTo>
                  <a:lnTo>
                    <a:pt x="23" y="98"/>
                  </a:lnTo>
                  <a:lnTo>
                    <a:pt x="6" y="92"/>
                  </a:lnTo>
                  <a:lnTo>
                    <a:pt x="6" y="100"/>
                  </a:lnTo>
                  <a:lnTo>
                    <a:pt x="0" y="115"/>
                  </a:lnTo>
                  <a:lnTo>
                    <a:pt x="2" y="129"/>
                  </a:lnTo>
                  <a:lnTo>
                    <a:pt x="10" y="127"/>
                  </a:lnTo>
                  <a:lnTo>
                    <a:pt x="18" y="132"/>
                  </a:lnTo>
                  <a:lnTo>
                    <a:pt x="27" y="134"/>
                  </a:lnTo>
                  <a:lnTo>
                    <a:pt x="39" y="131"/>
                  </a:lnTo>
                  <a:lnTo>
                    <a:pt x="48" y="136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6" name="Freeform 423">
              <a:extLst>
                <a:ext uri="{FF2B5EF4-FFF2-40B4-BE49-F238E27FC236}">
                  <a16:creationId xmlns:a16="http://schemas.microsoft.com/office/drawing/2014/main" id="{A95F3973-C742-10B9-58DA-EF8C6BAF07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44896" y="2385691"/>
              <a:ext cx="528996" cy="248764"/>
            </a:xfrm>
            <a:custGeom>
              <a:avLst/>
              <a:gdLst/>
              <a:ahLst/>
              <a:cxnLst>
                <a:cxn ang="0">
                  <a:pos x="111" y="137"/>
                </a:cxn>
                <a:cxn ang="0">
                  <a:pos x="126" y="116"/>
                </a:cxn>
                <a:cxn ang="0">
                  <a:pos x="151" y="99"/>
                </a:cxn>
                <a:cxn ang="0">
                  <a:pos x="170" y="69"/>
                </a:cxn>
                <a:cxn ang="0">
                  <a:pos x="203" y="51"/>
                </a:cxn>
                <a:cxn ang="0">
                  <a:pos x="218" y="48"/>
                </a:cxn>
                <a:cxn ang="0">
                  <a:pos x="275" y="69"/>
                </a:cxn>
                <a:cxn ang="0">
                  <a:pos x="283" y="78"/>
                </a:cxn>
                <a:cxn ang="0">
                  <a:pos x="287" y="70"/>
                </a:cxn>
                <a:cxn ang="0">
                  <a:pos x="300" y="78"/>
                </a:cxn>
                <a:cxn ang="0">
                  <a:pos x="321" y="95"/>
                </a:cxn>
                <a:cxn ang="0">
                  <a:pos x="337" y="99"/>
                </a:cxn>
                <a:cxn ang="0">
                  <a:pos x="369" y="124"/>
                </a:cxn>
                <a:cxn ang="0">
                  <a:pos x="385" y="141"/>
                </a:cxn>
                <a:cxn ang="0">
                  <a:pos x="385" y="130"/>
                </a:cxn>
                <a:cxn ang="0">
                  <a:pos x="392" y="128"/>
                </a:cxn>
                <a:cxn ang="0">
                  <a:pos x="409" y="145"/>
                </a:cxn>
                <a:cxn ang="0">
                  <a:pos x="417" y="134"/>
                </a:cxn>
                <a:cxn ang="0">
                  <a:pos x="417" y="124"/>
                </a:cxn>
                <a:cxn ang="0">
                  <a:pos x="407" y="116"/>
                </a:cxn>
                <a:cxn ang="0">
                  <a:pos x="392" y="107"/>
                </a:cxn>
                <a:cxn ang="0">
                  <a:pos x="388" y="93"/>
                </a:cxn>
                <a:cxn ang="0">
                  <a:pos x="367" y="76"/>
                </a:cxn>
                <a:cxn ang="0">
                  <a:pos x="354" y="59"/>
                </a:cxn>
                <a:cxn ang="0">
                  <a:pos x="331" y="57"/>
                </a:cxn>
                <a:cxn ang="0">
                  <a:pos x="325" y="30"/>
                </a:cxn>
                <a:cxn ang="0">
                  <a:pos x="304" y="28"/>
                </a:cxn>
                <a:cxn ang="0">
                  <a:pos x="287" y="21"/>
                </a:cxn>
                <a:cxn ang="0">
                  <a:pos x="274" y="25"/>
                </a:cxn>
                <a:cxn ang="0">
                  <a:pos x="256" y="17"/>
                </a:cxn>
                <a:cxn ang="0">
                  <a:pos x="245" y="0"/>
                </a:cxn>
                <a:cxn ang="0">
                  <a:pos x="231" y="0"/>
                </a:cxn>
                <a:cxn ang="0">
                  <a:pos x="216" y="25"/>
                </a:cxn>
                <a:cxn ang="0">
                  <a:pos x="203" y="17"/>
                </a:cxn>
                <a:cxn ang="0">
                  <a:pos x="180" y="21"/>
                </a:cxn>
                <a:cxn ang="0">
                  <a:pos x="155" y="26"/>
                </a:cxn>
                <a:cxn ang="0">
                  <a:pos x="142" y="32"/>
                </a:cxn>
                <a:cxn ang="0">
                  <a:pos x="122" y="32"/>
                </a:cxn>
                <a:cxn ang="0">
                  <a:pos x="113" y="46"/>
                </a:cxn>
                <a:cxn ang="0">
                  <a:pos x="98" y="63"/>
                </a:cxn>
                <a:cxn ang="0">
                  <a:pos x="94" y="80"/>
                </a:cxn>
                <a:cxn ang="0">
                  <a:pos x="94" y="105"/>
                </a:cxn>
                <a:cxn ang="0">
                  <a:pos x="82" y="111"/>
                </a:cxn>
                <a:cxn ang="0">
                  <a:pos x="69" y="114"/>
                </a:cxn>
                <a:cxn ang="0">
                  <a:pos x="54" y="114"/>
                </a:cxn>
                <a:cxn ang="0">
                  <a:pos x="40" y="122"/>
                </a:cxn>
                <a:cxn ang="0">
                  <a:pos x="38" y="132"/>
                </a:cxn>
                <a:cxn ang="0">
                  <a:pos x="29" y="137"/>
                </a:cxn>
                <a:cxn ang="0">
                  <a:pos x="13" y="149"/>
                </a:cxn>
                <a:cxn ang="0">
                  <a:pos x="0" y="164"/>
                </a:cxn>
                <a:cxn ang="0">
                  <a:pos x="8" y="187"/>
                </a:cxn>
                <a:cxn ang="0">
                  <a:pos x="19" y="189"/>
                </a:cxn>
                <a:cxn ang="0">
                  <a:pos x="31" y="185"/>
                </a:cxn>
                <a:cxn ang="0">
                  <a:pos x="59" y="178"/>
                </a:cxn>
                <a:cxn ang="0">
                  <a:pos x="76" y="176"/>
                </a:cxn>
                <a:cxn ang="0">
                  <a:pos x="109" y="147"/>
                </a:cxn>
              </a:cxnLst>
              <a:rect l="0" t="0" r="r" b="b"/>
              <a:pathLst>
                <a:path w="419" h="189">
                  <a:moveTo>
                    <a:pt x="109" y="147"/>
                  </a:moveTo>
                  <a:lnTo>
                    <a:pt x="111" y="137"/>
                  </a:lnTo>
                  <a:lnTo>
                    <a:pt x="120" y="130"/>
                  </a:lnTo>
                  <a:lnTo>
                    <a:pt x="126" y="116"/>
                  </a:lnTo>
                  <a:lnTo>
                    <a:pt x="132" y="111"/>
                  </a:lnTo>
                  <a:lnTo>
                    <a:pt x="151" y="99"/>
                  </a:lnTo>
                  <a:lnTo>
                    <a:pt x="155" y="97"/>
                  </a:lnTo>
                  <a:lnTo>
                    <a:pt x="170" y="69"/>
                  </a:lnTo>
                  <a:lnTo>
                    <a:pt x="189" y="59"/>
                  </a:lnTo>
                  <a:lnTo>
                    <a:pt x="203" y="51"/>
                  </a:lnTo>
                  <a:lnTo>
                    <a:pt x="210" y="48"/>
                  </a:lnTo>
                  <a:lnTo>
                    <a:pt x="218" y="48"/>
                  </a:lnTo>
                  <a:lnTo>
                    <a:pt x="228" y="48"/>
                  </a:lnTo>
                  <a:lnTo>
                    <a:pt x="275" y="69"/>
                  </a:lnTo>
                  <a:lnTo>
                    <a:pt x="279" y="76"/>
                  </a:lnTo>
                  <a:lnTo>
                    <a:pt x="283" y="78"/>
                  </a:lnTo>
                  <a:lnTo>
                    <a:pt x="287" y="76"/>
                  </a:lnTo>
                  <a:lnTo>
                    <a:pt x="287" y="70"/>
                  </a:lnTo>
                  <a:lnTo>
                    <a:pt x="291" y="69"/>
                  </a:lnTo>
                  <a:lnTo>
                    <a:pt x="300" y="78"/>
                  </a:lnTo>
                  <a:lnTo>
                    <a:pt x="316" y="86"/>
                  </a:lnTo>
                  <a:lnTo>
                    <a:pt x="321" y="95"/>
                  </a:lnTo>
                  <a:lnTo>
                    <a:pt x="327" y="99"/>
                  </a:lnTo>
                  <a:lnTo>
                    <a:pt x="337" y="99"/>
                  </a:lnTo>
                  <a:lnTo>
                    <a:pt x="352" y="122"/>
                  </a:lnTo>
                  <a:lnTo>
                    <a:pt x="369" y="124"/>
                  </a:lnTo>
                  <a:lnTo>
                    <a:pt x="379" y="134"/>
                  </a:lnTo>
                  <a:lnTo>
                    <a:pt x="385" y="141"/>
                  </a:lnTo>
                  <a:lnTo>
                    <a:pt x="386" y="136"/>
                  </a:lnTo>
                  <a:lnTo>
                    <a:pt x="385" y="130"/>
                  </a:lnTo>
                  <a:lnTo>
                    <a:pt x="388" y="128"/>
                  </a:lnTo>
                  <a:lnTo>
                    <a:pt x="392" y="128"/>
                  </a:lnTo>
                  <a:lnTo>
                    <a:pt x="400" y="136"/>
                  </a:lnTo>
                  <a:lnTo>
                    <a:pt x="409" y="145"/>
                  </a:lnTo>
                  <a:lnTo>
                    <a:pt x="417" y="143"/>
                  </a:lnTo>
                  <a:lnTo>
                    <a:pt x="417" y="134"/>
                  </a:lnTo>
                  <a:lnTo>
                    <a:pt x="419" y="128"/>
                  </a:lnTo>
                  <a:lnTo>
                    <a:pt x="417" y="124"/>
                  </a:lnTo>
                  <a:lnTo>
                    <a:pt x="411" y="122"/>
                  </a:lnTo>
                  <a:lnTo>
                    <a:pt x="407" y="116"/>
                  </a:lnTo>
                  <a:lnTo>
                    <a:pt x="398" y="114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88" y="93"/>
                  </a:lnTo>
                  <a:lnTo>
                    <a:pt x="379" y="92"/>
                  </a:lnTo>
                  <a:lnTo>
                    <a:pt x="367" y="76"/>
                  </a:lnTo>
                  <a:lnTo>
                    <a:pt x="363" y="65"/>
                  </a:lnTo>
                  <a:lnTo>
                    <a:pt x="354" y="59"/>
                  </a:lnTo>
                  <a:lnTo>
                    <a:pt x="346" y="55"/>
                  </a:lnTo>
                  <a:lnTo>
                    <a:pt x="331" y="57"/>
                  </a:lnTo>
                  <a:lnTo>
                    <a:pt x="323" y="46"/>
                  </a:lnTo>
                  <a:lnTo>
                    <a:pt x="325" y="30"/>
                  </a:lnTo>
                  <a:lnTo>
                    <a:pt x="316" y="25"/>
                  </a:lnTo>
                  <a:lnTo>
                    <a:pt x="304" y="28"/>
                  </a:lnTo>
                  <a:lnTo>
                    <a:pt x="295" y="26"/>
                  </a:lnTo>
                  <a:lnTo>
                    <a:pt x="287" y="21"/>
                  </a:lnTo>
                  <a:lnTo>
                    <a:pt x="279" y="23"/>
                  </a:lnTo>
                  <a:lnTo>
                    <a:pt x="274" y="25"/>
                  </a:lnTo>
                  <a:lnTo>
                    <a:pt x="268" y="25"/>
                  </a:lnTo>
                  <a:lnTo>
                    <a:pt x="256" y="17"/>
                  </a:lnTo>
                  <a:lnTo>
                    <a:pt x="252" y="3"/>
                  </a:lnTo>
                  <a:lnTo>
                    <a:pt x="245" y="0"/>
                  </a:lnTo>
                  <a:lnTo>
                    <a:pt x="235" y="0"/>
                  </a:lnTo>
                  <a:lnTo>
                    <a:pt x="231" y="0"/>
                  </a:lnTo>
                  <a:lnTo>
                    <a:pt x="228" y="9"/>
                  </a:lnTo>
                  <a:lnTo>
                    <a:pt x="216" y="25"/>
                  </a:lnTo>
                  <a:lnTo>
                    <a:pt x="210" y="25"/>
                  </a:lnTo>
                  <a:lnTo>
                    <a:pt x="203" y="17"/>
                  </a:lnTo>
                  <a:lnTo>
                    <a:pt x="191" y="17"/>
                  </a:lnTo>
                  <a:lnTo>
                    <a:pt x="180" y="21"/>
                  </a:lnTo>
                  <a:lnTo>
                    <a:pt x="168" y="26"/>
                  </a:lnTo>
                  <a:lnTo>
                    <a:pt x="155" y="26"/>
                  </a:lnTo>
                  <a:lnTo>
                    <a:pt x="145" y="32"/>
                  </a:lnTo>
                  <a:lnTo>
                    <a:pt x="142" y="32"/>
                  </a:lnTo>
                  <a:lnTo>
                    <a:pt x="132" y="21"/>
                  </a:lnTo>
                  <a:lnTo>
                    <a:pt x="122" y="32"/>
                  </a:lnTo>
                  <a:lnTo>
                    <a:pt x="117" y="42"/>
                  </a:lnTo>
                  <a:lnTo>
                    <a:pt x="113" y="46"/>
                  </a:lnTo>
                  <a:lnTo>
                    <a:pt x="103" y="59"/>
                  </a:lnTo>
                  <a:lnTo>
                    <a:pt x="98" y="63"/>
                  </a:lnTo>
                  <a:lnTo>
                    <a:pt x="98" y="70"/>
                  </a:lnTo>
                  <a:lnTo>
                    <a:pt x="94" y="80"/>
                  </a:lnTo>
                  <a:lnTo>
                    <a:pt x="92" y="88"/>
                  </a:lnTo>
                  <a:lnTo>
                    <a:pt x="94" y="105"/>
                  </a:lnTo>
                  <a:lnTo>
                    <a:pt x="88" y="111"/>
                  </a:lnTo>
                  <a:lnTo>
                    <a:pt x="82" y="111"/>
                  </a:lnTo>
                  <a:lnTo>
                    <a:pt x="76" y="111"/>
                  </a:lnTo>
                  <a:lnTo>
                    <a:pt x="69" y="114"/>
                  </a:lnTo>
                  <a:lnTo>
                    <a:pt x="59" y="118"/>
                  </a:lnTo>
                  <a:lnTo>
                    <a:pt x="54" y="114"/>
                  </a:lnTo>
                  <a:lnTo>
                    <a:pt x="38" y="120"/>
                  </a:lnTo>
                  <a:lnTo>
                    <a:pt x="40" y="122"/>
                  </a:lnTo>
                  <a:lnTo>
                    <a:pt x="40" y="130"/>
                  </a:lnTo>
                  <a:lnTo>
                    <a:pt x="38" y="132"/>
                  </a:lnTo>
                  <a:lnTo>
                    <a:pt x="29" y="132"/>
                  </a:lnTo>
                  <a:lnTo>
                    <a:pt x="29" y="137"/>
                  </a:lnTo>
                  <a:lnTo>
                    <a:pt x="21" y="147"/>
                  </a:lnTo>
                  <a:lnTo>
                    <a:pt x="13" y="149"/>
                  </a:lnTo>
                  <a:lnTo>
                    <a:pt x="11" y="160"/>
                  </a:lnTo>
                  <a:lnTo>
                    <a:pt x="0" y="164"/>
                  </a:lnTo>
                  <a:lnTo>
                    <a:pt x="2" y="178"/>
                  </a:lnTo>
                  <a:lnTo>
                    <a:pt x="8" y="187"/>
                  </a:lnTo>
                  <a:lnTo>
                    <a:pt x="17" y="185"/>
                  </a:lnTo>
                  <a:lnTo>
                    <a:pt x="19" y="189"/>
                  </a:lnTo>
                  <a:lnTo>
                    <a:pt x="25" y="189"/>
                  </a:lnTo>
                  <a:lnTo>
                    <a:pt x="31" y="185"/>
                  </a:lnTo>
                  <a:lnTo>
                    <a:pt x="42" y="185"/>
                  </a:lnTo>
                  <a:lnTo>
                    <a:pt x="59" y="178"/>
                  </a:lnTo>
                  <a:lnTo>
                    <a:pt x="67" y="178"/>
                  </a:lnTo>
                  <a:lnTo>
                    <a:pt x="76" y="176"/>
                  </a:lnTo>
                  <a:lnTo>
                    <a:pt x="99" y="160"/>
                  </a:lnTo>
                  <a:lnTo>
                    <a:pt x="109" y="147"/>
                  </a:lnTo>
                </a:path>
              </a:pathLst>
            </a:custGeom>
            <a:solidFill>
              <a:srgbClr val="A5A5A5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7" name="Freeform 424">
              <a:extLst>
                <a:ext uri="{FF2B5EF4-FFF2-40B4-BE49-F238E27FC236}">
                  <a16:creationId xmlns:a16="http://schemas.microsoft.com/office/drawing/2014/main" id="{B42C9E2B-37DD-1190-D150-820138558B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01228" y="2445908"/>
              <a:ext cx="562906" cy="642641"/>
            </a:xfrm>
            <a:custGeom>
              <a:avLst/>
              <a:gdLst/>
              <a:ahLst/>
              <a:cxnLst>
                <a:cxn ang="0">
                  <a:pos x="121" y="44"/>
                </a:cxn>
                <a:cxn ang="0">
                  <a:pos x="144" y="67"/>
                </a:cxn>
                <a:cxn ang="0">
                  <a:pos x="176" y="78"/>
                </a:cxn>
                <a:cxn ang="0">
                  <a:pos x="213" y="91"/>
                </a:cxn>
                <a:cxn ang="0">
                  <a:pos x="236" y="90"/>
                </a:cxn>
                <a:cxn ang="0">
                  <a:pos x="251" y="72"/>
                </a:cxn>
                <a:cxn ang="0">
                  <a:pos x="287" y="72"/>
                </a:cxn>
                <a:cxn ang="0">
                  <a:pos x="307" y="91"/>
                </a:cxn>
                <a:cxn ang="0">
                  <a:pos x="320" y="113"/>
                </a:cxn>
                <a:cxn ang="0">
                  <a:pos x="345" y="143"/>
                </a:cxn>
                <a:cxn ang="0">
                  <a:pos x="402" y="162"/>
                </a:cxn>
                <a:cxn ang="0">
                  <a:pos x="421" y="172"/>
                </a:cxn>
                <a:cxn ang="0">
                  <a:pos x="450" y="183"/>
                </a:cxn>
                <a:cxn ang="0">
                  <a:pos x="441" y="185"/>
                </a:cxn>
                <a:cxn ang="0">
                  <a:pos x="431" y="193"/>
                </a:cxn>
                <a:cxn ang="0">
                  <a:pos x="425" y="204"/>
                </a:cxn>
                <a:cxn ang="0">
                  <a:pos x="410" y="220"/>
                </a:cxn>
                <a:cxn ang="0">
                  <a:pos x="398" y="258"/>
                </a:cxn>
                <a:cxn ang="0">
                  <a:pos x="414" y="269"/>
                </a:cxn>
                <a:cxn ang="0">
                  <a:pos x="391" y="283"/>
                </a:cxn>
                <a:cxn ang="0">
                  <a:pos x="374" y="300"/>
                </a:cxn>
                <a:cxn ang="0">
                  <a:pos x="379" y="333"/>
                </a:cxn>
                <a:cxn ang="0">
                  <a:pos x="372" y="363"/>
                </a:cxn>
                <a:cxn ang="0">
                  <a:pos x="349" y="380"/>
                </a:cxn>
                <a:cxn ang="0">
                  <a:pos x="341" y="403"/>
                </a:cxn>
                <a:cxn ang="0">
                  <a:pos x="333" y="428"/>
                </a:cxn>
                <a:cxn ang="0">
                  <a:pos x="316" y="455"/>
                </a:cxn>
                <a:cxn ang="0">
                  <a:pos x="293" y="465"/>
                </a:cxn>
                <a:cxn ang="0">
                  <a:pos x="249" y="472"/>
                </a:cxn>
                <a:cxn ang="0">
                  <a:pos x="228" y="476"/>
                </a:cxn>
                <a:cxn ang="0">
                  <a:pos x="226" y="463"/>
                </a:cxn>
                <a:cxn ang="0">
                  <a:pos x="228" y="438"/>
                </a:cxn>
                <a:cxn ang="0">
                  <a:pos x="198" y="398"/>
                </a:cxn>
                <a:cxn ang="0">
                  <a:pos x="167" y="379"/>
                </a:cxn>
                <a:cxn ang="0">
                  <a:pos x="159" y="348"/>
                </a:cxn>
                <a:cxn ang="0">
                  <a:pos x="132" y="350"/>
                </a:cxn>
                <a:cxn ang="0">
                  <a:pos x="127" y="338"/>
                </a:cxn>
                <a:cxn ang="0">
                  <a:pos x="117" y="260"/>
                </a:cxn>
                <a:cxn ang="0">
                  <a:pos x="96" y="216"/>
                </a:cxn>
                <a:cxn ang="0">
                  <a:pos x="90" y="179"/>
                </a:cxn>
                <a:cxn ang="0">
                  <a:pos x="81" y="124"/>
                </a:cxn>
                <a:cxn ang="0">
                  <a:pos x="54" y="97"/>
                </a:cxn>
                <a:cxn ang="0">
                  <a:pos x="54" y="78"/>
                </a:cxn>
                <a:cxn ang="0">
                  <a:pos x="35" y="68"/>
                </a:cxn>
                <a:cxn ang="0">
                  <a:pos x="25" y="47"/>
                </a:cxn>
                <a:cxn ang="0">
                  <a:pos x="0" y="19"/>
                </a:cxn>
                <a:cxn ang="0">
                  <a:pos x="27" y="0"/>
                </a:cxn>
                <a:cxn ang="0">
                  <a:pos x="56" y="15"/>
                </a:cxn>
                <a:cxn ang="0">
                  <a:pos x="77" y="24"/>
                </a:cxn>
              </a:cxnLst>
              <a:rect l="0" t="0" r="r" b="b"/>
              <a:pathLst>
                <a:path w="450" h="484">
                  <a:moveTo>
                    <a:pt x="98" y="36"/>
                  </a:moveTo>
                  <a:lnTo>
                    <a:pt x="113" y="40"/>
                  </a:lnTo>
                  <a:lnTo>
                    <a:pt x="121" y="44"/>
                  </a:lnTo>
                  <a:lnTo>
                    <a:pt x="129" y="53"/>
                  </a:lnTo>
                  <a:lnTo>
                    <a:pt x="136" y="63"/>
                  </a:lnTo>
                  <a:lnTo>
                    <a:pt x="144" y="67"/>
                  </a:lnTo>
                  <a:lnTo>
                    <a:pt x="157" y="70"/>
                  </a:lnTo>
                  <a:lnTo>
                    <a:pt x="167" y="70"/>
                  </a:lnTo>
                  <a:lnTo>
                    <a:pt x="176" y="78"/>
                  </a:lnTo>
                  <a:lnTo>
                    <a:pt x="186" y="91"/>
                  </a:lnTo>
                  <a:lnTo>
                    <a:pt x="199" y="88"/>
                  </a:lnTo>
                  <a:lnTo>
                    <a:pt x="213" y="91"/>
                  </a:lnTo>
                  <a:lnTo>
                    <a:pt x="222" y="90"/>
                  </a:lnTo>
                  <a:lnTo>
                    <a:pt x="228" y="88"/>
                  </a:lnTo>
                  <a:lnTo>
                    <a:pt x="236" y="90"/>
                  </a:lnTo>
                  <a:lnTo>
                    <a:pt x="243" y="86"/>
                  </a:lnTo>
                  <a:lnTo>
                    <a:pt x="245" y="78"/>
                  </a:lnTo>
                  <a:lnTo>
                    <a:pt x="251" y="72"/>
                  </a:lnTo>
                  <a:lnTo>
                    <a:pt x="263" y="67"/>
                  </a:lnTo>
                  <a:lnTo>
                    <a:pt x="272" y="65"/>
                  </a:lnTo>
                  <a:lnTo>
                    <a:pt x="287" y="72"/>
                  </a:lnTo>
                  <a:lnTo>
                    <a:pt x="293" y="82"/>
                  </a:lnTo>
                  <a:lnTo>
                    <a:pt x="299" y="91"/>
                  </a:lnTo>
                  <a:lnTo>
                    <a:pt x="307" y="91"/>
                  </a:lnTo>
                  <a:lnTo>
                    <a:pt x="320" y="93"/>
                  </a:lnTo>
                  <a:lnTo>
                    <a:pt x="318" y="103"/>
                  </a:lnTo>
                  <a:lnTo>
                    <a:pt x="320" y="113"/>
                  </a:lnTo>
                  <a:lnTo>
                    <a:pt x="322" y="122"/>
                  </a:lnTo>
                  <a:lnTo>
                    <a:pt x="333" y="137"/>
                  </a:lnTo>
                  <a:lnTo>
                    <a:pt x="345" y="143"/>
                  </a:lnTo>
                  <a:lnTo>
                    <a:pt x="356" y="153"/>
                  </a:lnTo>
                  <a:lnTo>
                    <a:pt x="372" y="158"/>
                  </a:lnTo>
                  <a:lnTo>
                    <a:pt x="402" y="162"/>
                  </a:lnTo>
                  <a:lnTo>
                    <a:pt x="414" y="176"/>
                  </a:lnTo>
                  <a:lnTo>
                    <a:pt x="418" y="176"/>
                  </a:lnTo>
                  <a:lnTo>
                    <a:pt x="421" y="172"/>
                  </a:lnTo>
                  <a:lnTo>
                    <a:pt x="439" y="172"/>
                  </a:lnTo>
                  <a:lnTo>
                    <a:pt x="444" y="174"/>
                  </a:lnTo>
                  <a:lnTo>
                    <a:pt x="450" y="183"/>
                  </a:lnTo>
                  <a:lnTo>
                    <a:pt x="446" y="191"/>
                  </a:lnTo>
                  <a:lnTo>
                    <a:pt x="442" y="191"/>
                  </a:lnTo>
                  <a:lnTo>
                    <a:pt x="441" y="185"/>
                  </a:lnTo>
                  <a:lnTo>
                    <a:pt x="439" y="187"/>
                  </a:lnTo>
                  <a:lnTo>
                    <a:pt x="437" y="193"/>
                  </a:lnTo>
                  <a:lnTo>
                    <a:pt x="431" y="193"/>
                  </a:lnTo>
                  <a:lnTo>
                    <a:pt x="427" y="199"/>
                  </a:lnTo>
                  <a:lnTo>
                    <a:pt x="425" y="206"/>
                  </a:lnTo>
                  <a:lnTo>
                    <a:pt x="425" y="204"/>
                  </a:lnTo>
                  <a:lnTo>
                    <a:pt x="421" y="214"/>
                  </a:lnTo>
                  <a:lnTo>
                    <a:pt x="416" y="220"/>
                  </a:lnTo>
                  <a:lnTo>
                    <a:pt x="410" y="220"/>
                  </a:lnTo>
                  <a:lnTo>
                    <a:pt x="395" y="227"/>
                  </a:lnTo>
                  <a:lnTo>
                    <a:pt x="393" y="248"/>
                  </a:lnTo>
                  <a:lnTo>
                    <a:pt x="398" y="258"/>
                  </a:lnTo>
                  <a:lnTo>
                    <a:pt x="404" y="262"/>
                  </a:lnTo>
                  <a:lnTo>
                    <a:pt x="408" y="269"/>
                  </a:lnTo>
                  <a:lnTo>
                    <a:pt x="414" y="269"/>
                  </a:lnTo>
                  <a:lnTo>
                    <a:pt x="416" y="275"/>
                  </a:lnTo>
                  <a:lnTo>
                    <a:pt x="412" y="279"/>
                  </a:lnTo>
                  <a:lnTo>
                    <a:pt x="391" y="283"/>
                  </a:lnTo>
                  <a:lnTo>
                    <a:pt x="387" y="290"/>
                  </a:lnTo>
                  <a:lnTo>
                    <a:pt x="381" y="296"/>
                  </a:lnTo>
                  <a:lnTo>
                    <a:pt x="374" y="300"/>
                  </a:lnTo>
                  <a:lnTo>
                    <a:pt x="372" y="310"/>
                  </a:lnTo>
                  <a:lnTo>
                    <a:pt x="381" y="327"/>
                  </a:lnTo>
                  <a:lnTo>
                    <a:pt x="379" y="333"/>
                  </a:lnTo>
                  <a:lnTo>
                    <a:pt x="372" y="346"/>
                  </a:lnTo>
                  <a:lnTo>
                    <a:pt x="375" y="356"/>
                  </a:lnTo>
                  <a:lnTo>
                    <a:pt x="372" y="363"/>
                  </a:lnTo>
                  <a:lnTo>
                    <a:pt x="364" y="373"/>
                  </a:lnTo>
                  <a:lnTo>
                    <a:pt x="354" y="375"/>
                  </a:lnTo>
                  <a:lnTo>
                    <a:pt x="349" y="380"/>
                  </a:lnTo>
                  <a:lnTo>
                    <a:pt x="339" y="384"/>
                  </a:lnTo>
                  <a:lnTo>
                    <a:pt x="341" y="392"/>
                  </a:lnTo>
                  <a:lnTo>
                    <a:pt x="341" y="403"/>
                  </a:lnTo>
                  <a:lnTo>
                    <a:pt x="343" y="415"/>
                  </a:lnTo>
                  <a:lnTo>
                    <a:pt x="337" y="421"/>
                  </a:lnTo>
                  <a:lnTo>
                    <a:pt x="333" y="428"/>
                  </a:lnTo>
                  <a:lnTo>
                    <a:pt x="320" y="434"/>
                  </a:lnTo>
                  <a:lnTo>
                    <a:pt x="314" y="440"/>
                  </a:lnTo>
                  <a:lnTo>
                    <a:pt x="316" y="455"/>
                  </a:lnTo>
                  <a:lnTo>
                    <a:pt x="310" y="461"/>
                  </a:lnTo>
                  <a:lnTo>
                    <a:pt x="303" y="461"/>
                  </a:lnTo>
                  <a:lnTo>
                    <a:pt x="293" y="465"/>
                  </a:lnTo>
                  <a:lnTo>
                    <a:pt x="284" y="482"/>
                  </a:lnTo>
                  <a:lnTo>
                    <a:pt x="261" y="472"/>
                  </a:lnTo>
                  <a:lnTo>
                    <a:pt x="249" y="472"/>
                  </a:lnTo>
                  <a:lnTo>
                    <a:pt x="242" y="484"/>
                  </a:lnTo>
                  <a:lnTo>
                    <a:pt x="238" y="484"/>
                  </a:lnTo>
                  <a:lnTo>
                    <a:pt x="228" y="476"/>
                  </a:lnTo>
                  <a:lnTo>
                    <a:pt x="222" y="470"/>
                  </a:lnTo>
                  <a:lnTo>
                    <a:pt x="222" y="465"/>
                  </a:lnTo>
                  <a:lnTo>
                    <a:pt x="226" y="463"/>
                  </a:lnTo>
                  <a:lnTo>
                    <a:pt x="234" y="461"/>
                  </a:lnTo>
                  <a:lnTo>
                    <a:pt x="236" y="444"/>
                  </a:lnTo>
                  <a:lnTo>
                    <a:pt x="228" y="438"/>
                  </a:lnTo>
                  <a:lnTo>
                    <a:pt x="219" y="419"/>
                  </a:lnTo>
                  <a:lnTo>
                    <a:pt x="209" y="415"/>
                  </a:lnTo>
                  <a:lnTo>
                    <a:pt x="198" y="398"/>
                  </a:lnTo>
                  <a:lnTo>
                    <a:pt x="192" y="394"/>
                  </a:lnTo>
                  <a:lnTo>
                    <a:pt x="173" y="390"/>
                  </a:lnTo>
                  <a:lnTo>
                    <a:pt x="167" y="379"/>
                  </a:lnTo>
                  <a:lnTo>
                    <a:pt x="169" y="373"/>
                  </a:lnTo>
                  <a:lnTo>
                    <a:pt x="171" y="356"/>
                  </a:lnTo>
                  <a:lnTo>
                    <a:pt x="159" y="348"/>
                  </a:lnTo>
                  <a:lnTo>
                    <a:pt x="146" y="346"/>
                  </a:lnTo>
                  <a:lnTo>
                    <a:pt x="138" y="348"/>
                  </a:lnTo>
                  <a:lnTo>
                    <a:pt x="132" y="350"/>
                  </a:lnTo>
                  <a:lnTo>
                    <a:pt x="129" y="350"/>
                  </a:lnTo>
                  <a:lnTo>
                    <a:pt x="125" y="346"/>
                  </a:lnTo>
                  <a:lnTo>
                    <a:pt x="127" y="338"/>
                  </a:lnTo>
                  <a:lnTo>
                    <a:pt x="129" y="333"/>
                  </a:lnTo>
                  <a:lnTo>
                    <a:pt x="134" y="285"/>
                  </a:lnTo>
                  <a:lnTo>
                    <a:pt x="117" y="260"/>
                  </a:lnTo>
                  <a:lnTo>
                    <a:pt x="113" y="246"/>
                  </a:lnTo>
                  <a:lnTo>
                    <a:pt x="106" y="239"/>
                  </a:lnTo>
                  <a:lnTo>
                    <a:pt x="96" y="216"/>
                  </a:lnTo>
                  <a:lnTo>
                    <a:pt x="94" y="201"/>
                  </a:lnTo>
                  <a:lnTo>
                    <a:pt x="92" y="189"/>
                  </a:lnTo>
                  <a:lnTo>
                    <a:pt x="90" y="179"/>
                  </a:lnTo>
                  <a:lnTo>
                    <a:pt x="90" y="147"/>
                  </a:lnTo>
                  <a:lnTo>
                    <a:pt x="83" y="130"/>
                  </a:lnTo>
                  <a:lnTo>
                    <a:pt x="81" y="124"/>
                  </a:lnTo>
                  <a:lnTo>
                    <a:pt x="73" y="114"/>
                  </a:lnTo>
                  <a:lnTo>
                    <a:pt x="66" y="105"/>
                  </a:lnTo>
                  <a:lnTo>
                    <a:pt x="54" y="97"/>
                  </a:lnTo>
                  <a:lnTo>
                    <a:pt x="54" y="88"/>
                  </a:lnTo>
                  <a:lnTo>
                    <a:pt x="56" y="82"/>
                  </a:lnTo>
                  <a:lnTo>
                    <a:pt x="54" y="78"/>
                  </a:lnTo>
                  <a:lnTo>
                    <a:pt x="48" y="76"/>
                  </a:lnTo>
                  <a:lnTo>
                    <a:pt x="44" y="70"/>
                  </a:lnTo>
                  <a:lnTo>
                    <a:pt x="35" y="68"/>
                  </a:lnTo>
                  <a:lnTo>
                    <a:pt x="29" y="61"/>
                  </a:lnTo>
                  <a:lnTo>
                    <a:pt x="29" y="55"/>
                  </a:lnTo>
                  <a:lnTo>
                    <a:pt x="25" y="47"/>
                  </a:lnTo>
                  <a:lnTo>
                    <a:pt x="16" y="46"/>
                  </a:lnTo>
                  <a:lnTo>
                    <a:pt x="4" y="30"/>
                  </a:lnTo>
                  <a:lnTo>
                    <a:pt x="0" y="19"/>
                  </a:lnTo>
                  <a:lnTo>
                    <a:pt x="10" y="7"/>
                  </a:lnTo>
                  <a:lnTo>
                    <a:pt x="20" y="2"/>
                  </a:lnTo>
                  <a:lnTo>
                    <a:pt x="27" y="0"/>
                  </a:lnTo>
                  <a:lnTo>
                    <a:pt x="44" y="2"/>
                  </a:lnTo>
                  <a:lnTo>
                    <a:pt x="50" y="5"/>
                  </a:lnTo>
                  <a:lnTo>
                    <a:pt x="56" y="15"/>
                  </a:lnTo>
                  <a:lnTo>
                    <a:pt x="62" y="17"/>
                  </a:lnTo>
                  <a:lnTo>
                    <a:pt x="69" y="19"/>
                  </a:lnTo>
                  <a:lnTo>
                    <a:pt x="77" y="24"/>
                  </a:lnTo>
                  <a:lnTo>
                    <a:pt x="88" y="32"/>
                  </a:lnTo>
                  <a:lnTo>
                    <a:pt x="98" y="36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8" name="Freeform 425">
              <a:extLst>
                <a:ext uri="{FF2B5EF4-FFF2-40B4-BE49-F238E27FC236}">
                  <a16:creationId xmlns:a16="http://schemas.microsoft.com/office/drawing/2014/main" id="{3F1B82D8-BC09-F59E-C7E6-03FC89FD5C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55830" y="2935046"/>
              <a:ext cx="548374" cy="497528"/>
            </a:xfrm>
            <a:custGeom>
              <a:avLst/>
              <a:gdLst/>
              <a:ahLst/>
              <a:cxnLst>
                <a:cxn ang="0">
                  <a:pos x="61" y="178"/>
                </a:cxn>
                <a:cxn ang="0">
                  <a:pos x="74" y="184"/>
                </a:cxn>
                <a:cxn ang="0">
                  <a:pos x="114" y="206"/>
                </a:cxn>
                <a:cxn ang="0">
                  <a:pos x="132" y="239"/>
                </a:cxn>
                <a:cxn ang="0">
                  <a:pos x="166" y="268"/>
                </a:cxn>
                <a:cxn ang="0">
                  <a:pos x="187" y="293"/>
                </a:cxn>
                <a:cxn ang="0">
                  <a:pos x="201" y="316"/>
                </a:cxn>
                <a:cxn ang="0">
                  <a:pos x="216" y="319"/>
                </a:cxn>
                <a:cxn ang="0">
                  <a:pos x="231" y="329"/>
                </a:cxn>
                <a:cxn ang="0">
                  <a:pos x="258" y="340"/>
                </a:cxn>
                <a:cxn ang="0">
                  <a:pos x="275" y="369"/>
                </a:cxn>
                <a:cxn ang="0">
                  <a:pos x="289" y="369"/>
                </a:cxn>
                <a:cxn ang="0">
                  <a:pos x="300" y="354"/>
                </a:cxn>
                <a:cxn ang="0">
                  <a:pos x="331" y="354"/>
                </a:cxn>
                <a:cxn ang="0">
                  <a:pos x="354" y="373"/>
                </a:cxn>
                <a:cxn ang="0">
                  <a:pos x="369" y="371"/>
                </a:cxn>
                <a:cxn ang="0">
                  <a:pos x="369" y="363"/>
                </a:cxn>
                <a:cxn ang="0">
                  <a:pos x="394" y="365"/>
                </a:cxn>
                <a:cxn ang="0">
                  <a:pos x="411" y="348"/>
                </a:cxn>
                <a:cxn ang="0">
                  <a:pos x="413" y="325"/>
                </a:cxn>
                <a:cxn ang="0">
                  <a:pos x="430" y="314"/>
                </a:cxn>
                <a:cxn ang="0">
                  <a:pos x="434" y="291"/>
                </a:cxn>
                <a:cxn ang="0">
                  <a:pos x="428" y="258"/>
                </a:cxn>
                <a:cxn ang="0">
                  <a:pos x="407" y="249"/>
                </a:cxn>
                <a:cxn ang="0">
                  <a:pos x="386" y="243"/>
                </a:cxn>
                <a:cxn ang="0">
                  <a:pos x="369" y="250"/>
                </a:cxn>
                <a:cxn ang="0">
                  <a:pos x="348" y="241"/>
                </a:cxn>
                <a:cxn ang="0">
                  <a:pos x="321" y="218"/>
                </a:cxn>
                <a:cxn ang="0">
                  <a:pos x="310" y="197"/>
                </a:cxn>
                <a:cxn ang="0">
                  <a:pos x="289" y="178"/>
                </a:cxn>
                <a:cxn ang="0">
                  <a:pos x="287" y="151"/>
                </a:cxn>
                <a:cxn ang="0">
                  <a:pos x="319" y="153"/>
                </a:cxn>
                <a:cxn ang="0">
                  <a:pos x="310" y="134"/>
                </a:cxn>
                <a:cxn ang="0">
                  <a:pos x="302" y="122"/>
                </a:cxn>
                <a:cxn ang="0">
                  <a:pos x="292" y="105"/>
                </a:cxn>
                <a:cxn ang="0">
                  <a:pos x="285" y="90"/>
                </a:cxn>
                <a:cxn ang="0">
                  <a:pos x="294" y="65"/>
                </a:cxn>
                <a:cxn ang="0">
                  <a:pos x="311" y="51"/>
                </a:cxn>
                <a:cxn ang="0">
                  <a:pos x="329" y="36"/>
                </a:cxn>
                <a:cxn ang="0">
                  <a:pos x="310" y="25"/>
                </a:cxn>
                <a:cxn ang="0">
                  <a:pos x="285" y="28"/>
                </a:cxn>
                <a:cxn ang="0">
                  <a:pos x="273" y="40"/>
                </a:cxn>
                <a:cxn ang="0">
                  <a:pos x="250" y="51"/>
                </a:cxn>
                <a:cxn ang="0">
                  <a:pos x="223" y="69"/>
                </a:cxn>
                <a:cxn ang="0">
                  <a:pos x="202" y="82"/>
                </a:cxn>
                <a:cxn ang="0">
                  <a:pos x="195" y="99"/>
                </a:cxn>
                <a:cxn ang="0">
                  <a:pos x="170" y="86"/>
                </a:cxn>
                <a:cxn ang="0">
                  <a:pos x="153" y="76"/>
                </a:cxn>
                <a:cxn ang="0">
                  <a:pos x="147" y="61"/>
                </a:cxn>
                <a:cxn ang="0">
                  <a:pos x="114" y="51"/>
                </a:cxn>
                <a:cxn ang="0">
                  <a:pos x="95" y="36"/>
                </a:cxn>
                <a:cxn ang="0">
                  <a:pos x="93" y="23"/>
                </a:cxn>
                <a:cxn ang="0">
                  <a:pos x="80" y="0"/>
                </a:cxn>
                <a:cxn ang="0">
                  <a:pos x="65" y="7"/>
                </a:cxn>
                <a:cxn ang="0">
                  <a:pos x="57" y="19"/>
                </a:cxn>
                <a:cxn ang="0">
                  <a:pos x="59" y="42"/>
                </a:cxn>
                <a:cxn ang="0">
                  <a:pos x="49" y="55"/>
                </a:cxn>
                <a:cxn ang="0">
                  <a:pos x="30" y="67"/>
                </a:cxn>
                <a:cxn ang="0">
                  <a:pos x="26" y="88"/>
                </a:cxn>
                <a:cxn ang="0">
                  <a:pos x="9" y="92"/>
                </a:cxn>
                <a:cxn ang="0">
                  <a:pos x="17" y="117"/>
                </a:cxn>
                <a:cxn ang="0">
                  <a:pos x="32" y="130"/>
                </a:cxn>
                <a:cxn ang="0">
                  <a:pos x="46" y="147"/>
                </a:cxn>
              </a:cxnLst>
              <a:rect l="0" t="0" r="r" b="b"/>
              <a:pathLst>
                <a:path w="436" h="375">
                  <a:moveTo>
                    <a:pt x="49" y="157"/>
                  </a:moveTo>
                  <a:lnTo>
                    <a:pt x="61" y="178"/>
                  </a:lnTo>
                  <a:lnTo>
                    <a:pt x="67" y="184"/>
                  </a:lnTo>
                  <a:lnTo>
                    <a:pt x="74" y="184"/>
                  </a:lnTo>
                  <a:lnTo>
                    <a:pt x="84" y="185"/>
                  </a:lnTo>
                  <a:lnTo>
                    <a:pt x="114" y="206"/>
                  </a:lnTo>
                  <a:lnTo>
                    <a:pt x="130" y="224"/>
                  </a:lnTo>
                  <a:lnTo>
                    <a:pt x="132" y="239"/>
                  </a:lnTo>
                  <a:lnTo>
                    <a:pt x="137" y="247"/>
                  </a:lnTo>
                  <a:lnTo>
                    <a:pt x="166" y="268"/>
                  </a:lnTo>
                  <a:lnTo>
                    <a:pt x="179" y="281"/>
                  </a:lnTo>
                  <a:lnTo>
                    <a:pt x="187" y="293"/>
                  </a:lnTo>
                  <a:lnTo>
                    <a:pt x="195" y="310"/>
                  </a:lnTo>
                  <a:lnTo>
                    <a:pt x="201" y="316"/>
                  </a:lnTo>
                  <a:lnTo>
                    <a:pt x="208" y="316"/>
                  </a:lnTo>
                  <a:lnTo>
                    <a:pt x="216" y="319"/>
                  </a:lnTo>
                  <a:lnTo>
                    <a:pt x="223" y="327"/>
                  </a:lnTo>
                  <a:lnTo>
                    <a:pt x="231" y="329"/>
                  </a:lnTo>
                  <a:lnTo>
                    <a:pt x="245" y="333"/>
                  </a:lnTo>
                  <a:lnTo>
                    <a:pt x="258" y="340"/>
                  </a:lnTo>
                  <a:lnTo>
                    <a:pt x="266" y="352"/>
                  </a:lnTo>
                  <a:lnTo>
                    <a:pt x="275" y="369"/>
                  </a:lnTo>
                  <a:lnTo>
                    <a:pt x="281" y="371"/>
                  </a:lnTo>
                  <a:lnTo>
                    <a:pt x="289" y="369"/>
                  </a:lnTo>
                  <a:lnTo>
                    <a:pt x="290" y="361"/>
                  </a:lnTo>
                  <a:lnTo>
                    <a:pt x="300" y="354"/>
                  </a:lnTo>
                  <a:lnTo>
                    <a:pt x="313" y="352"/>
                  </a:lnTo>
                  <a:lnTo>
                    <a:pt x="331" y="354"/>
                  </a:lnTo>
                  <a:lnTo>
                    <a:pt x="344" y="361"/>
                  </a:lnTo>
                  <a:lnTo>
                    <a:pt x="354" y="373"/>
                  </a:lnTo>
                  <a:lnTo>
                    <a:pt x="365" y="375"/>
                  </a:lnTo>
                  <a:lnTo>
                    <a:pt x="369" y="371"/>
                  </a:lnTo>
                  <a:lnTo>
                    <a:pt x="367" y="367"/>
                  </a:lnTo>
                  <a:lnTo>
                    <a:pt x="369" y="363"/>
                  </a:lnTo>
                  <a:lnTo>
                    <a:pt x="384" y="363"/>
                  </a:lnTo>
                  <a:lnTo>
                    <a:pt x="394" y="365"/>
                  </a:lnTo>
                  <a:lnTo>
                    <a:pt x="405" y="356"/>
                  </a:lnTo>
                  <a:lnTo>
                    <a:pt x="411" y="348"/>
                  </a:lnTo>
                  <a:lnTo>
                    <a:pt x="417" y="337"/>
                  </a:lnTo>
                  <a:lnTo>
                    <a:pt x="413" y="325"/>
                  </a:lnTo>
                  <a:lnTo>
                    <a:pt x="419" y="319"/>
                  </a:lnTo>
                  <a:lnTo>
                    <a:pt x="430" y="314"/>
                  </a:lnTo>
                  <a:lnTo>
                    <a:pt x="434" y="304"/>
                  </a:lnTo>
                  <a:lnTo>
                    <a:pt x="434" y="291"/>
                  </a:lnTo>
                  <a:lnTo>
                    <a:pt x="436" y="277"/>
                  </a:lnTo>
                  <a:lnTo>
                    <a:pt x="428" y="258"/>
                  </a:lnTo>
                  <a:lnTo>
                    <a:pt x="421" y="252"/>
                  </a:lnTo>
                  <a:lnTo>
                    <a:pt x="407" y="249"/>
                  </a:lnTo>
                  <a:lnTo>
                    <a:pt x="398" y="243"/>
                  </a:lnTo>
                  <a:lnTo>
                    <a:pt x="386" y="243"/>
                  </a:lnTo>
                  <a:lnTo>
                    <a:pt x="377" y="249"/>
                  </a:lnTo>
                  <a:lnTo>
                    <a:pt x="369" y="250"/>
                  </a:lnTo>
                  <a:lnTo>
                    <a:pt x="359" y="245"/>
                  </a:lnTo>
                  <a:lnTo>
                    <a:pt x="348" y="241"/>
                  </a:lnTo>
                  <a:lnTo>
                    <a:pt x="333" y="224"/>
                  </a:lnTo>
                  <a:lnTo>
                    <a:pt x="321" y="218"/>
                  </a:lnTo>
                  <a:lnTo>
                    <a:pt x="315" y="206"/>
                  </a:lnTo>
                  <a:lnTo>
                    <a:pt x="310" y="197"/>
                  </a:lnTo>
                  <a:lnTo>
                    <a:pt x="294" y="189"/>
                  </a:lnTo>
                  <a:lnTo>
                    <a:pt x="289" y="178"/>
                  </a:lnTo>
                  <a:lnTo>
                    <a:pt x="273" y="164"/>
                  </a:lnTo>
                  <a:lnTo>
                    <a:pt x="287" y="151"/>
                  </a:lnTo>
                  <a:lnTo>
                    <a:pt x="310" y="155"/>
                  </a:lnTo>
                  <a:lnTo>
                    <a:pt x="319" y="153"/>
                  </a:lnTo>
                  <a:lnTo>
                    <a:pt x="317" y="139"/>
                  </a:lnTo>
                  <a:lnTo>
                    <a:pt x="310" y="134"/>
                  </a:lnTo>
                  <a:lnTo>
                    <a:pt x="308" y="128"/>
                  </a:lnTo>
                  <a:lnTo>
                    <a:pt x="302" y="122"/>
                  </a:lnTo>
                  <a:lnTo>
                    <a:pt x="300" y="115"/>
                  </a:lnTo>
                  <a:lnTo>
                    <a:pt x="292" y="105"/>
                  </a:lnTo>
                  <a:lnTo>
                    <a:pt x="292" y="95"/>
                  </a:lnTo>
                  <a:lnTo>
                    <a:pt x="285" y="90"/>
                  </a:lnTo>
                  <a:lnTo>
                    <a:pt x="290" y="74"/>
                  </a:lnTo>
                  <a:lnTo>
                    <a:pt x="294" y="65"/>
                  </a:lnTo>
                  <a:lnTo>
                    <a:pt x="298" y="50"/>
                  </a:lnTo>
                  <a:lnTo>
                    <a:pt x="311" y="51"/>
                  </a:lnTo>
                  <a:lnTo>
                    <a:pt x="325" y="46"/>
                  </a:lnTo>
                  <a:lnTo>
                    <a:pt x="329" y="36"/>
                  </a:lnTo>
                  <a:lnTo>
                    <a:pt x="327" y="28"/>
                  </a:lnTo>
                  <a:lnTo>
                    <a:pt x="310" y="25"/>
                  </a:lnTo>
                  <a:lnTo>
                    <a:pt x="294" y="23"/>
                  </a:lnTo>
                  <a:lnTo>
                    <a:pt x="285" y="28"/>
                  </a:lnTo>
                  <a:lnTo>
                    <a:pt x="281" y="38"/>
                  </a:lnTo>
                  <a:lnTo>
                    <a:pt x="273" y="40"/>
                  </a:lnTo>
                  <a:lnTo>
                    <a:pt x="266" y="48"/>
                  </a:lnTo>
                  <a:lnTo>
                    <a:pt x="250" y="51"/>
                  </a:lnTo>
                  <a:lnTo>
                    <a:pt x="246" y="61"/>
                  </a:lnTo>
                  <a:lnTo>
                    <a:pt x="223" y="69"/>
                  </a:lnTo>
                  <a:lnTo>
                    <a:pt x="216" y="78"/>
                  </a:lnTo>
                  <a:lnTo>
                    <a:pt x="202" y="82"/>
                  </a:lnTo>
                  <a:lnTo>
                    <a:pt x="199" y="95"/>
                  </a:lnTo>
                  <a:lnTo>
                    <a:pt x="195" y="99"/>
                  </a:lnTo>
                  <a:lnTo>
                    <a:pt x="176" y="97"/>
                  </a:lnTo>
                  <a:lnTo>
                    <a:pt x="170" y="86"/>
                  </a:lnTo>
                  <a:lnTo>
                    <a:pt x="162" y="78"/>
                  </a:lnTo>
                  <a:lnTo>
                    <a:pt x="153" y="76"/>
                  </a:lnTo>
                  <a:lnTo>
                    <a:pt x="147" y="71"/>
                  </a:lnTo>
                  <a:lnTo>
                    <a:pt x="147" y="61"/>
                  </a:lnTo>
                  <a:lnTo>
                    <a:pt x="124" y="50"/>
                  </a:lnTo>
                  <a:lnTo>
                    <a:pt x="114" y="51"/>
                  </a:lnTo>
                  <a:lnTo>
                    <a:pt x="103" y="42"/>
                  </a:lnTo>
                  <a:lnTo>
                    <a:pt x="95" y="36"/>
                  </a:lnTo>
                  <a:lnTo>
                    <a:pt x="91" y="30"/>
                  </a:lnTo>
                  <a:lnTo>
                    <a:pt x="93" y="23"/>
                  </a:lnTo>
                  <a:lnTo>
                    <a:pt x="86" y="13"/>
                  </a:lnTo>
                  <a:lnTo>
                    <a:pt x="80" y="0"/>
                  </a:lnTo>
                  <a:lnTo>
                    <a:pt x="70" y="2"/>
                  </a:lnTo>
                  <a:lnTo>
                    <a:pt x="65" y="7"/>
                  </a:lnTo>
                  <a:lnTo>
                    <a:pt x="55" y="11"/>
                  </a:lnTo>
                  <a:lnTo>
                    <a:pt x="57" y="19"/>
                  </a:lnTo>
                  <a:lnTo>
                    <a:pt x="57" y="30"/>
                  </a:lnTo>
                  <a:lnTo>
                    <a:pt x="59" y="42"/>
                  </a:lnTo>
                  <a:lnTo>
                    <a:pt x="53" y="48"/>
                  </a:lnTo>
                  <a:lnTo>
                    <a:pt x="49" y="55"/>
                  </a:lnTo>
                  <a:lnTo>
                    <a:pt x="36" y="61"/>
                  </a:lnTo>
                  <a:lnTo>
                    <a:pt x="30" y="67"/>
                  </a:lnTo>
                  <a:lnTo>
                    <a:pt x="32" y="82"/>
                  </a:lnTo>
                  <a:lnTo>
                    <a:pt x="26" y="88"/>
                  </a:lnTo>
                  <a:lnTo>
                    <a:pt x="19" y="88"/>
                  </a:lnTo>
                  <a:lnTo>
                    <a:pt x="9" y="92"/>
                  </a:lnTo>
                  <a:lnTo>
                    <a:pt x="0" y="109"/>
                  </a:lnTo>
                  <a:lnTo>
                    <a:pt x="17" y="117"/>
                  </a:lnTo>
                  <a:lnTo>
                    <a:pt x="26" y="124"/>
                  </a:lnTo>
                  <a:lnTo>
                    <a:pt x="32" y="130"/>
                  </a:lnTo>
                  <a:lnTo>
                    <a:pt x="38" y="138"/>
                  </a:lnTo>
                  <a:lnTo>
                    <a:pt x="46" y="147"/>
                  </a:lnTo>
                  <a:lnTo>
                    <a:pt x="49" y="157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59" name="Freeform 426">
              <a:extLst>
                <a:ext uri="{FF2B5EF4-FFF2-40B4-BE49-F238E27FC236}">
                  <a16:creationId xmlns:a16="http://schemas.microsoft.com/office/drawing/2014/main" id="{F599C0B7-F2FA-B44A-011A-B8335E82E8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57560" y="2715896"/>
              <a:ext cx="290657" cy="355872"/>
            </a:xfrm>
            <a:custGeom>
              <a:avLst/>
              <a:gdLst/>
              <a:ahLst/>
              <a:cxnLst>
                <a:cxn ang="0">
                  <a:pos x="166" y="230"/>
                </a:cxn>
                <a:cxn ang="0">
                  <a:pos x="136" y="247"/>
                </a:cxn>
                <a:cxn ang="0">
                  <a:pos x="119" y="264"/>
                </a:cxn>
                <a:cxn ang="0">
                  <a:pos x="96" y="266"/>
                </a:cxn>
                <a:cxn ang="0">
                  <a:pos x="82" y="247"/>
                </a:cxn>
                <a:cxn ang="0">
                  <a:pos x="67" y="240"/>
                </a:cxn>
                <a:cxn ang="0">
                  <a:pos x="44" y="219"/>
                </a:cxn>
                <a:cxn ang="0">
                  <a:pos x="23" y="211"/>
                </a:cxn>
                <a:cxn ang="0">
                  <a:pos x="11" y="199"/>
                </a:cxn>
                <a:cxn ang="0">
                  <a:pos x="6" y="182"/>
                </a:cxn>
                <a:cxn ang="0">
                  <a:pos x="8" y="159"/>
                </a:cxn>
                <a:cxn ang="0">
                  <a:pos x="8" y="142"/>
                </a:cxn>
                <a:cxn ang="0">
                  <a:pos x="17" y="123"/>
                </a:cxn>
                <a:cxn ang="0">
                  <a:pos x="10" y="96"/>
                </a:cxn>
                <a:cxn ang="0">
                  <a:pos x="23" y="86"/>
                </a:cxn>
                <a:cxn ang="0">
                  <a:pos x="48" y="75"/>
                </a:cxn>
                <a:cxn ang="0">
                  <a:pos x="50" y="65"/>
                </a:cxn>
                <a:cxn ang="0">
                  <a:pos x="40" y="58"/>
                </a:cxn>
                <a:cxn ang="0">
                  <a:pos x="29" y="44"/>
                </a:cxn>
                <a:cxn ang="0">
                  <a:pos x="46" y="16"/>
                </a:cxn>
                <a:cxn ang="0">
                  <a:pos x="57" y="10"/>
                </a:cxn>
                <a:cxn ang="0">
                  <a:pos x="61" y="2"/>
                </a:cxn>
                <a:cxn ang="0">
                  <a:pos x="86" y="16"/>
                </a:cxn>
                <a:cxn ang="0">
                  <a:pos x="105" y="25"/>
                </a:cxn>
                <a:cxn ang="0">
                  <a:pos x="117" y="35"/>
                </a:cxn>
                <a:cxn ang="0">
                  <a:pos x="143" y="31"/>
                </a:cxn>
                <a:cxn ang="0">
                  <a:pos x="147" y="54"/>
                </a:cxn>
                <a:cxn ang="0">
                  <a:pos x="157" y="83"/>
                </a:cxn>
                <a:cxn ang="0">
                  <a:pos x="163" y="121"/>
                </a:cxn>
                <a:cxn ang="0">
                  <a:pos x="174" y="142"/>
                </a:cxn>
                <a:cxn ang="0">
                  <a:pos x="212" y="163"/>
                </a:cxn>
                <a:cxn ang="0">
                  <a:pos x="228" y="173"/>
                </a:cxn>
                <a:cxn ang="0">
                  <a:pos x="216" y="184"/>
                </a:cxn>
                <a:cxn ang="0">
                  <a:pos x="205" y="197"/>
                </a:cxn>
                <a:cxn ang="0">
                  <a:pos x="193" y="209"/>
                </a:cxn>
                <a:cxn ang="0">
                  <a:pos x="170" y="220"/>
                </a:cxn>
              </a:cxnLst>
              <a:rect l="0" t="0" r="r" b="b"/>
              <a:pathLst>
                <a:path w="228" h="268">
                  <a:moveTo>
                    <a:pt x="170" y="220"/>
                  </a:moveTo>
                  <a:lnTo>
                    <a:pt x="166" y="230"/>
                  </a:lnTo>
                  <a:lnTo>
                    <a:pt x="143" y="238"/>
                  </a:lnTo>
                  <a:lnTo>
                    <a:pt x="136" y="247"/>
                  </a:lnTo>
                  <a:lnTo>
                    <a:pt x="122" y="251"/>
                  </a:lnTo>
                  <a:lnTo>
                    <a:pt x="119" y="264"/>
                  </a:lnTo>
                  <a:lnTo>
                    <a:pt x="115" y="268"/>
                  </a:lnTo>
                  <a:lnTo>
                    <a:pt x="96" y="266"/>
                  </a:lnTo>
                  <a:lnTo>
                    <a:pt x="90" y="255"/>
                  </a:lnTo>
                  <a:lnTo>
                    <a:pt x="82" y="247"/>
                  </a:lnTo>
                  <a:lnTo>
                    <a:pt x="73" y="245"/>
                  </a:lnTo>
                  <a:lnTo>
                    <a:pt x="67" y="240"/>
                  </a:lnTo>
                  <a:lnTo>
                    <a:pt x="67" y="230"/>
                  </a:lnTo>
                  <a:lnTo>
                    <a:pt x="44" y="219"/>
                  </a:lnTo>
                  <a:lnTo>
                    <a:pt x="34" y="220"/>
                  </a:lnTo>
                  <a:lnTo>
                    <a:pt x="23" y="211"/>
                  </a:lnTo>
                  <a:lnTo>
                    <a:pt x="15" y="205"/>
                  </a:lnTo>
                  <a:lnTo>
                    <a:pt x="11" y="199"/>
                  </a:lnTo>
                  <a:lnTo>
                    <a:pt x="13" y="192"/>
                  </a:lnTo>
                  <a:lnTo>
                    <a:pt x="6" y="182"/>
                  </a:lnTo>
                  <a:lnTo>
                    <a:pt x="0" y="169"/>
                  </a:lnTo>
                  <a:lnTo>
                    <a:pt x="8" y="159"/>
                  </a:lnTo>
                  <a:lnTo>
                    <a:pt x="11" y="152"/>
                  </a:lnTo>
                  <a:lnTo>
                    <a:pt x="8" y="142"/>
                  </a:lnTo>
                  <a:lnTo>
                    <a:pt x="15" y="129"/>
                  </a:lnTo>
                  <a:lnTo>
                    <a:pt x="17" y="123"/>
                  </a:lnTo>
                  <a:lnTo>
                    <a:pt x="8" y="106"/>
                  </a:lnTo>
                  <a:lnTo>
                    <a:pt x="10" y="96"/>
                  </a:lnTo>
                  <a:lnTo>
                    <a:pt x="17" y="92"/>
                  </a:lnTo>
                  <a:lnTo>
                    <a:pt x="23" y="86"/>
                  </a:lnTo>
                  <a:lnTo>
                    <a:pt x="27" y="79"/>
                  </a:lnTo>
                  <a:lnTo>
                    <a:pt x="48" y="75"/>
                  </a:lnTo>
                  <a:lnTo>
                    <a:pt x="52" y="71"/>
                  </a:lnTo>
                  <a:lnTo>
                    <a:pt x="50" y="65"/>
                  </a:lnTo>
                  <a:lnTo>
                    <a:pt x="44" y="65"/>
                  </a:lnTo>
                  <a:lnTo>
                    <a:pt x="40" y="58"/>
                  </a:lnTo>
                  <a:lnTo>
                    <a:pt x="34" y="54"/>
                  </a:lnTo>
                  <a:lnTo>
                    <a:pt x="29" y="44"/>
                  </a:lnTo>
                  <a:lnTo>
                    <a:pt x="31" y="23"/>
                  </a:lnTo>
                  <a:lnTo>
                    <a:pt x="46" y="16"/>
                  </a:lnTo>
                  <a:lnTo>
                    <a:pt x="52" y="16"/>
                  </a:lnTo>
                  <a:lnTo>
                    <a:pt x="57" y="10"/>
                  </a:lnTo>
                  <a:lnTo>
                    <a:pt x="61" y="0"/>
                  </a:lnTo>
                  <a:lnTo>
                    <a:pt x="61" y="2"/>
                  </a:lnTo>
                  <a:lnTo>
                    <a:pt x="82" y="8"/>
                  </a:lnTo>
                  <a:lnTo>
                    <a:pt x="86" y="16"/>
                  </a:lnTo>
                  <a:lnTo>
                    <a:pt x="90" y="20"/>
                  </a:lnTo>
                  <a:lnTo>
                    <a:pt x="105" y="25"/>
                  </a:lnTo>
                  <a:lnTo>
                    <a:pt x="111" y="31"/>
                  </a:lnTo>
                  <a:lnTo>
                    <a:pt x="117" y="35"/>
                  </a:lnTo>
                  <a:lnTo>
                    <a:pt x="122" y="37"/>
                  </a:lnTo>
                  <a:lnTo>
                    <a:pt x="143" y="31"/>
                  </a:lnTo>
                  <a:lnTo>
                    <a:pt x="151" y="35"/>
                  </a:lnTo>
                  <a:lnTo>
                    <a:pt x="147" y="54"/>
                  </a:lnTo>
                  <a:lnTo>
                    <a:pt x="155" y="71"/>
                  </a:lnTo>
                  <a:lnTo>
                    <a:pt x="157" y="83"/>
                  </a:lnTo>
                  <a:lnTo>
                    <a:pt x="159" y="104"/>
                  </a:lnTo>
                  <a:lnTo>
                    <a:pt x="163" y="121"/>
                  </a:lnTo>
                  <a:lnTo>
                    <a:pt x="166" y="134"/>
                  </a:lnTo>
                  <a:lnTo>
                    <a:pt x="174" y="142"/>
                  </a:lnTo>
                  <a:lnTo>
                    <a:pt x="205" y="159"/>
                  </a:lnTo>
                  <a:lnTo>
                    <a:pt x="212" y="163"/>
                  </a:lnTo>
                  <a:lnTo>
                    <a:pt x="220" y="163"/>
                  </a:lnTo>
                  <a:lnTo>
                    <a:pt x="228" y="173"/>
                  </a:lnTo>
                  <a:lnTo>
                    <a:pt x="224" y="178"/>
                  </a:lnTo>
                  <a:lnTo>
                    <a:pt x="216" y="184"/>
                  </a:lnTo>
                  <a:lnTo>
                    <a:pt x="214" y="192"/>
                  </a:lnTo>
                  <a:lnTo>
                    <a:pt x="205" y="197"/>
                  </a:lnTo>
                  <a:lnTo>
                    <a:pt x="201" y="207"/>
                  </a:lnTo>
                  <a:lnTo>
                    <a:pt x="193" y="209"/>
                  </a:lnTo>
                  <a:lnTo>
                    <a:pt x="186" y="217"/>
                  </a:lnTo>
                  <a:lnTo>
                    <a:pt x="170" y="220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0" name="Freeform 427">
              <a:extLst>
                <a:ext uri="{FF2B5EF4-FFF2-40B4-BE49-F238E27FC236}">
                  <a16:creationId xmlns:a16="http://schemas.microsoft.com/office/drawing/2014/main" id="{8CF17B3C-DFDE-52CA-C8C5-8127E0EDE7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05034" y="2602866"/>
              <a:ext cx="373011" cy="371666"/>
            </a:xfrm>
            <a:custGeom>
              <a:avLst/>
              <a:gdLst/>
              <a:ahLst/>
              <a:cxnLst>
                <a:cxn ang="0">
                  <a:pos x="113" y="119"/>
                </a:cxn>
                <a:cxn ang="0">
                  <a:pos x="117" y="155"/>
                </a:cxn>
                <a:cxn ang="0">
                  <a:pos x="121" y="188"/>
                </a:cxn>
                <a:cxn ang="0">
                  <a:pos x="128" y="218"/>
                </a:cxn>
                <a:cxn ang="0">
                  <a:pos x="167" y="243"/>
                </a:cxn>
                <a:cxn ang="0">
                  <a:pos x="182" y="247"/>
                </a:cxn>
                <a:cxn ang="0">
                  <a:pos x="186" y="262"/>
                </a:cxn>
                <a:cxn ang="0">
                  <a:pos x="176" y="276"/>
                </a:cxn>
                <a:cxn ang="0">
                  <a:pos x="209" y="281"/>
                </a:cxn>
                <a:cxn ang="0">
                  <a:pos x="259" y="257"/>
                </a:cxn>
                <a:cxn ang="0">
                  <a:pos x="278" y="247"/>
                </a:cxn>
                <a:cxn ang="0">
                  <a:pos x="291" y="213"/>
                </a:cxn>
                <a:cxn ang="0">
                  <a:pos x="280" y="186"/>
                </a:cxn>
                <a:cxn ang="0">
                  <a:pos x="266" y="149"/>
                </a:cxn>
                <a:cxn ang="0">
                  <a:pos x="253" y="115"/>
                </a:cxn>
                <a:cxn ang="0">
                  <a:pos x="245" y="92"/>
                </a:cxn>
                <a:cxn ang="0">
                  <a:pos x="224" y="73"/>
                </a:cxn>
                <a:cxn ang="0">
                  <a:pos x="213" y="73"/>
                </a:cxn>
                <a:cxn ang="0">
                  <a:pos x="169" y="48"/>
                </a:cxn>
                <a:cxn ang="0">
                  <a:pos x="142" y="25"/>
                </a:cxn>
                <a:cxn ang="0">
                  <a:pos x="105" y="0"/>
                </a:cxn>
                <a:cxn ang="0">
                  <a:pos x="94" y="33"/>
                </a:cxn>
                <a:cxn ang="0">
                  <a:pos x="84" y="25"/>
                </a:cxn>
                <a:cxn ang="0">
                  <a:pos x="69" y="10"/>
                </a:cxn>
                <a:cxn ang="0">
                  <a:pos x="48" y="2"/>
                </a:cxn>
                <a:cxn ang="0">
                  <a:pos x="21" y="14"/>
                </a:cxn>
                <a:cxn ang="0">
                  <a:pos x="4" y="35"/>
                </a:cxn>
                <a:cxn ang="0">
                  <a:pos x="12" y="56"/>
                </a:cxn>
                <a:cxn ang="0">
                  <a:pos x="19" y="52"/>
                </a:cxn>
                <a:cxn ang="0">
                  <a:pos x="42" y="54"/>
                </a:cxn>
                <a:cxn ang="0">
                  <a:pos x="44" y="71"/>
                </a:cxn>
                <a:cxn ang="0">
                  <a:pos x="39" y="65"/>
                </a:cxn>
                <a:cxn ang="0">
                  <a:pos x="35" y="73"/>
                </a:cxn>
                <a:cxn ang="0">
                  <a:pos x="25" y="79"/>
                </a:cxn>
                <a:cxn ang="0">
                  <a:pos x="44" y="92"/>
                </a:cxn>
                <a:cxn ang="0">
                  <a:pos x="52" y="104"/>
                </a:cxn>
                <a:cxn ang="0">
                  <a:pos x="73" y="115"/>
                </a:cxn>
                <a:cxn ang="0">
                  <a:pos x="84" y="121"/>
                </a:cxn>
              </a:cxnLst>
              <a:rect l="0" t="0" r="r" b="b"/>
              <a:pathLst>
                <a:path w="301" h="281">
                  <a:moveTo>
                    <a:pt x="105" y="115"/>
                  </a:moveTo>
                  <a:lnTo>
                    <a:pt x="113" y="119"/>
                  </a:lnTo>
                  <a:lnTo>
                    <a:pt x="109" y="138"/>
                  </a:lnTo>
                  <a:lnTo>
                    <a:pt x="117" y="155"/>
                  </a:lnTo>
                  <a:lnTo>
                    <a:pt x="119" y="167"/>
                  </a:lnTo>
                  <a:lnTo>
                    <a:pt x="121" y="188"/>
                  </a:lnTo>
                  <a:lnTo>
                    <a:pt x="125" y="205"/>
                  </a:lnTo>
                  <a:lnTo>
                    <a:pt x="128" y="218"/>
                  </a:lnTo>
                  <a:lnTo>
                    <a:pt x="136" y="226"/>
                  </a:lnTo>
                  <a:lnTo>
                    <a:pt x="167" y="243"/>
                  </a:lnTo>
                  <a:lnTo>
                    <a:pt x="174" y="247"/>
                  </a:lnTo>
                  <a:lnTo>
                    <a:pt x="182" y="247"/>
                  </a:lnTo>
                  <a:lnTo>
                    <a:pt x="190" y="257"/>
                  </a:lnTo>
                  <a:lnTo>
                    <a:pt x="186" y="262"/>
                  </a:lnTo>
                  <a:lnTo>
                    <a:pt x="178" y="268"/>
                  </a:lnTo>
                  <a:lnTo>
                    <a:pt x="176" y="276"/>
                  </a:lnTo>
                  <a:lnTo>
                    <a:pt x="192" y="278"/>
                  </a:lnTo>
                  <a:lnTo>
                    <a:pt x="209" y="281"/>
                  </a:lnTo>
                  <a:lnTo>
                    <a:pt x="220" y="274"/>
                  </a:lnTo>
                  <a:lnTo>
                    <a:pt x="259" y="257"/>
                  </a:lnTo>
                  <a:lnTo>
                    <a:pt x="266" y="247"/>
                  </a:lnTo>
                  <a:lnTo>
                    <a:pt x="278" y="247"/>
                  </a:lnTo>
                  <a:lnTo>
                    <a:pt x="301" y="237"/>
                  </a:lnTo>
                  <a:lnTo>
                    <a:pt x="291" y="213"/>
                  </a:lnTo>
                  <a:lnTo>
                    <a:pt x="289" y="205"/>
                  </a:lnTo>
                  <a:lnTo>
                    <a:pt x="280" y="186"/>
                  </a:lnTo>
                  <a:lnTo>
                    <a:pt x="274" y="167"/>
                  </a:lnTo>
                  <a:lnTo>
                    <a:pt x="266" y="149"/>
                  </a:lnTo>
                  <a:lnTo>
                    <a:pt x="260" y="130"/>
                  </a:lnTo>
                  <a:lnTo>
                    <a:pt x="253" y="115"/>
                  </a:lnTo>
                  <a:lnTo>
                    <a:pt x="249" y="100"/>
                  </a:lnTo>
                  <a:lnTo>
                    <a:pt x="245" y="92"/>
                  </a:lnTo>
                  <a:lnTo>
                    <a:pt x="236" y="82"/>
                  </a:lnTo>
                  <a:lnTo>
                    <a:pt x="224" y="73"/>
                  </a:lnTo>
                  <a:lnTo>
                    <a:pt x="218" y="75"/>
                  </a:lnTo>
                  <a:lnTo>
                    <a:pt x="213" y="73"/>
                  </a:lnTo>
                  <a:lnTo>
                    <a:pt x="195" y="63"/>
                  </a:lnTo>
                  <a:lnTo>
                    <a:pt x="169" y="48"/>
                  </a:lnTo>
                  <a:lnTo>
                    <a:pt x="155" y="33"/>
                  </a:lnTo>
                  <a:lnTo>
                    <a:pt x="142" y="25"/>
                  </a:lnTo>
                  <a:lnTo>
                    <a:pt x="127" y="12"/>
                  </a:lnTo>
                  <a:lnTo>
                    <a:pt x="105" y="0"/>
                  </a:lnTo>
                  <a:lnTo>
                    <a:pt x="98" y="29"/>
                  </a:lnTo>
                  <a:lnTo>
                    <a:pt x="94" y="33"/>
                  </a:lnTo>
                  <a:lnTo>
                    <a:pt x="88" y="31"/>
                  </a:lnTo>
                  <a:lnTo>
                    <a:pt x="84" y="25"/>
                  </a:lnTo>
                  <a:lnTo>
                    <a:pt x="73" y="21"/>
                  </a:lnTo>
                  <a:lnTo>
                    <a:pt x="69" y="10"/>
                  </a:lnTo>
                  <a:lnTo>
                    <a:pt x="67" y="6"/>
                  </a:lnTo>
                  <a:lnTo>
                    <a:pt x="48" y="2"/>
                  </a:lnTo>
                  <a:lnTo>
                    <a:pt x="35" y="10"/>
                  </a:lnTo>
                  <a:lnTo>
                    <a:pt x="21" y="14"/>
                  </a:lnTo>
                  <a:lnTo>
                    <a:pt x="10" y="29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9" y="52"/>
                  </a:lnTo>
                  <a:lnTo>
                    <a:pt x="37" y="52"/>
                  </a:lnTo>
                  <a:lnTo>
                    <a:pt x="42" y="54"/>
                  </a:lnTo>
                  <a:lnTo>
                    <a:pt x="48" y="63"/>
                  </a:lnTo>
                  <a:lnTo>
                    <a:pt x="44" y="71"/>
                  </a:lnTo>
                  <a:lnTo>
                    <a:pt x="40" y="71"/>
                  </a:lnTo>
                  <a:lnTo>
                    <a:pt x="39" y="65"/>
                  </a:lnTo>
                  <a:lnTo>
                    <a:pt x="37" y="67"/>
                  </a:lnTo>
                  <a:lnTo>
                    <a:pt x="35" y="73"/>
                  </a:lnTo>
                  <a:lnTo>
                    <a:pt x="29" y="73"/>
                  </a:lnTo>
                  <a:lnTo>
                    <a:pt x="25" y="79"/>
                  </a:lnTo>
                  <a:lnTo>
                    <a:pt x="23" y="86"/>
                  </a:lnTo>
                  <a:lnTo>
                    <a:pt x="44" y="92"/>
                  </a:lnTo>
                  <a:lnTo>
                    <a:pt x="48" y="100"/>
                  </a:lnTo>
                  <a:lnTo>
                    <a:pt x="52" y="104"/>
                  </a:lnTo>
                  <a:lnTo>
                    <a:pt x="67" y="109"/>
                  </a:lnTo>
                  <a:lnTo>
                    <a:pt x="73" y="115"/>
                  </a:lnTo>
                  <a:lnTo>
                    <a:pt x="79" y="119"/>
                  </a:lnTo>
                  <a:lnTo>
                    <a:pt x="84" y="121"/>
                  </a:lnTo>
                  <a:lnTo>
                    <a:pt x="105" y="115"/>
                  </a:lnTo>
                  <a:close/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1" name="Freeform 428">
              <a:extLst>
                <a:ext uri="{FF2B5EF4-FFF2-40B4-BE49-F238E27FC236}">
                  <a16:creationId xmlns:a16="http://schemas.microsoft.com/office/drawing/2014/main" id="{C36213B3-4521-CADC-E85B-4DF8B28E6C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32093" y="3363457"/>
              <a:ext cx="374948" cy="722601"/>
            </a:xfrm>
            <a:custGeom>
              <a:avLst/>
              <a:gdLst/>
              <a:ahLst/>
              <a:cxnLst>
                <a:cxn ang="0">
                  <a:pos x="38" y="199"/>
                </a:cxn>
                <a:cxn ang="0">
                  <a:pos x="53" y="214"/>
                </a:cxn>
                <a:cxn ang="0">
                  <a:pos x="53" y="260"/>
                </a:cxn>
                <a:cxn ang="0">
                  <a:pos x="34" y="272"/>
                </a:cxn>
                <a:cxn ang="0">
                  <a:pos x="38" y="289"/>
                </a:cxn>
                <a:cxn ang="0">
                  <a:pos x="44" y="310"/>
                </a:cxn>
                <a:cxn ang="0">
                  <a:pos x="57" y="302"/>
                </a:cxn>
                <a:cxn ang="0">
                  <a:pos x="59" y="329"/>
                </a:cxn>
                <a:cxn ang="0">
                  <a:pos x="59" y="352"/>
                </a:cxn>
                <a:cxn ang="0">
                  <a:pos x="46" y="339"/>
                </a:cxn>
                <a:cxn ang="0">
                  <a:pos x="46" y="383"/>
                </a:cxn>
                <a:cxn ang="0">
                  <a:pos x="38" y="473"/>
                </a:cxn>
                <a:cxn ang="0">
                  <a:pos x="48" y="488"/>
                </a:cxn>
                <a:cxn ang="0">
                  <a:pos x="59" y="499"/>
                </a:cxn>
                <a:cxn ang="0">
                  <a:pos x="71" y="538"/>
                </a:cxn>
                <a:cxn ang="0">
                  <a:pos x="90" y="528"/>
                </a:cxn>
                <a:cxn ang="0">
                  <a:pos x="113" y="536"/>
                </a:cxn>
                <a:cxn ang="0">
                  <a:pos x="138" y="517"/>
                </a:cxn>
                <a:cxn ang="0">
                  <a:pos x="143" y="484"/>
                </a:cxn>
                <a:cxn ang="0">
                  <a:pos x="164" y="465"/>
                </a:cxn>
                <a:cxn ang="0">
                  <a:pos x="178" y="463"/>
                </a:cxn>
                <a:cxn ang="0">
                  <a:pos x="216" y="486"/>
                </a:cxn>
                <a:cxn ang="0">
                  <a:pos x="235" y="488"/>
                </a:cxn>
                <a:cxn ang="0">
                  <a:pos x="254" y="448"/>
                </a:cxn>
                <a:cxn ang="0">
                  <a:pos x="260" y="377"/>
                </a:cxn>
                <a:cxn ang="0">
                  <a:pos x="266" y="341"/>
                </a:cxn>
                <a:cxn ang="0">
                  <a:pos x="273" y="302"/>
                </a:cxn>
                <a:cxn ang="0">
                  <a:pos x="275" y="272"/>
                </a:cxn>
                <a:cxn ang="0">
                  <a:pos x="262" y="247"/>
                </a:cxn>
                <a:cxn ang="0">
                  <a:pos x="270" y="210"/>
                </a:cxn>
                <a:cxn ang="0">
                  <a:pos x="287" y="189"/>
                </a:cxn>
                <a:cxn ang="0">
                  <a:pos x="291" y="159"/>
                </a:cxn>
                <a:cxn ang="0">
                  <a:pos x="279" y="126"/>
                </a:cxn>
                <a:cxn ang="0">
                  <a:pos x="277" y="105"/>
                </a:cxn>
                <a:cxn ang="0">
                  <a:pos x="273" y="94"/>
                </a:cxn>
                <a:cxn ang="0">
                  <a:pos x="262" y="80"/>
                </a:cxn>
                <a:cxn ang="0">
                  <a:pos x="249" y="76"/>
                </a:cxn>
                <a:cxn ang="0">
                  <a:pos x="262" y="65"/>
                </a:cxn>
                <a:cxn ang="0">
                  <a:pos x="254" y="57"/>
                </a:cxn>
                <a:cxn ang="0">
                  <a:pos x="249" y="42"/>
                </a:cxn>
                <a:cxn ang="0">
                  <a:pos x="243" y="25"/>
                </a:cxn>
                <a:cxn ang="0">
                  <a:pos x="229" y="21"/>
                </a:cxn>
                <a:cxn ang="0">
                  <a:pos x="220" y="11"/>
                </a:cxn>
                <a:cxn ang="0">
                  <a:pos x="205" y="8"/>
                </a:cxn>
                <a:cxn ang="0">
                  <a:pos x="183" y="2"/>
                </a:cxn>
                <a:cxn ang="0">
                  <a:pos x="182" y="23"/>
                </a:cxn>
                <a:cxn ang="0">
                  <a:pos x="139" y="48"/>
                </a:cxn>
                <a:cxn ang="0">
                  <a:pos x="115" y="71"/>
                </a:cxn>
                <a:cxn ang="0">
                  <a:pos x="94" y="78"/>
                </a:cxn>
                <a:cxn ang="0">
                  <a:pos x="57" y="92"/>
                </a:cxn>
                <a:cxn ang="0">
                  <a:pos x="19" y="61"/>
                </a:cxn>
                <a:cxn ang="0">
                  <a:pos x="9" y="63"/>
                </a:cxn>
                <a:cxn ang="0">
                  <a:pos x="4" y="94"/>
                </a:cxn>
                <a:cxn ang="0">
                  <a:pos x="4" y="117"/>
                </a:cxn>
                <a:cxn ang="0">
                  <a:pos x="2" y="134"/>
                </a:cxn>
                <a:cxn ang="0">
                  <a:pos x="9" y="147"/>
                </a:cxn>
                <a:cxn ang="0">
                  <a:pos x="29" y="147"/>
                </a:cxn>
                <a:cxn ang="0">
                  <a:pos x="40" y="174"/>
                </a:cxn>
              </a:cxnLst>
              <a:rect l="0" t="0" r="r" b="b"/>
              <a:pathLst>
                <a:path w="296" h="540">
                  <a:moveTo>
                    <a:pt x="40" y="182"/>
                  </a:moveTo>
                  <a:lnTo>
                    <a:pt x="40" y="191"/>
                  </a:lnTo>
                  <a:lnTo>
                    <a:pt x="38" y="199"/>
                  </a:lnTo>
                  <a:lnTo>
                    <a:pt x="44" y="207"/>
                  </a:lnTo>
                  <a:lnTo>
                    <a:pt x="50" y="209"/>
                  </a:lnTo>
                  <a:lnTo>
                    <a:pt x="53" y="214"/>
                  </a:lnTo>
                  <a:lnTo>
                    <a:pt x="50" y="243"/>
                  </a:lnTo>
                  <a:lnTo>
                    <a:pt x="51" y="249"/>
                  </a:lnTo>
                  <a:lnTo>
                    <a:pt x="53" y="260"/>
                  </a:lnTo>
                  <a:lnTo>
                    <a:pt x="42" y="266"/>
                  </a:lnTo>
                  <a:lnTo>
                    <a:pt x="36" y="268"/>
                  </a:lnTo>
                  <a:lnTo>
                    <a:pt x="34" y="272"/>
                  </a:lnTo>
                  <a:lnTo>
                    <a:pt x="38" y="274"/>
                  </a:lnTo>
                  <a:lnTo>
                    <a:pt x="36" y="281"/>
                  </a:lnTo>
                  <a:lnTo>
                    <a:pt x="38" y="289"/>
                  </a:lnTo>
                  <a:lnTo>
                    <a:pt x="36" y="297"/>
                  </a:lnTo>
                  <a:lnTo>
                    <a:pt x="42" y="302"/>
                  </a:lnTo>
                  <a:lnTo>
                    <a:pt x="44" y="310"/>
                  </a:lnTo>
                  <a:lnTo>
                    <a:pt x="48" y="312"/>
                  </a:lnTo>
                  <a:lnTo>
                    <a:pt x="51" y="302"/>
                  </a:lnTo>
                  <a:lnTo>
                    <a:pt x="57" y="302"/>
                  </a:lnTo>
                  <a:lnTo>
                    <a:pt x="65" y="312"/>
                  </a:lnTo>
                  <a:lnTo>
                    <a:pt x="65" y="320"/>
                  </a:lnTo>
                  <a:lnTo>
                    <a:pt x="59" y="329"/>
                  </a:lnTo>
                  <a:lnTo>
                    <a:pt x="61" y="341"/>
                  </a:lnTo>
                  <a:lnTo>
                    <a:pt x="76" y="352"/>
                  </a:lnTo>
                  <a:lnTo>
                    <a:pt x="59" y="352"/>
                  </a:lnTo>
                  <a:lnTo>
                    <a:pt x="51" y="337"/>
                  </a:lnTo>
                  <a:lnTo>
                    <a:pt x="48" y="335"/>
                  </a:lnTo>
                  <a:lnTo>
                    <a:pt x="46" y="339"/>
                  </a:lnTo>
                  <a:lnTo>
                    <a:pt x="48" y="346"/>
                  </a:lnTo>
                  <a:lnTo>
                    <a:pt x="44" y="352"/>
                  </a:lnTo>
                  <a:lnTo>
                    <a:pt x="46" y="383"/>
                  </a:lnTo>
                  <a:lnTo>
                    <a:pt x="36" y="400"/>
                  </a:lnTo>
                  <a:lnTo>
                    <a:pt x="30" y="463"/>
                  </a:lnTo>
                  <a:lnTo>
                    <a:pt x="38" y="473"/>
                  </a:lnTo>
                  <a:lnTo>
                    <a:pt x="40" y="478"/>
                  </a:lnTo>
                  <a:lnTo>
                    <a:pt x="46" y="482"/>
                  </a:lnTo>
                  <a:lnTo>
                    <a:pt x="48" y="488"/>
                  </a:lnTo>
                  <a:lnTo>
                    <a:pt x="53" y="492"/>
                  </a:lnTo>
                  <a:lnTo>
                    <a:pt x="55" y="499"/>
                  </a:lnTo>
                  <a:lnTo>
                    <a:pt x="59" y="499"/>
                  </a:lnTo>
                  <a:lnTo>
                    <a:pt x="63" y="517"/>
                  </a:lnTo>
                  <a:lnTo>
                    <a:pt x="67" y="520"/>
                  </a:lnTo>
                  <a:lnTo>
                    <a:pt x="71" y="538"/>
                  </a:lnTo>
                  <a:lnTo>
                    <a:pt x="74" y="540"/>
                  </a:lnTo>
                  <a:lnTo>
                    <a:pt x="78" y="534"/>
                  </a:lnTo>
                  <a:lnTo>
                    <a:pt x="90" y="528"/>
                  </a:lnTo>
                  <a:lnTo>
                    <a:pt x="94" y="528"/>
                  </a:lnTo>
                  <a:lnTo>
                    <a:pt x="99" y="536"/>
                  </a:lnTo>
                  <a:lnTo>
                    <a:pt x="113" y="536"/>
                  </a:lnTo>
                  <a:lnTo>
                    <a:pt x="124" y="532"/>
                  </a:lnTo>
                  <a:lnTo>
                    <a:pt x="132" y="524"/>
                  </a:lnTo>
                  <a:lnTo>
                    <a:pt x="138" y="517"/>
                  </a:lnTo>
                  <a:lnTo>
                    <a:pt x="145" y="515"/>
                  </a:lnTo>
                  <a:lnTo>
                    <a:pt x="147" y="499"/>
                  </a:lnTo>
                  <a:lnTo>
                    <a:pt x="143" y="484"/>
                  </a:lnTo>
                  <a:lnTo>
                    <a:pt x="149" y="471"/>
                  </a:lnTo>
                  <a:lnTo>
                    <a:pt x="155" y="467"/>
                  </a:lnTo>
                  <a:lnTo>
                    <a:pt x="164" y="465"/>
                  </a:lnTo>
                  <a:lnTo>
                    <a:pt x="172" y="471"/>
                  </a:lnTo>
                  <a:lnTo>
                    <a:pt x="174" y="465"/>
                  </a:lnTo>
                  <a:lnTo>
                    <a:pt x="178" y="463"/>
                  </a:lnTo>
                  <a:lnTo>
                    <a:pt x="195" y="465"/>
                  </a:lnTo>
                  <a:lnTo>
                    <a:pt x="205" y="476"/>
                  </a:lnTo>
                  <a:lnTo>
                    <a:pt x="216" y="486"/>
                  </a:lnTo>
                  <a:lnTo>
                    <a:pt x="222" y="486"/>
                  </a:lnTo>
                  <a:lnTo>
                    <a:pt x="231" y="484"/>
                  </a:lnTo>
                  <a:lnTo>
                    <a:pt x="235" y="488"/>
                  </a:lnTo>
                  <a:lnTo>
                    <a:pt x="243" y="478"/>
                  </a:lnTo>
                  <a:lnTo>
                    <a:pt x="245" y="459"/>
                  </a:lnTo>
                  <a:lnTo>
                    <a:pt x="254" y="448"/>
                  </a:lnTo>
                  <a:lnTo>
                    <a:pt x="258" y="400"/>
                  </a:lnTo>
                  <a:lnTo>
                    <a:pt x="262" y="388"/>
                  </a:lnTo>
                  <a:lnTo>
                    <a:pt x="260" y="377"/>
                  </a:lnTo>
                  <a:lnTo>
                    <a:pt x="260" y="365"/>
                  </a:lnTo>
                  <a:lnTo>
                    <a:pt x="266" y="350"/>
                  </a:lnTo>
                  <a:lnTo>
                    <a:pt x="266" y="341"/>
                  </a:lnTo>
                  <a:lnTo>
                    <a:pt x="268" y="333"/>
                  </a:lnTo>
                  <a:lnTo>
                    <a:pt x="270" y="310"/>
                  </a:lnTo>
                  <a:lnTo>
                    <a:pt x="273" y="302"/>
                  </a:lnTo>
                  <a:lnTo>
                    <a:pt x="271" y="295"/>
                  </a:lnTo>
                  <a:lnTo>
                    <a:pt x="271" y="289"/>
                  </a:lnTo>
                  <a:lnTo>
                    <a:pt x="275" y="272"/>
                  </a:lnTo>
                  <a:lnTo>
                    <a:pt x="273" y="266"/>
                  </a:lnTo>
                  <a:lnTo>
                    <a:pt x="266" y="258"/>
                  </a:lnTo>
                  <a:lnTo>
                    <a:pt x="262" y="247"/>
                  </a:lnTo>
                  <a:lnTo>
                    <a:pt x="260" y="233"/>
                  </a:lnTo>
                  <a:lnTo>
                    <a:pt x="264" y="220"/>
                  </a:lnTo>
                  <a:lnTo>
                    <a:pt x="270" y="210"/>
                  </a:lnTo>
                  <a:lnTo>
                    <a:pt x="277" y="203"/>
                  </a:lnTo>
                  <a:lnTo>
                    <a:pt x="285" y="197"/>
                  </a:lnTo>
                  <a:lnTo>
                    <a:pt x="287" y="189"/>
                  </a:lnTo>
                  <a:lnTo>
                    <a:pt x="296" y="178"/>
                  </a:lnTo>
                  <a:lnTo>
                    <a:pt x="296" y="172"/>
                  </a:lnTo>
                  <a:lnTo>
                    <a:pt x="291" y="159"/>
                  </a:lnTo>
                  <a:lnTo>
                    <a:pt x="287" y="155"/>
                  </a:lnTo>
                  <a:lnTo>
                    <a:pt x="283" y="134"/>
                  </a:lnTo>
                  <a:lnTo>
                    <a:pt x="279" y="126"/>
                  </a:lnTo>
                  <a:lnTo>
                    <a:pt x="279" y="115"/>
                  </a:lnTo>
                  <a:lnTo>
                    <a:pt x="275" y="109"/>
                  </a:lnTo>
                  <a:lnTo>
                    <a:pt x="277" y="105"/>
                  </a:lnTo>
                  <a:lnTo>
                    <a:pt x="281" y="103"/>
                  </a:lnTo>
                  <a:lnTo>
                    <a:pt x="281" y="98"/>
                  </a:lnTo>
                  <a:lnTo>
                    <a:pt x="273" y="94"/>
                  </a:lnTo>
                  <a:lnTo>
                    <a:pt x="270" y="90"/>
                  </a:lnTo>
                  <a:lnTo>
                    <a:pt x="264" y="84"/>
                  </a:lnTo>
                  <a:lnTo>
                    <a:pt x="262" y="80"/>
                  </a:lnTo>
                  <a:lnTo>
                    <a:pt x="258" y="78"/>
                  </a:lnTo>
                  <a:lnTo>
                    <a:pt x="250" y="78"/>
                  </a:lnTo>
                  <a:lnTo>
                    <a:pt x="249" y="76"/>
                  </a:lnTo>
                  <a:lnTo>
                    <a:pt x="252" y="73"/>
                  </a:lnTo>
                  <a:lnTo>
                    <a:pt x="260" y="71"/>
                  </a:lnTo>
                  <a:lnTo>
                    <a:pt x="262" y="65"/>
                  </a:lnTo>
                  <a:lnTo>
                    <a:pt x="266" y="59"/>
                  </a:lnTo>
                  <a:lnTo>
                    <a:pt x="260" y="57"/>
                  </a:lnTo>
                  <a:lnTo>
                    <a:pt x="254" y="57"/>
                  </a:lnTo>
                  <a:lnTo>
                    <a:pt x="250" y="54"/>
                  </a:lnTo>
                  <a:lnTo>
                    <a:pt x="247" y="55"/>
                  </a:lnTo>
                  <a:lnTo>
                    <a:pt x="249" y="42"/>
                  </a:lnTo>
                  <a:lnTo>
                    <a:pt x="254" y="38"/>
                  </a:lnTo>
                  <a:lnTo>
                    <a:pt x="247" y="27"/>
                  </a:lnTo>
                  <a:lnTo>
                    <a:pt x="243" y="25"/>
                  </a:lnTo>
                  <a:lnTo>
                    <a:pt x="237" y="31"/>
                  </a:lnTo>
                  <a:lnTo>
                    <a:pt x="233" y="29"/>
                  </a:lnTo>
                  <a:lnTo>
                    <a:pt x="229" y="21"/>
                  </a:lnTo>
                  <a:lnTo>
                    <a:pt x="229" y="17"/>
                  </a:lnTo>
                  <a:lnTo>
                    <a:pt x="224" y="15"/>
                  </a:lnTo>
                  <a:lnTo>
                    <a:pt x="220" y="11"/>
                  </a:lnTo>
                  <a:lnTo>
                    <a:pt x="212" y="11"/>
                  </a:lnTo>
                  <a:lnTo>
                    <a:pt x="210" y="9"/>
                  </a:lnTo>
                  <a:lnTo>
                    <a:pt x="205" y="8"/>
                  </a:lnTo>
                  <a:lnTo>
                    <a:pt x="203" y="2"/>
                  </a:lnTo>
                  <a:lnTo>
                    <a:pt x="197" y="0"/>
                  </a:lnTo>
                  <a:lnTo>
                    <a:pt x="183" y="2"/>
                  </a:lnTo>
                  <a:lnTo>
                    <a:pt x="185" y="8"/>
                  </a:lnTo>
                  <a:lnTo>
                    <a:pt x="183" y="19"/>
                  </a:lnTo>
                  <a:lnTo>
                    <a:pt x="182" y="23"/>
                  </a:lnTo>
                  <a:lnTo>
                    <a:pt x="164" y="29"/>
                  </a:lnTo>
                  <a:lnTo>
                    <a:pt x="157" y="31"/>
                  </a:lnTo>
                  <a:lnTo>
                    <a:pt x="139" y="48"/>
                  </a:lnTo>
                  <a:lnTo>
                    <a:pt x="134" y="50"/>
                  </a:lnTo>
                  <a:lnTo>
                    <a:pt x="118" y="69"/>
                  </a:lnTo>
                  <a:lnTo>
                    <a:pt x="115" y="71"/>
                  </a:lnTo>
                  <a:lnTo>
                    <a:pt x="101" y="73"/>
                  </a:lnTo>
                  <a:lnTo>
                    <a:pt x="97" y="78"/>
                  </a:lnTo>
                  <a:lnTo>
                    <a:pt x="94" y="78"/>
                  </a:lnTo>
                  <a:lnTo>
                    <a:pt x="80" y="88"/>
                  </a:lnTo>
                  <a:lnTo>
                    <a:pt x="73" y="92"/>
                  </a:lnTo>
                  <a:lnTo>
                    <a:pt x="57" y="92"/>
                  </a:lnTo>
                  <a:lnTo>
                    <a:pt x="32" y="86"/>
                  </a:lnTo>
                  <a:lnTo>
                    <a:pt x="21" y="69"/>
                  </a:lnTo>
                  <a:lnTo>
                    <a:pt x="19" y="61"/>
                  </a:lnTo>
                  <a:lnTo>
                    <a:pt x="15" y="57"/>
                  </a:lnTo>
                  <a:lnTo>
                    <a:pt x="11" y="57"/>
                  </a:lnTo>
                  <a:lnTo>
                    <a:pt x="9" y="63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4" y="94"/>
                  </a:lnTo>
                  <a:lnTo>
                    <a:pt x="6" y="98"/>
                  </a:lnTo>
                  <a:lnTo>
                    <a:pt x="0" y="111"/>
                  </a:lnTo>
                  <a:lnTo>
                    <a:pt x="4" y="117"/>
                  </a:lnTo>
                  <a:lnTo>
                    <a:pt x="9" y="119"/>
                  </a:lnTo>
                  <a:lnTo>
                    <a:pt x="7" y="126"/>
                  </a:lnTo>
                  <a:lnTo>
                    <a:pt x="2" y="134"/>
                  </a:lnTo>
                  <a:lnTo>
                    <a:pt x="2" y="149"/>
                  </a:lnTo>
                  <a:lnTo>
                    <a:pt x="9" y="142"/>
                  </a:lnTo>
                  <a:lnTo>
                    <a:pt x="9" y="147"/>
                  </a:lnTo>
                  <a:lnTo>
                    <a:pt x="13" y="151"/>
                  </a:lnTo>
                  <a:lnTo>
                    <a:pt x="21" y="147"/>
                  </a:lnTo>
                  <a:lnTo>
                    <a:pt x="29" y="147"/>
                  </a:lnTo>
                  <a:lnTo>
                    <a:pt x="30" y="153"/>
                  </a:lnTo>
                  <a:lnTo>
                    <a:pt x="30" y="163"/>
                  </a:lnTo>
                  <a:lnTo>
                    <a:pt x="40" y="174"/>
                  </a:lnTo>
                  <a:lnTo>
                    <a:pt x="40" y="182"/>
                  </a:lnTo>
                </a:path>
              </a:pathLst>
            </a:custGeom>
            <a:solidFill>
              <a:srgbClr val="0E7BC0"/>
            </a:solidFill>
            <a:ln w="3175" cap="flat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it-IT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565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C0684109F8B5499A83228732422334" ma:contentTypeVersion="10" ma:contentTypeDescription="Creare un nuovo documento." ma:contentTypeScope="" ma:versionID="8a4744b9605a5a325a41337a1d15ccc7">
  <xsd:schema xmlns:xsd="http://www.w3.org/2001/XMLSchema" xmlns:xs="http://www.w3.org/2001/XMLSchema" xmlns:p="http://schemas.microsoft.com/office/2006/metadata/properties" xmlns:ns2="4c0decd2-9946-43e5-9534-ca68477a65c3" xmlns:ns3="cf3e666c-4a8d-4e40-8cef-c7f4154f80b5" targetNamespace="http://schemas.microsoft.com/office/2006/metadata/properties" ma:root="true" ma:fieldsID="30e729948f273672a45c319d2af5bd1a" ns2:_="" ns3:_="">
    <xsd:import namespace="4c0decd2-9946-43e5-9534-ca68477a65c3"/>
    <xsd:import namespace="cf3e666c-4a8d-4e40-8cef-c7f4154f80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ecd2-9946-43e5-9534-ca68477a65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e666c-4a8d-4e40-8cef-c7f4154f80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383602-496F-47FF-8C71-3D092BFE4FDF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e781ec02-a17a-4809-9bc2-a26b6ff0888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93E21B-BC0E-4DBC-9A78-C8808CE4E4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0decd2-9946-43e5-9534-ca68477a65c3"/>
    <ds:schemaRef ds:uri="cf3e666c-4a8d-4e40-8cef-c7f4154f8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A47911-73D4-4EFF-8111-17D2883F6C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1632</Words>
  <Application>Microsoft Macintosh PowerPoint</Application>
  <PresentationFormat>Widescreen</PresentationFormat>
  <Paragraphs>183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Font di sistema regolare</vt:lpstr>
      <vt:lpstr>Raleway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Morra Luigi</dc:creator>
  <cp:lastModifiedBy>Microsoft Office User</cp:lastModifiedBy>
  <cp:revision>39</cp:revision>
  <cp:lastPrinted>2023-09-13T07:03:09Z</cp:lastPrinted>
  <dcterms:created xsi:type="dcterms:W3CDTF">2023-09-11T07:16:51Z</dcterms:created>
  <dcterms:modified xsi:type="dcterms:W3CDTF">2024-02-12T09:16:51Z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0x01010081C0684109F8B5499A83228732422334</vt:lpwstr>
  </property>
</Properties>
</file>