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0" r:id="rId4"/>
    <p:sldId id="261" r:id="rId5"/>
    <p:sldId id="257" r:id="rId6"/>
    <p:sldId id="258" r:id="rId7"/>
    <p:sldId id="262" r:id="rId8"/>
    <p:sldId id="268" r:id="rId9"/>
    <p:sldId id="263" r:id="rId10"/>
    <p:sldId id="264" r:id="rId11"/>
    <p:sldId id="267" r:id="rId12"/>
    <p:sldId id="270" r:id="rId13"/>
    <p:sldId id="265" r:id="rId14"/>
    <p:sldId id="266" r:id="rId15"/>
    <p:sldId id="277" r:id="rId16"/>
    <p:sldId id="273" r:id="rId17"/>
    <p:sldId id="278" r:id="rId18"/>
    <p:sldId id="275" r:id="rId19"/>
    <p:sldId id="276" r:id="rId20"/>
    <p:sldId id="274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21E2F527-EBB2-4165-8842-37254524A66E}">
          <p14:sldIdLst>
            <p14:sldId id="256"/>
            <p14:sldId id="269"/>
            <p14:sldId id="260"/>
            <p14:sldId id="261"/>
            <p14:sldId id="257"/>
            <p14:sldId id="258"/>
            <p14:sldId id="262"/>
            <p14:sldId id="268"/>
            <p14:sldId id="263"/>
            <p14:sldId id="264"/>
            <p14:sldId id="267"/>
            <p14:sldId id="270"/>
            <p14:sldId id="265"/>
            <p14:sldId id="266"/>
            <p14:sldId id="277"/>
            <p14:sldId id="273"/>
            <p14:sldId id="278"/>
            <p14:sldId id="275"/>
            <p14:sldId id="276"/>
            <p14:sldId id="274"/>
          </p14:sldIdLst>
        </p14:section>
        <p14:section name="Sezione senza titolo" id="{D4414E4E-8C45-44E8-871E-A8041490847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881-5A86-44B5-AB7E-FD89D7E3F213}" type="datetimeFigureOut">
              <a:rPr lang="it-IT" smtClean="0"/>
              <a:t>12/02/2024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1A6C-AF7C-44E8-97A7-ED9E5E87D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93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881-5A86-44B5-AB7E-FD89D7E3F213}" type="datetimeFigureOut">
              <a:rPr lang="it-IT" smtClean="0"/>
              <a:t>12/02/2024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1A6C-AF7C-44E8-97A7-ED9E5E87D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714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881-5A86-44B5-AB7E-FD89D7E3F213}" type="datetimeFigureOut">
              <a:rPr lang="it-IT" smtClean="0"/>
              <a:t>12/02/2024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1A6C-AF7C-44E8-97A7-ED9E5E87D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376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881-5A86-44B5-AB7E-FD89D7E3F213}" type="datetimeFigureOut">
              <a:rPr lang="it-IT" smtClean="0"/>
              <a:t>12/02/2024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1A6C-AF7C-44E8-97A7-ED9E5E87D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3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881-5A86-44B5-AB7E-FD89D7E3F213}" type="datetimeFigureOut">
              <a:rPr lang="it-IT" smtClean="0"/>
              <a:t>12/02/2024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1A6C-AF7C-44E8-97A7-ED9E5E87D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79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881-5A86-44B5-AB7E-FD89D7E3F213}" type="datetimeFigureOut">
              <a:rPr lang="it-IT" smtClean="0"/>
              <a:t>12/02/2024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1A6C-AF7C-44E8-97A7-ED9E5E87D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50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881-5A86-44B5-AB7E-FD89D7E3F213}" type="datetimeFigureOut">
              <a:rPr lang="it-IT" smtClean="0"/>
              <a:t>12/02/2024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1A6C-AF7C-44E8-97A7-ED9E5E87D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427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881-5A86-44B5-AB7E-FD89D7E3F213}" type="datetimeFigureOut">
              <a:rPr lang="it-IT" smtClean="0"/>
              <a:t>12/02/2024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1A6C-AF7C-44E8-97A7-ED9E5E87D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16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881-5A86-44B5-AB7E-FD89D7E3F213}" type="datetimeFigureOut">
              <a:rPr lang="it-IT" smtClean="0"/>
              <a:t>12/02/2024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1A6C-AF7C-44E8-97A7-ED9E5E87D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10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881-5A86-44B5-AB7E-FD89D7E3F213}" type="datetimeFigureOut">
              <a:rPr lang="it-IT" smtClean="0"/>
              <a:t>12/02/2024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1A6C-AF7C-44E8-97A7-ED9E5E87D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043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881-5A86-44B5-AB7E-FD89D7E3F213}" type="datetimeFigureOut">
              <a:rPr lang="it-IT" smtClean="0"/>
              <a:t>12/02/2024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1A6C-AF7C-44E8-97A7-ED9E5E87D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9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11881-5A86-44B5-AB7E-FD89D7E3F213}" type="datetimeFigureOut">
              <a:rPr lang="it-IT" smtClean="0"/>
              <a:t>12/02/2024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81A6C-AF7C-44E8-97A7-ED9E5E87D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5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it-IT" b="1" i="1" dirty="0" smtClean="0">
                <a:solidFill>
                  <a:srgbClr val="0070C0"/>
                </a:solidFill>
              </a:rPr>
              <a:t>E-</a:t>
            </a:r>
            <a:r>
              <a:rPr lang="it-IT" b="1" i="1" dirty="0" err="1" smtClean="0">
                <a:solidFill>
                  <a:srgbClr val="0070C0"/>
                </a:solidFill>
              </a:rPr>
              <a:t>Health</a:t>
            </a:r>
            <a:r>
              <a:rPr lang="it-IT" b="1" dirty="0" smtClean="0">
                <a:solidFill>
                  <a:srgbClr val="0070C0"/>
                </a:solidFill>
              </a:rPr>
              <a:t/>
            </a:r>
            <a:br>
              <a:rPr lang="it-IT" b="1" dirty="0" smtClean="0">
                <a:solidFill>
                  <a:srgbClr val="0070C0"/>
                </a:solidFill>
              </a:rPr>
            </a:br>
            <a:r>
              <a:rPr lang="it-IT" b="1" dirty="0" smtClean="0">
                <a:solidFill>
                  <a:srgbClr val="0070C0"/>
                </a:solidFill>
              </a:rPr>
              <a:t>Digitalizzazione e Salute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6400800" cy="2736304"/>
          </a:xfrm>
        </p:spPr>
        <p:txBody>
          <a:bodyPr>
            <a:no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</a:rPr>
              <a:t>Prof. Gianfranco Delle Fave </a:t>
            </a:r>
            <a:r>
              <a:rPr lang="it-IT" sz="2400" b="1" dirty="0" err="1" smtClean="0">
                <a:solidFill>
                  <a:srgbClr val="0070C0"/>
                </a:solidFill>
              </a:rPr>
              <a:t>MD,PhD</a:t>
            </a:r>
            <a:r>
              <a:rPr lang="it-IT" sz="24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it-IT" sz="2000" b="1" dirty="0" smtClean="0">
                <a:solidFill>
                  <a:srgbClr val="0070C0"/>
                </a:solidFill>
              </a:rPr>
              <a:t>Ordinario Emerito</a:t>
            </a:r>
          </a:p>
          <a:p>
            <a:r>
              <a:rPr lang="it-IT" sz="2000" b="1" dirty="0" smtClean="0">
                <a:solidFill>
                  <a:srgbClr val="0070C0"/>
                </a:solidFill>
              </a:rPr>
              <a:t>Malattie Apparato Digerente</a:t>
            </a:r>
          </a:p>
          <a:p>
            <a:r>
              <a:rPr lang="it-IT" sz="2000" b="1" dirty="0" err="1" smtClean="0">
                <a:solidFill>
                  <a:srgbClr val="0070C0"/>
                </a:solidFill>
              </a:rPr>
              <a:t>Facolta’</a:t>
            </a:r>
            <a:r>
              <a:rPr lang="it-IT" sz="2000" b="1" dirty="0" smtClean="0">
                <a:solidFill>
                  <a:srgbClr val="0070C0"/>
                </a:solidFill>
              </a:rPr>
              <a:t> di Medicina</a:t>
            </a:r>
          </a:p>
          <a:p>
            <a:r>
              <a:rPr lang="it-IT" sz="2000" b="1" dirty="0" smtClean="0">
                <a:solidFill>
                  <a:srgbClr val="0070C0"/>
                </a:solidFill>
              </a:rPr>
              <a:t>Sant’Andrea ETF</a:t>
            </a:r>
          </a:p>
          <a:p>
            <a:r>
              <a:rPr lang="it-IT" sz="2000" b="1" dirty="0" smtClean="0">
                <a:solidFill>
                  <a:srgbClr val="0070C0"/>
                </a:solidFill>
              </a:rPr>
              <a:t>Università La Sapienza</a:t>
            </a:r>
          </a:p>
          <a:p>
            <a:r>
              <a:rPr lang="it-IT" sz="2000" b="1" dirty="0" smtClean="0">
                <a:solidFill>
                  <a:srgbClr val="0070C0"/>
                </a:solidFill>
              </a:rPr>
              <a:t>Roma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363593" y="5805264"/>
            <a:ext cx="2060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Milano 12-2-2024</a:t>
            </a:r>
            <a:endParaRPr lang="it-IT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5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6177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>
                <a:solidFill>
                  <a:schemeClr val="accent5">
                    <a:lumMod val="50000"/>
                  </a:schemeClr>
                </a:solidFill>
              </a:rPr>
              <a:t>«il Viaggio delle Immagini»</a:t>
            </a:r>
            <a:br>
              <a:rPr lang="it-IT" sz="6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it-IT" sz="4000" dirty="0" smtClean="0"/>
              <a:t>TAC, RM, SCINTIGRAFIE………</a:t>
            </a:r>
            <a:endParaRPr lang="it-IT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204864"/>
            <a:ext cx="2448272" cy="2973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20888"/>
            <a:ext cx="3246512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ccia a destra 4"/>
          <p:cNvSpPr/>
          <p:nvPr/>
        </p:nvSpPr>
        <p:spPr>
          <a:xfrm rot="10800000">
            <a:off x="3285166" y="2819387"/>
            <a:ext cx="1797336" cy="484633"/>
          </a:xfrm>
          <a:prstGeom prst="rightArrow">
            <a:avLst>
              <a:gd name="adj1" fmla="val 50000"/>
              <a:gd name="adj2" fmla="val 627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3914360" y="3760668"/>
            <a:ext cx="1737760" cy="484632"/>
          </a:xfrm>
          <a:prstGeom prst="rightArrow">
            <a:avLst>
              <a:gd name="adj1" fmla="val 53149"/>
              <a:gd name="adj2" fmla="val 606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203848" y="5373216"/>
            <a:ext cx="3591368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RISPARMIO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ECONOMICO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361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«Viaggio dei dati»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260848"/>
          </a:xfrm>
        </p:spPr>
        <p:txBody>
          <a:bodyPr>
            <a:normAutofit/>
          </a:bodyPr>
          <a:lstStyle/>
          <a:p>
            <a:r>
              <a:rPr lang="it-IT" sz="3200" dirty="0" smtClean="0"/>
              <a:t>Istopatologia</a:t>
            </a:r>
          </a:p>
          <a:p>
            <a:pPr lvl="1"/>
            <a:r>
              <a:rPr lang="it-IT" dirty="0" smtClean="0"/>
              <a:t>Vetrini</a:t>
            </a:r>
          </a:p>
          <a:p>
            <a:pPr lvl="2"/>
            <a:r>
              <a:rPr lang="it-IT" dirty="0" smtClean="0"/>
              <a:t>Immunoistochimica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332856"/>
          </a:xfrm>
        </p:spPr>
        <p:txBody>
          <a:bodyPr>
            <a:normAutofit/>
          </a:bodyPr>
          <a:lstStyle/>
          <a:p>
            <a:r>
              <a:rPr lang="it-IT" sz="3200" dirty="0" smtClean="0"/>
              <a:t>Biochimica</a:t>
            </a:r>
          </a:p>
          <a:p>
            <a:pPr lvl="1"/>
            <a:r>
              <a:rPr lang="it-IT" dirty="0" smtClean="0"/>
              <a:t>Campioni  Ematologici</a:t>
            </a:r>
          </a:p>
          <a:p>
            <a:pPr lvl="2"/>
            <a:r>
              <a:rPr lang="it-IT" dirty="0" smtClean="0"/>
              <a:t>Estratti  Numerici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915816" y="4310747"/>
            <a:ext cx="364914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Cartella Digitalizzata</a:t>
            </a:r>
            <a:endParaRPr lang="it-IT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84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>
                <a:solidFill>
                  <a:srgbClr val="002060"/>
                </a:solidFill>
              </a:rPr>
              <a:t>Laboratorio</a:t>
            </a:r>
            <a:endParaRPr lang="it-IT" sz="5400" b="1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4000" b="1" dirty="0" smtClean="0">
                <a:solidFill>
                  <a:srgbClr val="002060"/>
                </a:solidFill>
              </a:rPr>
              <a:t>SVEZIA</a:t>
            </a:r>
          </a:p>
          <a:p>
            <a:pPr lvl="1"/>
            <a:r>
              <a:rPr lang="it-IT" sz="3600" b="1" dirty="0" smtClean="0">
                <a:solidFill>
                  <a:srgbClr val="002060"/>
                </a:solidFill>
              </a:rPr>
              <a:t>2001</a:t>
            </a:r>
          </a:p>
          <a:p>
            <a:pPr lvl="1"/>
            <a:endParaRPr lang="it-IT" sz="3600" b="1" dirty="0" smtClean="0">
              <a:solidFill>
                <a:srgbClr val="002060"/>
              </a:solidFill>
            </a:endParaRPr>
          </a:p>
          <a:p>
            <a:pPr lvl="1"/>
            <a:r>
              <a:rPr lang="it-IT" b="1" u="sng" dirty="0" smtClean="0"/>
              <a:t>Piattaforma Unica </a:t>
            </a:r>
            <a:r>
              <a:rPr lang="it-IT" b="1" dirty="0" smtClean="0"/>
              <a:t>per tutte le strutture Sanitarie della Nazione per</a:t>
            </a:r>
            <a:endParaRPr lang="it-IT" b="1" dirty="0">
              <a:solidFill>
                <a:srgbClr val="FF0000"/>
              </a:solidFill>
            </a:endParaRPr>
          </a:p>
          <a:p>
            <a:pPr lvl="1"/>
            <a:r>
              <a:rPr lang="it-IT" b="1" dirty="0" smtClean="0"/>
              <a:t> </a:t>
            </a:r>
            <a:r>
              <a:rPr lang="it-IT" b="1" u="sng" dirty="0"/>
              <a:t>A</a:t>
            </a:r>
            <a:r>
              <a:rPr lang="it-IT" b="1" u="sng" dirty="0" smtClean="0"/>
              <a:t>nalisi Complesse</a:t>
            </a:r>
            <a:r>
              <a:rPr lang="it-IT" b="1" dirty="0" smtClean="0">
                <a:solidFill>
                  <a:srgbClr val="FF0000"/>
                </a:solidFill>
              </a:rPr>
              <a:t>      </a:t>
            </a:r>
          </a:p>
          <a:p>
            <a:pPr lvl="1"/>
            <a:endParaRPr lang="it-IT" b="1" dirty="0">
              <a:solidFill>
                <a:srgbClr val="FF0000"/>
              </a:solidFill>
            </a:endParaRPr>
          </a:p>
          <a:p>
            <a:pPr lvl="1"/>
            <a:r>
              <a:rPr lang="it-IT" b="1" dirty="0" smtClean="0">
                <a:solidFill>
                  <a:srgbClr val="FF0000"/>
                </a:solidFill>
              </a:rPr>
              <a:t>RISPARMIO </a:t>
            </a:r>
            <a:r>
              <a:rPr lang="it-IT" b="1" dirty="0">
                <a:solidFill>
                  <a:srgbClr val="FF0000"/>
                </a:solidFill>
              </a:rPr>
              <a:t>ECONOMICO</a:t>
            </a:r>
            <a:endParaRPr lang="it-IT" b="1" u="sng" dirty="0"/>
          </a:p>
        </p:txBody>
      </p:sp>
    </p:spTree>
    <p:extLst>
      <p:ext uri="{BB962C8B-B14F-4D97-AF65-F5344CB8AC3E}">
        <p14:creationId xmlns:p14="http://schemas.microsoft.com/office/powerpoint/2010/main" val="592702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LOS ANGELES</a:t>
            </a:r>
            <a:br>
              <a:rPr lang="it-IT" dirty="0" smtClean="0"/>
            </a:br>
            <a:r>
              <a:rPr lang="it-IT" dirty="0" smtClean="0"/>
              <a:t>Endoscopia Digestiva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UCLA </a:t>
            </a:r>
            <a:r>
              <a:rPr lang="it-IT" dirty="0" err="1" smtClean="0"/>
              <a:t>Medical</a:t>
            </a:r>
            <a:r>
              <a:rPr lang="it-IT" dirty="0" smtClean="0"/>
              <a:t> Center</a:t>
            </a:r>
          </a:p>
          <a:p>
            <a:pPr lvl="1"/>
            <a:r>
              <a:rPr lang="it-IT" dirty="0" smtClean="0"/>
              <a:t>7 ospedali</a:t>
            </a:r>
          </a:p>
          <a:p>
            <a:pPr lvl="1"/>
            <a:endParaRPr lang="it-IT" dirty="0"/>
          </a:p>
          <a:p>
            <a:r>
              <a:rPr lang="it-IT" dirty="0" smtClean="0"/>
              <a:t>Un Centro di Endoscopia nel </a:t>
            </a:r>
            <a:r>
              <a:rPr lang="it-IT" dirty="0" err="1" smtClean="0"/>
              <a:t>Medical</a:t>
            </a:r>
            <a:r>
              <a:rPr lang="it-IT" dirty="0" smtClean="0"/>
              <a:t> Center</a:t>
            </a:r>
          </a:p>
          <a:p>
            <a:pPr lvl="2"/>
            <a:r>
              <a:rPr lang="it-IT" dirty="0" smtClean="0"/>
              <a:t>Dotato delle apparecchiature più sofisticate ( IA)</a:t>
            </a:r>
          </a:p>
          <a:p>
            <a:pPr lvl="1"/>
            <a:r>
              <a:rPr lang="it-IT" dirty="0" smtClean="0"/>
              <a:t>7 centri negli ospedali con  medico e paramedico</a:t>
            </a:r>
          </a:p>
          <a:p>
            <a:pPr lvl="2"/>
            <a:r>
              <a:rPr lang="it-IT" dirty="0" smtClean="0"/>
              <a:t>Collegati con il centro in tempo reale</a:t>
            </a:r>
          </a:p>
          <a:p>
            <a:r>
              <a:rPr lang="it-IT" dirty="0" smtClean="0"/>
              <a:t>Gli esami e gli interventi operativi vengono monitorati dai medici più esperti nel centro ed eseguiti negli ospedali periferici .</a:t>
            </a:r>
          </a:p>
        </p:txBody>
      </p:sp>
    </p:spTree>
    <p:extLst>
      <p:ext uri="{BB962C8B-B14F-4D97-AF65-F5344CB8AC3E}">
        <p14:creationId xmlns:p14="http://schemas.microsoft.com/office/powerpoint/2010/main" val="2938072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concetto di Rete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95536" y="1124744"/>
            <a:ext cx="4038600" cy="3917032"/>
          </a:xfrm>
          <a:ln>
            <a:solidFill>
              <a:srgbClr val="002060"/>
            </a:solidFill>
          </a:ln>
        </p:spPr>
        <p:txBody>
          <a:bodyPr/>
          <a:lstStyle/>
          <a:p>
            <a:r>
              <a:rPr lang="it-IT" dirty="0" smtClean="0"/>
              <a:t>2014- 2018</a:t>
            </a:r>
          </a:p>
          <a:p>
            <a:pPr lvl="1"/>
            <a:r>
              <a:rPr lang="it-IT" b="1" u="sng" dirty="0" smtClean="0"/>
              <a:t>E</a:t>
            </a:r>
            <a:r>
              <a:rPr lang="it-IT" dirty="0" smtClean="0"/>
              <a:t>NET</a:t>
            </a:r>
          </a:p>
          <a:p>
            <a:pPr lvl="1"/>
            <a:r>
              <a:rPr lang="it-IT" b="1" u="sng" dirty="0" smtClean="0"/>
              <a:t>NA</a:t>
            </a:r>
            <a:r>
              <a:rPr lang="it-IT" dirty="0" smtClean="0"/>
              <a:t>NET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t-IT" b="1" dirty="0" smtClean="0"/>
              <a:t>PROGETTO per stabilire  il profilo Epidemiologico dei Tumori Endocrini Intestinali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it-IT" b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b="1" dirty="0" smtClean="0"/>
              <a:t>852 NEN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4008" y="1124745"/>
            <a:ext cx="4038600" cy="3888432"/>
          </a:xfrm>
          <a:ln>
            <a:solidFill>
              <a:srgbClr val="002060"/>
            </a:solidFill>
          </a:ln>
        </p:spPr>
        <p:txBody>
          <a:bodyPr/>
          <a:lstStyle/>
          <a:p>
            <a:r>
              <a:rPr lang="it-IT" dirty="0" smtClean="0"/>
              <a:t>2021</a:t>
            </a:r>
          </a:p>
          <a:p>
            <a:pPr lvl="1"/>
            <a:r>
              <a:rPr lang="it-IT" b="1" u="sng" dirty="0" smtClean="0"/>
              <a:t>ITA</a:t>
            </a:r>
            <a:r>
              <a:rPr lang="it-IT" dirty="0" smtClean="0"/>
              <a:t>NET</a:t>
            </a:r>
          </a:p>
          <a:p>
            <a:pPr lvl="1"/>
            <a:endParaRPr lang="it-IT" b="1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it-IT" b="1" dirty="0" smtClean="0"/>
              <a:t>PROGETTO </a:t>
            </a:r>
            <a:r>
              <a:rPr lang="it-IT" b="1" dirty="0"/>
              <a:t>per stabilire  il profilo Epidemiologico dei Tumori Endocrini </a:t>
            </a:r>
            <a:r>
              <a:rPr lang="it-IT" b="1" dirty="0" smtClean="0"/>
              <a:t>Intestinali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it-IT" b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b="1" dirty="0" smtClean="0"/>
              <a:t>1625 NEN</a:t>
            </a:r>
            <a:endParaRPr lang="it-IT" b="1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0553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1980:   Malattia Rara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2020: …. </a:t>
            </a:r>
            <a:r>
              <a:rPr lang="it-IT" u="sng" dirty="0" smtClean="0"/>
              <a:t>Non più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4267060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Sanità e Salute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Conoscenze e i </a:t>
            </a:r>
            <a:r>
              <a:rPr lang="it-IT" dirty="0" err="1"/>
              <a:t>S</a:t>
            </a:r>
            <a:r>
              <a:rPr lang="it-IT" dirty="0" err="1" smtClean="0"/>
              <a:t>aperi</a:t>
            </a:r>
            <a:r>
              <a:rPr lang="it-IT" dirty="0" smtClean="0"/>
              <a:t> cambiano</a:t>
            </a:r>
          </a:p>
          <a:p>
            <a:r>
              <a:rPr lang="it-IT" dirty="0" smtClean="0"/>
              <a:t>La Tecnologia evolve</a:t>
            </a:r>
          </a:p>
          <a:p>
            <a:r>
              <a:rPr lang="it-IT" dirty="0" smtClean="0"/>
              <a:t>Le Malattie « Cambiano» </a:t>
            </a:r>
          </a:p>
          <a:p>
            <a:pPr lvl="1"/>
            <a:r>
              <a:rPr lang="it-IT" dirty="0" smtClean="0"/>
              <a:t>(Es: Ulcera Peptica… Oncologia Cronica)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Gli Operatori Sanitari devono essere messi in condizione di adeguare le loro professionalità a questa continua Evoluzione</a:t>
            </a:r>
          </a:p>
        </p:txBody>
      </p:sp>
    </p:spTree>
    <p:extLst>
      <p:ext uri="{BB962C8B-B14F-4D97-AF65-F5344CB8AC3E}">
        <p14:creationId xmlns:p14="http://schemas.microsoft.com/office/powerpoint/2010/main" val="265690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2571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Progettualità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</p:spPr>
        <p:txBody>
          <a:bodyPr/>
          <a:lstStyle/>
          <a:p>
            <a:r>
              <a:rPr lang="it-IT" dirty="0" smtClean="0"/>
              <a:t>Centri di riferimento </a:t>
            </a:r>
          </a:p>
          <a:p>
            <a:pPr lvl="1"/>
            <a:r>
              <a:rPr lang="it-IT" dirty="0" smtClean="0"/>
              <a:t> Malattie Rare</a:t>
            </a:r>
          </a:p>
          <a:p>
            <a:pPr lvl="1"/>
            <a:r>
              <a:rPr lang="it-IT" dirty="0" smtClean="0"/>
              <a:t> Malattie Croniche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99592" y="3501008"/>
            <a:ext cx="3384376" cy="310854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Clinici</a:t>
            </a:r>
          </a:p>
          <a:p>
            <a:r>
              <a:rPr lang="it-IT" sz="2800" dirty="0" smtClean="0">
                <a:solidFill>
                  <a:srgbClr val="FFFF00"/>
                </a:solidFill>
              </a:rPr>
              <a:t>Radiologi</a:t>
            </a:r>
          </a:p>
          <a:p>
            <a:r>
              <a:rPr lang="it-IT" sz="2800" dirty="0" smtClean="0">
                <a:solidFill>
                  <a:srgbClr val="FFFF00"/>
                </a:solidFill>
              </a:rPr>
              <a:t>Biologi</a:t>
            </a:r>
          </a:p>
          <a:p>
            <a:r>
              <a:rPr lang="it-IT" sz="2800" dirty="0" smtClean="0">
                <a:solidFill>
                  <a:srgbClr val="FFFF00"/>
                </a:solidFill>
              </a:rPr>
              <a:t>Medici Nucleari</a:t>
            </a:r>
          </a:p>
          <a:p>
            <a:r>
              <a:rPr lang="it-IT" sz="2800" dirty="0" smtClean="0">
                <a:solidFill>
                  <a:srgbClr val="FFFF00"/>
                </a:solidFill>
              </a:rPr>
              <a:t>Patologi</a:t>
            </a:r>
          </a:p>
          <a:p>
            <a:endParaRPr lang="it-IT" sz="2800" dirty="0">
              <a:solidFill>
                <a:srgbClr val="FFFF00"/>
              </a:solidFill>
            </a:endParaRPr>
          </a:p>
          <a:p>
            <a:r>
              <a:rPr lang="it-IT" sz="2800" dirty="0" smtClean="0">
                <a:solidFill>
                  <a:srgbClr val="FFFF00"/>
                </a:solidFill>
              </a:rPr>
              <a:t>Statistici</a:t>
            </a:r>
            <a:endParaRPr lang="it-IT" sz="2800" dirty="0">
              <a:solidFill>
                <a:srgbClr val="FFFF00"/>
              </a:solidFill>
            </a:endParaRPr>
          </a:p>
        </p:txBody>
      </p:sp>
      <p:sp>
        <p:nvSpPr>
          <p:cNvPr id="6" name="Callout con freccia a destra 5"/>
          <p:cNvSpPr/>
          <p:nvPr/>
        </p:nvSpPr>
        <p:spPr>
          <a:xfrm>
            <a:off x="4268741" y="4483967"/>
            <a:ext cx="1812165" cy="1393304"/>
          </a:xfrm>
          <a:prstGeom prst="right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228184" y="4857453"/>
            <a:ext cx="1700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ESPERTI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95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594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Sanità e Salute</a:t>
            </a:r>
            <a:br>
              <a:rPr lang="it-IT" b="1" dirty="0" smtClean="0">
                <a:solidFill>
                  <a:srgbClr val="002060"/>
                </a:solidFill>
              </a:rPr>
            </a:br>
            <a:r>
              <a:rPr lang="it-IT" b="1" dirty="0" smtClean="0">
                <a:solidFill>
                  <a:srgbClr val="002060"/>
                </a:solidFill>
              </a:rPr>
              <a:t>DIGITALIZZAZIONE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Si muovono Dati e Immagini</a:t>
            </a:r>
          </a:p>
          <a:p>
            <a:r>
              <a:rPr lang="it-IT" b="1" dirty="0" smtClean="0"/>
              <a:t>Si muovono Esperti</a:t>
            </a:r>
          </a:p>
          <a:p>
            <a:r>
              <a:rPr lang="it-IT" b="1" dirty="0" smtClean="0"/>
              <a:t>Si muovono Referti e Indicazioni</a:t>
            </a:r>
          </a:p>
          <a:p>
            <a:r>
              <a:rPr lang="it-IT" b="1" dirty="0" smtClean="0"/>
              <a:t>Si muovono malati </a:t>
            </a:r>
          </a:p>
          <a:p>
            <a:pPr lvl="1"/>
            <a:r>
              <a:rPr lang="it-IT" b="1" dirty="0" smtClean="0"/>
              <a:t>Cartelle digitalizzate</a:t>
            </a:r>
          </a:p>
          <a:p>
            <a:pPr lvl="1"/>
            <a:r>
              <a:rPr lang="it-IT" b="1" dirty="0" smtClean="0"/>
              <a:t>Si muovono pazienti verso Centri di Riferimento</a:t>
            </a:r>
          </a:p>
          <a:p>
            <a:pPr lvl="2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858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 smtClean="0">
                <a:solidFill>
                  <a:schemeClr val="accent3">
                    <a:lumMod val="50000"/>
                  </a:schemeClr>
                </a:solidFill>
              </a:rPr>
              <a:t>TAC…RM</a:t>
            </a:r>
            <a:endParaRPr lang="it-IT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492896"/>
            <a:ext cx="8507288" cy="4525963"/>
          </a:xfrm>
        </p:spPr>
        <p:txBody>
          <a:bodyPr/>
          <a:lstStyle/>
          <a:p>
            <a:r>
              <a:rPr lang="it-IT" sz="3600" b="1" u="sng" dirty="0" smtClean="0">
                <a:solidFill>
                  <a:srgbClr val="002060"/>
                </a:solidFill>
              </a:rPr>
              <a:t>TAC:</a:t>
            </a:r>
            <a:r>
              <a:rPr lang="it-IT" u="sng" dirty="0" smtClean="0">
                <a:solidFill>
                  <a:srgbClr val="002060"/>
                </a:solidFill>
              </a:rPr>
              <a:t> Premio Nobel</a:t>
            </a:r>
          </a:p>
          <a:p>
            <a:pPr lvl="1"/>
            <a:r>
              <a:rPr lang="it-IT" dirty="0" err="1" smtClean="0">
                <a:solidFill>
                  <a:srgbClr val="002060"/>
                </a:solidFill>
              </a:rPr>
              <a:t>Godfrey</a:t>
            </a:r>
            <a:r>
              <a:rPr lang="it-IT" dirty="0" smtClean="0">
                <a:solidFill>
                  <a:srgbClr val="002060"/>
                </a:solidFill>
              </a:rPr>
              <a:t> N. </a:t>
            </a:r>
            <a:r>
              <a:rPr lang="it-IT" dirty="0" err="1" smtClean="0">
                <a:solidFill>
                  <a:srgbClr val="002060"/>
                </a:solidFill>
              </a:rPr>
              <a:t>Hounsfield</a:t>
            </a:r>
            <a:r>
              <a:rPr lang="it-IT" dirty="0" smtClean="0">
                <a:solidFill>
                  <a:srgbClr val="002060"/>
                </a:solidFill>
              </a:rPr>
              <a:t> (UK),  </a:t>
            </a:r>
            <a:r>
              <a:rPr lang="it-IT" sz="3200" b="1" dirty="0" smtClean="0">
                <a:solidFill>
                  <a:srgbClr val="002060"/>
                </a:solidFill>
              </a:rPr>
              <a:t>1979</a:t>
            </a:r>
          </a:p>
          <a:p>
            <a:pPr lvl="1"/>
            <a:endParaRPr lang="it-IT" dirty="0">
              <a:solidFill>
                <a:srgbClr val="002060"/>
              </a:solidFill>
            </a:endParaRPr>
          </a:p>
          <a:p>
            <a:r>
              <a:rPr lang="it-IT" sz="3600" b="1" u="sng" dirty="0" smtClean="0">
                <a:solidFill>
                  <a:srgbClr val="002060"/>
                </a:solidFill>
              </a:rPr>
              <a:t>RM:</a:t>
            </a:r>
            <a:r>
              <a:rPr lang="it-IT" u="sng" dirty="0" smtClean="0">
                <a:solidFill>
                  <a:srgbClr val="002060"/>
                </a:solidFill>
              </a:rPr>
              <a:t> Premio Nobel</a:t>
            </a:r>
          </a:p>
          <a:p>
            <a:pPr lvl="1"/>
            <a:r>
              <a:rPr lang="it-IT" dirty="0" smtClean="0">
                <a:solidFill>
                  <a:srgbClr val="002060"/>
                </a:solidFill>
              </a:rPr>
              <a:t>Peter Mansfield (UK) and Paul </a:t>
            </a:r>
            <a:r>
              <a:rPr lang="it-IT" dirty="0" err="1" smtClean="0">
                <a:solidFill>
                  <a:srgbClr val="002060"/>
                </a:solidFill>
              </a:rPr>
              <a:t>Lauterbur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(US)  </a:t>
            </a:r>
            <a:r>
              <a:rPr lang="it-IT" b="1" dirty="0" smtClean="0">
                <a:solidFill>
                  <a:srgbClr val="002060"/>
                </a:solidFill>
              </a:rPr>
              <a:t>2003</a:t>
            </a:r>
            <a:endParaRPr lang="it-IT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87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20287056"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it-IT" sz="9600" b="1" i="1" dirty="0" smtClean="0"/>
              <a:t>GRAZIE….</a:t>
            </a:r>
            <a:endParaRPr lang="it-IT" sz="9600" b="1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308304" y="5517232"/>
            <a:ext cx="936104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4000" b="1" i="1" u="sng" dirty="0" err="1" smtClean="0"/>
              <a:t>gdf</a:t>
            </a:r>
            <a:endParaRPr lang="it-IT" sz="4000" b="1" i="1" u="sng" dirty="0"/>
          </a:p>
        </p:txBody>
      </p:sp>
    </p:spTree>
    <p:extLst>
      <p:ext uri="{BB962C8B-B14F-4D97-AF65-F5344CB8AC3E}">
        <p14:creationId xmlns:p14="http://schemas.microsoft.com/office/powerpoint/2010/main" val="3241911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r>
              <a:rPr lang="it-IT" dirty="0" smtClean="0">
                <a:solidFill>
                  <a:srgbClr val="0070C0"/>
                </a:solidFill>
              </a:rPr>
              <a:t>Malattie Rare 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5/10000 = 30000</a:t>
            </a:r>
          </a:p>
          <a:p>
            <a:pPr lvl="1"/>
            <a:r>
              <a:rPr lang="it-IT" dirty="0" smtClean="0">
                <a:solidFill>
                  <a:srgbClr val="0070C0"/>
                </a:solidFill>
              </a:rPr>
              <a:t>70 % età Pediatrica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87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5300" dirty="0" smtClean="0">
                <a:solidFill>
                  <a:srgbClr val="0070C0"/>
                </a:solidFill>
              </a:rPr>
              <a:t>Malattie Croniche</a:t>
            </a: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sz="3100" dirty="0" smtClean="0">
                <a:solidFill>
                  <a:srgbClr val="0070C0"/>
                </a:solidFill>
              </a:rPr>
              <a:t>In Italia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39,1 % della Popolazione 2015</a:t>
            </a:r>
          </a:p>
          <a:p>
            <a:endParaRPr lang="it-IT" sz="3600" dirty="0" smtClean="0">
              <a:solidFill>
                <a:srgbClr val="0070C0"/>
              </a:solidFill>
            </a:endParaRPr>
          </a:p>
          <a:p>
            <a:pPr lvl="1"/>
            <a:r>
              <a:rPr lang="it-IT" sz="3200" dirty="0" smtClean="0">
                <a:solidFill>
                  <a:srgbClr val="0070C0"/>
                </a:solidFill>
              </a:rPr>
              <a:t>53%  dopo i 55 anni</a:t>
            </a:r>
          </a:p>
          <a:p>
            <a:pPr lvl="1"/>
            <a:r>
              <a:rPr lang="it-IT" sz="3200" dirty="0" smtClean="0">
                <a:solidFill>
                  <a:srgbClr val="0070C0"/>
                </a:solidFill>
              </a:rPr>
              <a:t>85%  dopo i 75  anni</a:t>
            </a:r>
            <a:endParaRPr lang="it-IT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9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108520" y="441475"/>
            <a:ext cx="9274373" cy="7019973"/>
          </a:xfrm>
        </p:spPr>
        <p:txBody>
          <a:bodyPr>
            <a:normAutofit fontScale="25000" lnSpcReduction="20000"/>
          </a:bodyPr>
          <a:lstStyle/>
          <a:p>
            <a:endParaRPr lang="it-IT" dirty="0" smtClean="0"/>
          </a:p>
          <a:p>
            <a:pPr algn="ctr"/>
            <a:r>
              <a:rPr lang="it-IT" sz="9600" b="1" dirty="0" err="1" smtClean="0">
                <a:solidFill>
                  <a:srgbClr val="0070C0"/>
                </a:solidFill>
              </a:rPr>
              <a:t>ReCUP</a:t>
            </a:r>
            <a:r>
              <a:rPr lang="it-IT" sz="9600" b="1" dirty="0" smtClean="0">
                <a:solidFill>
                  <a:srgbClr val="0070C0"/>
                </a:solidFill>
              </a:rPr>
              <a:t> - Prenotazione prestazioni sanitarie</a:t>
            </a:r>
          </a:p>
          <a:p>
            <a:pPr algn="ctr"/>
            <a:r>
              <a:rPr lang="it-IT" sz="8000" b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endParaRPr lang="it-IT" sz="6400" b="1" dirty="0" smtClean="0">
              <a:solidFill>
                <a:srgbClr val="0070C0"/>
              </a:solidFill>
            </a:endParaRPr>
          </a:p>
          <a:p>
            <a:pPr algn="ctr"/>
            <a:r>
              <a:rPr lang="it-IT" sz="9600" b="1" dirty="0" smtClean="0">
                <a:solidFill>
                  <a:srgbClr val="0070C0"/>
                </a:solidFill>
              </a:rPr>
              <a:t>Prenota screening oncologici</a:t>
            </a:r>
          </a:p>
          <a:p>
            <a:pPr algn="ctr"/>
            <a:r>
              <a:rPr lang="it-IT" sz="8000" b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endParaRPr lang="it-IT" sz="6400" b="1" dirty="0" smtClean="0">
              <a:solidFill>
                <a:srgbClr val="0070C0"/>
              </a:solidFill>
            </a:endParaRPr>
          </a:p>
          <a:p>
            <a:pPr algn="ctr"/>
            <a:r>
              <a:rPr lang="it-IT" sz="9600" b="1" dirty="0" smtClean="0">
                <a:solidFill>
                  <a:srgbClr val="0070C0"/>
                </a:solidFill>
              </a:rPr>
              <a:t>Prenota screening HCV</a:t>
            </a:r>
          </a:p>
          <a:p>
            <a:pPr algn="ctr"/>
            <a:r>
              <a:rPr lang="it-IT" sz="6400" b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endParaRPr lang="it-IT" sz="6400" b="1" dirty="0" smtClean="0">
              <a:solidFill>
                <a:srgbClr val="0070C0"/>
              </a:solidFill>
            </a:endParaRPr>
          </a:p>
          <a:p>
            <a:pPr algn="ctr"/>
            <a:r>
              <a:rPr lang="it-IT" sz="9600" b="1" dirty="0" smtClean="0">
                <a:solidFill>
                  <a:srgbClr val="0070C0"/>
                </a:solidFill>
              </a:rPr>
              <a:t>Il tuo referto con un click</a:t>
            </a:r>
          </a:p>
          <a:p>
            <a:pPr algn="ctr"/>
            <a:r>
              <a:rPr lang="it-IT" sz="6400" b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endParaRPr lang="it-IT" sz="6400" b="1" dirty="0" smtClean="0">
              <a:solidFill>
                <a:srgbClr val="0070C0"/>
              </a:solidFill>
            </a:endParaRPr>
          </a:p>
          <a:p>
            <a:pPr algn="ctr"/>
            <a:r>
              <a:rPr lang="it-IT" sz="9600" b="1" u="sng" dirty="0" smtClean="0">
                <a:solidFill>
                  <a:srgbClr val="0070C0"/>
                </a:solidFill>
              </a:rPr>
              <a:t>Fascicolo sanitario elettronico</a:t>
            </a:r>
          </a:p>
          <a:p>
            <a:pPr algn="ctr"/>
            <a:r>
              <a:rPr lang="it-IT" sz="6400" b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endParaRPr lang="it-IT" sz="6400" b="1" dirty="0" smtClean="0">
              <a:solidFill>
                <a:srgbClr val="0070C0"/>
              </a:solidFill>
            </a:endParaRPr>
          </a:p>
          <a:p>
            <a:pPr algn="ctr"/>
            <a:r>
              <a:rPr lang="it-IT" sz="8000" b="1" dirty="0" smtClean="0">
                <a:solidFill>
                  <a:srgbClr val="0070C0"/>
                </a:solidFill>
              </a:rPr>
              <a:t>Prenota vaccino COVID-19</a:t>
            </a:r>
          </a:p>
          <a:p>
            <a:pPr algn="ctr"/>
            <a:r>
              <a:rPr lang="it-IT" sz="6400" b="1" dirty="0" smtClean="0">
                <a:solidFill>
                  <a:srgbClr val="0070C0"/>
                </a:solidFill>
              </a:rPr>
              <a:t>  </a:t>
            </a:r>
          </a:p>
          <a:p>
            <a:pPr algn="ctr"/>
            <a:r>
              <a:rPr lang="it-IT" sz="9600" b="1" dirty="0" smtClean="0">
                <a:solidFill>
                  <a:srgbClr val="0070C0"/>
                </a:solidFill>
              </a:rPr>
              <a:t>Scelta e revoca del medico di famiglia</a:t>
            </a:r>
          </a:p>
          <a:p>
            <a:pPr algn="ctr"/>
            <a:r>
              <a:rPr lang="it-IT" sz="9600" b="1" dirty="0" smtClean="0">
                <a:solidFill>
                  <a:srgbClr val="0070C0"/>
                </a:solidFill>
              </a:rPr>
              <a:t> </a:t>
            </a:r>
            <a:endParaRPr lang="it-IT" sz="6400" b="1" dirty="0" smtClean="0">
              <a:solidFill>
                <a:srgbClr val="0070C0"/>
              </a:solidFill>
            </a:endParaRPr>
          </a:p>
          <a:p>
            <a:pPr algn="ctr"/>
            <a:r>
              <a:rPr lang="it-IT" sz="8000" b="1" dirty="0" smtClean="0">
                <a:solidFill>
                  <a:srgbClr val="0070C0"/>
                </a:solidFill>
              </a:rPr>
              <a:t>Autocertificazione esenzioni da reddito</a:t>
            </a:r>
          </a:p>
          <a:p>
            <a:pPr algn="ctr"/>
            <a:r>
              <a:rPr lang="it-IT" sz="4800" b="1" dirty="0" smtClean="0">
                <a:solidFill>
                  <a:srgbClr val="0070C0"/>
                </a:solidFill>
              </a:rPr>
              <a:t> </a:t>
            </a:r>
          </a:p>
          <a:p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381049" y="0"/>
            <a:ext cx="475014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/>
              <a:t>Servizi online di una </a:t>
            </a:r>
            <a:r>
              <a:rPr lang="it-IT" sz="2400" dirty="0"/>
              <a:t>R</a:t>
            </a:r>
            <a:r>
              <a:rPr lang="it-IT" sz="2400" dirty="0" smtClean="0"/>
              <a:t>egione Italiana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313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395536" y="692696"/>
            <a:ext cx="8568952" cy="6408712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 </a:t>
            </a:r>
            <a:r>
              <a:rPr lang="it-IT" dirty="0">
                <a:solidFill>
                  <a:srgbClr val="0070C0"/>
                </a:solidFill>
              </a:rPr>
              <a:t>Scegliere personalmente un nuovo medico</a:t>
            </a:r>
          </a:p>
          <a:p>
            <a:r>
              <a:rPr lang="it-IT" dirty="0">
                <a:solidFill>
                  <a:srgbClr val="0070C0"/>
                </a:solidFill>
              </a:rPr>
              <a:t> Selezionare il pediatra per un minore</a:t>
            </a:r>
          </a:p>
          <a:p>
            <a:r>
              <a:rPr lang="it-IT" dirty="0">
                <a:solidFill>
                  <a:srgbClr val="0070C0"/>
                </a:solidFill>
              </a:rPr>
              <a:t> Selezionare un nuovo medico per un maggiorenne</a:t>
            </a:r>
          </a:p>
          <a:p>
            <a:r>
              <a:rPr lang="it-IT" dirty="0">
                <a:solidFill>
                  <a:srgbClr val="0070C0"/>
                </a:solidFill>
              </a:rPr>
              <a:t> Ottenere informazioni sugli orari e posizione degli studi medici (se inseriti dal MMG/PLS)</a:t>
            </a:r>
          </a:p>
          <a:p>
            <a:r>
              <a:rPr lang="it-IT" dirty="0">
                <a:solidFill>
                  <a:srgbClr val="0070C0"/>
                </a:solidFill>
              </a:rPr>
              <a:t> Stampare la copia del tesserino sanitario contenente i dati del medico</a:t>
            </a:r>
          </a:p>
          <a:p>
            <a:r>
              <a:rPr lang="it-IT" dirty="0">
                <a:solidFill>
                  <a:srgbClr val="0070C0"/>
                </a:solidFill>
              </a:rPr>
              <a:t> Stampare la copia dell'eventuale tesserino di esenzione</a:t>
            </a:r>
          </a:p>
          <a:p>
            <a:r>
              <a:rPr lang="it-IT" dirty="0">
                <a:solidFill>
                  <a:srgbClr val="0070C0"/>
                </a:solidFill>
              </a:rPr>
              <a:t> Effettuare ricerche sui medici e pediatri che operano nel territorio regionale</a:t>
            </a:r>
          </a:p>
          <a:p>
            <a:r>
              <a:rPr lang="it-IT" dirty="0">
                <a:solidFill>
                  <a:srgbClr val="0070C0"/>
                </a:solidFill>
              </a:rPr>
              <a:t> Prenotare prestazioni sanitarie su tutto il territorio regionale</a:t>
            </a:r>
          </a:p>
        </p:txBody>
      </p:sp>
      <p:sp>
        <p:nvSpPr>
          <p:cNvPr id="2" name="Rettangolo 1"/>
          <p:cNvSpPr/>
          <p:nvPr/>
        </p:nvSpPr>
        <p:spPr>
          <a:xfrm>
            <a:off x="5076056" y="50373"/>
            <a:ext cx="4096763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it-IT" sz="2000" b="1" dirty="0"/>
              <a:t>Servizi online di una Regione Italiana</a:t>
            </a:r>
          </a:p>
        </p:txBody>
      </p:sp>
    </p:spTree>
    <p:extLst>
      <p:ext uri="{BB962C8B-B14F-4D97-AF65-F5344CB8AC3E}">
        <p14:creationId xmlns:p14="http://schemas.microsoft.com/office/powerpoint/2010/main" val="2518654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/>
          </a:bodyPr>
          <a:lstStyle/>
          <a:p>
            <a:r>
              <a:rPr lang="it-IT" sz="5400" dirty="0" smtClean="0">
                <a:solidFill>
                  <a:srgbClr val="0070C0"/>
                </a:solidFill>
              </a:rPr>
              <a:t>DIGITALIZZAZIONE</a:t>
            </a:r>
            <a:endParaRPr lang="it-IT" sz="54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4400" b="1" dirty="0" smtClean="0">
                <a:solidFill>
                  <a:srgbClr val="0070C0"/>
                </a:solidFill>
              </a:rPr>
              <a:t>Dati</a:t>
            </a:r>
          </a:p>
          <a:p>
            <a:pPr marL="457200" lvl="1" indent="0">
              <a:buNone/>
            </a:pPr>
            <a:r>
              <a:rPr lang="it-IT" sz="4000" u="sng" dirty="0" smtClean="0">
                <a:solidFill>
                  <a:srgbClr val="0070C0"/>
                </a:solidFill>
              </a:rPr>
              <a:t>Registri</a:t>
            </a:r>
          </a:p>
          <a:p>
            <a:pPr lvl="2"/>
            <a:r>
              <a:rPr lang="it-IT" sz="3600" dirty="0" smtClean="0">
                <a:solidFill>
                  <a:srgbClr val="0070C0"/>
                </a:solidFill>
              </a:rPr>
              <a:t>MMG</a:t>
            </a:r>
          </a:p>
          <a:p>
            <a:pPr lvl="2"/>
            <a:r>
              <a:rPr lang="it-IT" sz="3600" dirty="0" smtClean="0">
                <a:solidFill>
                  <a:srgbClr val="0070C0"/>
                </a:solidFill>
              </a:rPr>
              <a:t>OSPEDALI (Pubblici e Privati</a:t>
            </a:r>
            <a:r>
              <a:rPr lang="it-IT" sz="3600" dirty="0" smtClean="0">
                <a:solidFill>
                  <a:srgbClr val="0070C0"/>
                </a:solidFill>
              </a:rPr>
              <a:t>)</a:t>
            </a:r>
          </a:p>
          <a:p>
            <a:pPr lvl="2"/>
            <a:r>
              <a:rPr lang="it-IT" sz="3600" dirty="0" smtClean="0">
                <a:solidFill>
                  <a:srgbClr val="0070C0"/>
                </a:solidFill>
              </a:rPr>
              <a:t>Istituti di Ricerca</a:t>
            </a:r>
            <a:endParaRPr lang="it-IT" sz="3600" dirty="0" smtClean="0">
              <a:solidFill>
                <a:srgbClr val="0070C0"/>
              </a:solidFill>
            </a:endParaRPr>
          </a:p>
          <a:p>
            <a:pPr lvl="2"/>
            <a:r>
              <a:rPr lang="it-IT" sz="3600" dirty="0" smtClean="0">
                <a:solidFill>
                  <a:srgbClr val="0070C0"/>
                </a:solidFill>
              </a:rPr>
              <a:t>Assessorati </a:t>
            </a:r>
          </a:p>
          <a:p>
            <a:pPr lvl="2"/>
            <a:r>
              <a:rPr lang="it-IT" sz="3600" dirty="0" smtClean="0">
                <a:solidFill>
                  <a:srgbClr val="0070C0"/>
                </a:solidFill>
              </a:rPr>
              <a:t>Associazioni Pazienti/Parenti</a:t>
            </a:r>
          </a:p>
          <a:p>
            <a:pPr lvl="2"/>
            <a:r>
              <a:rPr lang="it-IT" sz="3600" dirty="0" smtClean="0">
                <a:solidFill>
                  <a:srgbClr val="0070C0"/>
                </a:solidFill>
              </a:rPr>
              <a:t>ENTI Pubblici e Privati dedicati </a:t>
            </a:r>
            <a:endParaRPr lang="it-IT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29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8341" y="197768"/>
            <a:ext cx="8579296" cy="1143000"/>
          </a:xfrm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l"/>
            <a:r>
              <a:rPr lang="it-IT" dirty="0" smtClean="0"/>
              <a:t> </a:t>
            </a:r>
            <a:r>
              <a:rPr lang="it-IT" dirty="0" err="1" smtClean="0">
                <a:solidFill>
                  <a:srgbClr val="002060"/>
                </a:solidFill>
              </a:rPr>
              <a:t>Omogenizzazione</a:t>
            </a:r>
            <a:r>
              <a:rPr lang="it-IT" dirty="0" smtClean="0">
                <a:solidFill>
                  <a:srgbClr val="002060"/>
                </a:solidFill>
              </a:rPr>
              <a:t>  Normalizzazione 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Dati Biochimici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 	</a:t>
            </a:r>
            <a:r>
              <a:rPr lang="it-IT" dirty="0" smtClean="0">
                <a:solidFill>
                  <a:srgbClr val="002060"/>
                </a:solidFill>
              </a:rPr>
              <a:t>Campioni Estratti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4008" y="1340769"/>
            <a:ext cx="4176464" cy="1944216"/>
          </a:xfrm>
          <a:ln w="38100"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Dati Istopatologici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2060"/>
                </a:solidFill>
              </a:rPr>
              <a:t>   	Vetrini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	</a:t>
            </a:r>
            <a:r>
              <a:rPr lang="it-IT" dirty="0" smtClean="0">
                <a:solidFill>
                  <a:srgbClr val="002060"/>
                </a:solidFill>
              </a:rPr>
              <a:t>	Immunoistochimica</a:t>
            </a:r>
          </a:p>
          <a:p>
            <a:pPr lvl="1"/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75349" y="1340768"/>
            <a:ext cx="4104456" cy="19442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77549" y="3626348"/>
            <a:ext cx="3384376" cy="310854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Clinici</a:t>
            </a:r>
          </a:p>
          <a:p>
            <a:r>
              <a:rPr lang="it-IT" sz="2800" dirty="0" smtClean="0">
                <a:solidFill>
                  <a:srgbClr val="FFFF00"/>
                </a:solidFill>
              </a:rPr>
              <a:t>Radiologi</a:t>
            </a:r>
          </a:p>
          <a:p>
            <a:r>
              <a:rPr lang="it-IT" sz="2800" dirty="0" smtClean="0">
                <a:solidFill>
                  <a:srgbClr val="FFFF00"/>
                </a:solidFill>
              </a:rPr>
              <a:t>Biologi</a:t>
            </a:r>
          </a:p>
          <a:p>
            <a:r>
              <a:rPr lang="it-IT" sz="2800" dirty="0" smtClean="0">
                <a:solidFill>
                  <a:srgbClr val="FFFF00"/>
                </a:solidFill>
              </a:rPr>
              <a:t>Medici Nucleari</a:t>
            </a:r>
          </a:p>
          <a:p>
            <a:r>
              <a:rPr lang="it-IT" sz="2800" dirty="0" smtClean="0">
                <a:solidFill>
                  <a:srgbClr val="FFFF00"/>
                </a:solidFill>
              </a:rPr>
              <a:t>Patologi</a:t>
            </a:r>
          </a:p>
          <a:p>
            <a:endParaRPr lang="it-IT" sz="2800" dirty="0">
              <a:solidFill>
                <a:srgbClr val="FFFF00"/>
              </a:solidFill>
            </a:endParaRPr>
          </a:p>
          <a:p>
            <a:r>
              <a:rPr lang="it-IT" sz="2800" dirty="0" smtClean="0">
                <a:solidFill>
                  <a:srgbClr val="FFFF00"/>
                </a:solidFill>
              </a:rPr>
              <a:t>Statistici</a:t>
            </a:r>
            <a:endParaRPr lang="it-IT" sz="2800" dirty="0">
              <a:solidFill>
                <a:srgbClr val="FFFF00"/>
              </a:solidFill>
            </a:endParaRPr>
          </a:p>
        </p:txBody>
      </p:sp>
      <p:sp>
        <p:nvSpPr>
          <p:cNvPr id="7" name="Callout con freccia a destra 6"/>
          <p:cNvSpPr/>
          <p:nvPr/>
        </p:nvSpPr>
        <p:spPr>
          <a:xfrm>
            <a:off x="3632039" y="4483968"/>
            <a:ext cx="1812165" cy="1393304"/>
          </a:xfrm>
          <a:prstGeom prst="right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103030" y="472514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ESPERTI !!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9" name="Callout con freccia a destra 8"/>
          <p:cNvSpPr/>
          <p:nvPr/>
        </p:nvSpPr>
        <p:spPr>
          <a:xfrm>
            <a:off x="3632039" y="4483967"/>
            <a:ext cx="1812165" cy="1393304"/>
          </a:xfrm>
          <a:prstGeom prst="right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2582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DIGITALIZZAZIONE</a:t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>Strumenti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96753"/>
            <a:ext cx="8291264" cy="2376264"/>
          </a:xfrm>
          <a:ln w="28575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Conoscenze e </a:t>
            </a:r>
            <a:r>
              <a:rPr lang="it-IT" dirty="0" err="1" smtClean="0">
                <a:solidFill>
                  <a:srgbClr val="0070C0"/>
                </a:solidFill>
              </a:rPr>
              <a:t>Saperi</a:t>
            </a:r>
            <a:endParaRPr lang="it-IT" dirty="0" smtClean="0">
              <a:solidFill>
                <a:srgbClr val="0070C0"/>
              </a:solidFill>
            </a:endParaRPr>
          </a:p>
          <a:p>
            <a:endParaRPr lang="it-IT" dirty="0">
              <a:solidFill>
                <a:srgbClr val="0070C0"/>
              </a:solidFill>
            </a:endParaRPr>
          </a:p>
          <a:p>
            <a:r>
              <a:rPr lang="it-IT" u="sng" dirty="0" smtClean="0">
                <a:solidFill>
                  <a:srgbClr val="0070C0"/>
                </a:solidFill>
              </a:rPr>
              <a:t>Ogni 5 anni il 30 % circa delle conoscenze Biomediche è </a:t>
            </a:r>
            <a:r>
              <a:rPr lang="it-IT" b="1" u="sng" dirty="0" smtClean="0">
                <a:solidFill>
                  <a:srgbClr val="0070C0"/>
                </a:solidFill>
              </a:rPr>
              <a:t>obsoleto  !!</a:t>
            </a:r>
            <a:endParaRPr lang="it-IT" b="1" u="sng" dirty="0">
              <a:solidFill>
                <a:srgbClr val="0070C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49251" y="4725144"/>
            <a:ext cx="3320333" cy="138499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Informazione </a:t>
            </a:r>
          </a:p>
          <a:p>
            <a:r>
              <a:rPr lang="it-IT" sz="2800" b="1" dirty="0" smtClean="0">
                <a:solidFill>
                  <a:srgbClr val="FF0000"/>
                </a:solidFill>
              </a:rPr>
              <a:t>Formazione continua</a:t>
            </a:r>
          </a:p>
          <a:p>
            <a:r>
              <a:rPr lang="it-IT" sz="2800" b="1" dirty="0" smtClean="0">
                <a:solidFill>
                  <a:srgbClr val="FF0000"/>
                </a:solidFill>
              </a:rPr>
              <a:t>Verifica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2265787" y="3746736"/>
            <a:ext cx="24231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 rot="16200000">
            <a:off x="3822640" y="4928436"/>
            <a:ext cx="94131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005259" y="5125251"/>
            <a:ext cx="4156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i="1" dirty="0" smtClean="0">
                <a:solidFill>
                  <a:srgbClr val="FF0000"/>
                </a:solidFill>
              </a:rPr>
              <a:t>Centri di riferimento </a:t>
            </a:r>
            <a:r>
              <a:rPr lang="it-IT" sz="3200" b="1" i="1" dirty="0" smtClean="0"/>
              <a:t>!!</a:t>
            </a:r>
            <a:endParaRPr lang="it-IT" sz="3200" b="1" i="1" dirty="0"/>
          </a:p>
        </p:txBody>
      </p:sp>
    </p:spTree>
    <p:extLst>
      <p:ext uri="{BB962C8B-B14F-4D97-AF65-F5344CB8AC3E}">
        <p14:creationId xmlns:p14="http://schemas.microsoft.com/office/powerpoint/2010/main" val="37078474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436</Words>
  <Application>Microsoft Office PowerPoint</Application>
  <PresentationFormat>Presentazione su schermo (4:3)</PresentationFormat>
  <Paragraphs>157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E-Health Digitalizzazione e Salute</vt:lpstr>
      <vt:lpstr>TAC…RM</vt:lpstr>
      <vt:lpstr> Malattie Rare </vt:lpstr>
      <vt:lpstr>Malattie Croniche In Italia</vt:lpstr>
      <vt:lpstr>Presentazione standard di PowerPoint</vt:lpstr>
      <vt:lpstr>Presentazione standard di PowerPoint</vt:lpstr>
      <vt:lpstr>DIGITALIZZAZIONE</vt:lpstr>
      <vt:lpstr> Omogenizzazione  Normalizzazione </vt:lpstr>
      <vt:lpstr>DIGITALIZZAZIONE Strumenti</vt:lpstr>
      <vt:lpstr>«il Viaggio delle Immagini» TAC, RM, SCINTIGRAFIE………</vt:lpstr>
      <vt:lpstr>Il «Viaggio dei dati»</vt:lpstr>
      <vt:lpstr>Laboratorio</vt:lpstr>
      <vt:lpstr>LOS ANGELES Endoscopia Digestiva</vt:lpstr>
      <vt:lpstr>Il concetto di Rete</vt:lpstr>
      <vt:lpstr>NEN</vt:lpstr>
      <vt:lpstr>Sanità e Salute</vt:lpstr>
      <vt:lpstr>Presentazione standard di PowerPoint</vt:lpstr>
      <vt:lpstr>Progettualità</vt:lpstr>
      <vt:lpstr>Sanità e Salute DIGITALIZZAZIONE</vt:lpstr>
      <vt:lpstr>GRAZIE….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Prof. Delle Fave</dc:creator>
  <cp:lastModifiedBy>Prof. Delle Fave</cp:lastModifiedBy>
  <cp:revision>47</cp:revision>
  <dcterms:created xsi:type="dcterms:W3CDTF">2024-02-10T15:09:53Z</dcterms:created>
  <dcterms:modified xsi:type="dcterms:W3CDTF">2024-02-12T10:25:19Z</dcterms:modified>
</cp:coreProperties>
</file>