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0693400" cy="7543800"/>
  <p:notesSz cx="6858000" cy="9144000"/>
  <p:embeddedFontLst>
    <p:embeddedFont>
      <p:font typeface="Arimo Bold" panose="020B0604020202020204" charset="0"/>
      <p:regular r:id="rId19"/>
    </p:embeddedFont>
    <p:embeddedFont>
      <p:font typeface="Bebas Neue" panose="020B0606020202050201" pitchFamily="34" charset="0"/>
      <p:regular r:id="rId20"/>
    </p:embeddedFont>
    <p:embeddedFont>
      <p:font typeface="Ubuntu Bold" panose="020B0804030602030204" pitchFamily="3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99" d="100"/>
          <a:sy n="99" d="100"/>
        </p:scale>
        <p:origin x="146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openxmlformats.org/officeDocument/2006/relationships/image" Target="../media/image8.png"/><Relationship Id="rId26" Type="http://schemas.openxmlformats.org/officeDocument/2006/relationships/image" Target="../media/image4.png"/><Relationship Id="rId3" Type="http://schemas.openxmlformats.org/officeDocument/2006/relationships/image" Target="../media/image66.png"/><Relationship Id="rId21" Type="http://schemas.openxmlformats.org/officeDocument/2006/relationships/image" Target="../media/image82.png"/><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80.jpeg"/><Relationship Id="rId25" Type="http://schemas.openxmlformats.org/officeDocument/2006/relationships/image" Target="../media/image85.png"/><Relationship Id="rId2" Type="http://schemas.openxmlformats.org/officeDocument/2006/relationships/image" Target="../media/image65.jpeg"/><Relationship Id="rId16" Type="http://schemas.openxmlformats.org/officeDocument/2006/relationships/image" Target="../media/image79.png"/><Relationship Id="rId20" Type="http://schemas.openxmlformats.org/officeDocument/2006/relationships/image" Target="../media/image81.png"/><Relationship Id="rId29" Type="http://schemas.openxmlformats.org/officeDocument/2006/relationships/hyperlink" Target="mailto:cerignola.fg@ersaf.it" TargetMode="External"/><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4.png"/><Relationship Id="rId24" Type="http://schemas.openxmlformats.org/officeDocument/2006/relationships/image" Target="../media/image84.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20.png"/><Relationship Id="rId28" Type="http://schemas.openxmlformats.org/officeDocument/2006/relationships/hyperlink" Target="mailto:info@ersaf.it" TargetMode="External"/><Relationship Id="rId10" Type="http://schemas.openxmlformats.org/officeDocument/2006/relationships/image" Target="../media/image73.svg"/><Relationship Id="rId19" Type="http://schemas.openxmlformats.org/officeDocument/2006/relationships/image" Target="../media/image9.png"/><Relationship Id="rId31" Type="http://schemas.openxmlformats.org/officeDocument/2006/relationships/hyperlink" Target="mailto:catania@ersaf.it" TargetMode="External"/><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3.png"/><Relationship Id="rId27" Type="http://schemas.openxmlformats.org/officeDocument/2006/relationships/hyperlink" Target="http://www.ersaf.it/" TargetMode="External"/><Relationship Id="rId30" Type="http://schemas.openxmlformats.org/officeDocument/2006/relationships/hyperlink" Target="mailto:lamezia.cz@ersaf.it"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jpe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jpe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png"/><Relationship Id="rId15" Type="http://schemas.openxmlformats.org/officeDocument/2006/relationships/image" Target="../media/image18.jpeg"/><Relationship Id="rId23" Type="http://schemas.openxmlformats.org/officeDocument/2006/relationships/image" Target="../media/image26.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5.jpeg"/><Relationship Id="rId16"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19.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15.png"/><Relationship Id="rId9" Type="http://schemas.openxmlformats.org/officeDocument/2006/relationships/image" Target="../media/image31.svg"/><Relationship Id="rId1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7.png"/><Relationship Id="rId21" Type="http://schemas.openxmlformats.org/officeDocument/2006/relationships/image" Target="../media/image43.pn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5.jpeg"/><Relationship Id="rId16" Type="http://schemas.openxmlformats.org/officeDocument/2006/relationships/image" Target="../media/image38.sv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19.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15.png"/><Relationship Id="rId9" Type="http://schemas.openxmlformats.org/officeDocument/2006/relationships/image" Target="../media/image31.svg"/><Relationship Id="rId1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5.pn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
            <a:ext cx="10680712" cy="7548303"/>
            <a:chOff x="0" y="0"/>
            <a:chExt cx="14240949" cy="10064404"/>
          </a:xfrm>
        </p:grpSpPr>
        <p:sp>
          <p:nvSpPr>
            <p:cNvPr id="3" name="Freeform 3"/>
            <p:cNvSpPr/>
            <p:nvPr/>
          </p:nvSpPr>
          <p:spPr>
            <a:xfrm>
              <a:off x="0" y="0"/>
              <a:ext cx="14240890" cy="10064369"/>
            </a:xfrm>
            <a:custGeom>
              <a:avLst/>
              <a:gdLst/>
              <a:ahLst/>
              <a:cxnLst/>
              <a:rect l="l" t="t" r="r" b="b"/>
              <a:pathLst>
                <a:path w="14240890" h="10064369">
                  <a:moveTo>
                    <a:pt x="0" y="0"/>
                  </a:moveTo>
                  <a:lnTo>
                    <a:pt x="14240890" y="0"/>
                  </a:lnTo>
                  <a:lnTo>
                    <a:pt x="14240890" y="10064369"/>
                  </a:lnTo>
                  <a:lnTo>
                    <a:pt x="0" y="10064369"/>
                  </a:lnTo>
                  <a:close/>
                </a:path>
              </a:pathLst>
            </a:custGeom>
            <a:blipFill>
              <a:blip r:embed="rId2"/>
              <a:stretch>
                <a:fillRect l="-92" r="-92"/>
              </a:stretch>
            </a:blipFill>
          </p:spPr>
        </p:sp>
      </p:grpSp>
      <p:grpSp>
        <p:nvGrpSpPr>
          <p:cNvPr id="4" name="Group 4"/>
          <p:cNvGrpSpPr/>
          <p:nvPr/>
        </p:nvGrpSpPr>
        <p:grpSpPr>
          <a:xfrm>
            <a:off x="227025" y="12"/>
            <a:ext cx="3089275" cy="7332345"/>
            <a:chOff x="0" y="0"/>
            <a:chExt cx="4119033" cy="9776460"/>
          </a:xfrm>
        </p:grpSpPr>
        <p:sp>
          <p:nvSpPr>
            <p:cNvPr id="5" name="Freeform 5"/>
            <p:cNvSpPr/>
            <p:nvPr/>
          </p:nvSpPr>
          <p:spPr>
            <a:xfrm>
              <a:off x="0" y="0"/>
              <a:ext cx="4118737" cy="9776206"/>
            </a:xfrm>
            <a:custGeom>
              <a:avLst/>
              <a:gdLst/>
              <a:ahLst/>
              <a:cxnLst/>
              <a:rect l="l" t="t" r="r" b="b"/>
              <a:pathLst>
                <a:path w="4118737" h="9776206">
                  <a:moveTo>
                    <a:pt x="0" y="9776206"/>
                  </a:moveTo>
                  <a:lnTo>
                    <a:pt x="4118737" y="9776206"/>
                  </a:lnTo>
                  <a:lnTo>
                    <a:pt x="4118737" y="0"/>
                  </a:lnTo>
                  <a:lnTo>
                    <a:pt x="0" y="0"/>
                  </a:lnTo>
                  <a:lnTo>
                    <a:pt x="0" y="9776206"/>
                  </a:lnTo>
                  <a:close/>
                </a:path>
              </a:pathLst>
            </a:custGeom>
            <a:solidFill>
              <a:srgbClr val="FFFFFF"/>
            </a:solidFill>
          </p:spPr>
        </p:sp>
      </p:grpSp>
      <p:sp>
        <p:nvSpPr>
          <p:cNvPr id="6" name="Freeform 6"/>
          <p:cNvSpPr/>
          <p:nvPr/>
        </p:nvSpPr>
        <p:spPr>
          <a:xfrm>
            <a:off x="1" y="4690369"/>
            <a:ext cx="3294379" cy="2235200"/>
          </a:xfrm>
          <a:custGeom>
            <a:avLst/>
            <a:gdLst/>
            <a:ahLst/>
            <a:cxnLst/>
            <a:rect l="l" t="t" r="r" b="b"/>
            <a:pathLst>
              <a:path w="3294379" h="2235200">
                <a:moveTo>
                  <a:pt x="0" y="0"/>
                </a:moveTo>
                <a:lnTo>
                  <a:pt x="3294379" y="0"/>
                </a:lnTo>
                <a:lnTo>
                  <a:pt x="3294379" y="2235200"/>
                </a:lnTo>
                <a:lnTo>
                  <a:pt x="0" y="2235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504416" y="2707190"/>
            <a:ext cx="251460" cy="234950"/>
            <a:chOff x="0" y="0"/>
            <a:chExt cx="335280" cy="313267"/>
          </a:xfrm>
        </p:grpSpPr>
        <p:sp>
          <p:nvSpPr>
            <p:cNvPr id="8" name="Freeform 8"/>
            <p:cNvSpPr/>
            <p:nvPr/>
          </p:nvSpPr>
          <p:spPr>
            <a:xfrm>
              <a:off x="5461" y="4572"/>
              <a:ext cx="323596" cy="303403"/>
            </a:xfrm>
            <a:custGeom>
              <a:avLst/>
              <a:gdLst/>
              <a:ahLst/>
              <a:cxnLst/>
              <a:rect l="l" t="t" r="r" b="b"/>
              <a:pathLst>
                <a:path w="323596" h="303403">
                  <a:moveTo>
                    <a:pt x="0" y="278511"/>
                  </a:moveTo>
                  <a:lnTo>
                    <a:pt x="300609" y="0"/>
                  </a:lnTo>
                  <a:lnTo>
                    <a:pt x="323596" y="24892"/>
                  </a:lnTo>
                  <a:lnTo>
                    <a:pt x="22987" y="303403"/>
                  </a:lnTo>
                  <a:close/>
                </a:path>
              </a:pathLst>
            </a:custGeom>
            <a:solidFill>
              <a:srgbClr val="5191CD"/>
            </a:solidFill>
          </p:spPr>
        </p:sp>
      </p:grpSp>
      <p:grpSp>
        <p:nvGrpSpPr>
          <p:cNvPr id="9" name="Group 9"/>
          <p:cNvGrpSpPr/>
          <p:nvPr/>
        </p:nvGrpSpPr>
        <p:grpSpPr>
          <a:xfrm>
            <a:off x="1720461" y="2715601"/>
            <a:ext cx="130175" cy="140335"/>
            <a:chOff x="0" y="0"/>
            <a:chExt cx="173567" cy="187113"/>
          </a:xfrm>
        </p:grpSpPr>
        <p:sp>
          <p:nvSpPr>
            <p:cNvPr id="10" name="Freeform 10"/>
            <p:cNvSpPr/>
            <p:nvPr/>
          </p:nvSpPr>
          <p:spPr>
            <a:xfrm>
              <a:off x="4445" y="5588"/>
              <a:ext cx="163957" cy="175895"/>
            </a:xfrm>
            <a:custGeom>
              <a:avLst/>
              <a:gdLst/>
              <a:ahLst/>
              <a:cxnLst/>
              <a:rect l="l" t="t" r="r" b="b"/>
              <a:pathLst>
                <a:path w="163957" h="175895">
                  <a:moveTo>
                    <a:pt x="138811" y="175895"/>
                  </a:moveTo>
                  <a:lnTo>
                    <a:pt x="0" y="22733"/>
                  </a:lnTo>
                  <a:lnTo>
                    <a:pt x="25019" y="0"/>
                  </a:lnTo>
                  <a:lnTo>
                    <a:pt x="163957" y="153162"/>
                  </a:lnTo>
                  <a:close/>
                </a:path>
              </a:pathLst>
            </a:custGeom>
            <a:solidFill>
              <a:srgbClr val="5191CD"/>
            </a:solidFill>
          </p:spPr>
        </p:sp>
      </p:grpSp>
      <p:grpSp>
        <p:nvGrpSpPr>
          <p:cNvPr id="11" name="Group 11"/>
          <p:cNvGrpSpPr/>
          <p:nvPr/>
        </p:nvGrpSpPr>
        <p:grpSpPr>
          <a:xfrm>
            <a:off x="1807448" y="2654621"/>
            <a:ext cx="215900" cy="200025"/>
            <a:chOff x="0" y="0"/>
            <a:chExt cx="287867" cy="266700"/>
          </a:xfrm>
        </p:grpSpPr>
        <p:sp>
          <p:nvSpPr>
            <p:cNvPr id="12" name="Freeform 12"/>
            <p:cNvSpPr/>
            <p:nvPr/>
          </p:nvSpPr>
          <p:spPr>
            <a:xfrm>
              <a:off x="5461" y="4445"/>
              <a:ext cx="276606" cy="257429"/>
            </a:xfrm>
            <a:custGeom>
              <a:avLst/>
              <a:gdLst/>
              <a:ahLst/>
              <a:cxnLst/>
              <a:rect l="l" t="t" r="r" b="b"/>
              <a:pathLst>
                <a:path w="276606" h="257429">
                  <a:moveTo>
                    <a:pt x="276606" y="25019"/>
                  </a:moveTo>
                  <a:lnTo>
                    <a:pt x="22860" y="257429"/>
                  </a:lnTo>
                  <a:lnTo>
                    <a:pt x="0" y="232537"/>
                  </a:lnTo>
                  <a:lnTo>
                    <a:pt x="253746" y="0"/>
                  </a:lnTo>
                  <a:close/>
                </a:path>
              </a:pathLst>
            </a:custGeom>
            <a:solidFill>
              <a:srgbClr val="5191CD"/>
            </a:solidFill>
          </p:spPr>
        </p:sp>
      </p:grpSp>
      <p:sp>
        <p:nvSpPr>
          <p:cNvPr id="13" name="Freeform 13"/>
          <p:cNvSpPr/>
          <p:nvPr/>
        </p:nvSpPr>
        <p:spPr>
          <a:xfrm>
            <a:off x="450750" y="385047"/>
            <a:ext cx="2610253" cy="1440899"/>
          </a:xfrm>
          <a:custGeom>
            <a:avLst/>
            <a:gdLst/>
            <a:ahLst/>
            <a:cxnLst/>
            <a:rect l="l" t="t" r="r" b="b"/>
            <a:pathLst>
              <a:path w="2610253" h="1440899">
                <a:moveTo>
                  <a:pt x="0" y="0"/>
                </a:moveTo>
                <a:lnTo>
                  <a:pt x="2610252" y="0"/>
                </a:lnTo>
                <a:lnTo>
                  <a:pt x="2610252" y="1440899"/>
                </a:lnTo>
                <a:lnTo>
                  <a:pt x="0" y="1440899"/>
                </a:lnTo>
                <a:lnTo>
                  <a:pt x="0" y="0"/>
                </a:lnTo>
                <a:close/>
              </a:path>
            </a:pathLst>
          </a:custGeom>
          <a:blipFill>
            <a:blip r:embed="rId5"/>
            <a:stretch>
              <a:fillRect/>
            </a:stretch>
          </a:blipFill>
        </p:spPr>
      </p:sp>
      <p:sp>
        <p:nvSpPr>
          <p:cNvPr id="14" name="TextBox 14"/>
          <p:cNvSpPr txBox="1"/>
          <p:nvPr/>
        </p:nvSpPr>
        <p:spPr>
          <a:xfrm>
            <a:off x="669739" y="3195118"/>
            <a:ext cx="2178685" cy="387985"/>
          </a:xfrm>
          <a:prstGeom prst="rect">
            <a:avLst/>
          </a:prstGeom>
        </p:spPr>
        <p:txBody>
          <a:bodyPr lIns="0" tIns="0" rIns="0" bIns="0" rtlCol="0" anchor="t">
            <a:spAutoFit/>
          </a:bodyPr>
          <a:lstStyle/>
          <a:p>
            <a:pPr algn="l">
              <a:lnSpc>
                <a:spcPts val="2879"/>
              </a:lnSpc>
            </a:pPr>
            <a:r>
              <a:rPr lang="en-US" sz="2400" spc="-20">
                <a:solidFill>
                  <a:srgbClr val="17479E"/>
                </a:solidFill>
                <a:latin typeface="Ubuntu Bold"/>
              </a:rPr>
              <a:t>Transizione 4.0</a:t>
            </a:r>
          </a:p>
        </p:txBody>
      </p:sp>
      <p:sp>
        <p:nvSpPr>
          <p:cNvPr id="15" name="TextBox 15"/>
          <p:cNvSpPr txBox="1"/>
          <p:nvPr/>
        </p:nvSpPr>
        <p:spPr>
          <a:xfrm>
            <a:off x="316595" y="3736056"/>
            <a:ext cx="2528876" cy="473111"/>
          </a:xfrm>
          <a:prstGeom prst="rect">
            <a:avLst/>
          </a:prstGeom>
        </p:spPr>
        <p:txBody>
          <a:bodyPr lIns="0" tIns="0" rIns="0" bIns="0" rtlCol="0" anchor="t">
            <a:spAutoFit/>
          </a:bodyPr>
          <a:lstStyle/>
          <a:p>
            <a:pPr algn="ctr">
              <a:lnSpc>
                <a:spcPts val="1854"/>
              </a:lnSpc>
            </a:pPr>
            <a:r>
              <a:rPr lang="en-US" sz="1399" spc="-5">
                <a:solidFill>
                  <a:srgbClr val="17479E"/>
                </a:solidFill>
                <a:latin typeface="Arimo Bold"/>
              </a:rPr>
              <a:t>Relazione a Cura  del </a:t>
            </a:r>
          </a:p>
          <a:p>
            <a:pPr algn="ctr">
              <a:lnSpc>
                <a:spcPts val="1854"/>
              </a:lnSpc>
            </a:pPr>
            <a:r>
              <a:rPr lang="en-US" sz="1399" spc="-5">
                <a:solidFill>
                  <a:srgbClr val="17479E"/>
                </a:solidFill>
                <a:latin typeface="Arimo Bold"/>
              </a:rPr>
              <a:t>    Dott. MONACO Michele</a:t>
            </a:r>
          </a:p>
        </p:txBody>
      </p:sp>
      <p:sp>
        <p:nvSpPr>
          <p:cNvPr id="16" name="TextBox 16"/>
          <p:cNvSpPr txBox="1"/>
          <p:nvPr/>
        </p:nvSpPr>
        <p:spPr>
          <a:xfrm>
            <a:off x="357162" y="5184156"/>
            <a:ext cx="2060686" cy="1266825"/>
          </a:xfrm>
          <a:prstGeom prst="rect">
            <a:avLst/>
          </a:prstGeom>
        </p:spPr>
        <p:txBody>
          <a:bodyPr lIns="0" tIns="0" rIns="0" bIns="0" rtlCol="0" anchor="t">
            <a:spAutoFit/>
          </a:bodyPr>
          <a:lstStyle/>
          <a:p>
            <a:pPr algn="l">
              <a:lnSpc>
                <a:spcPts val="2879"/>
              </a:lnSpc>
            </a:pPr>
            <a:r>
              <a:rPr lang="en-US" sz="2400">
                <a:solidFill>
                  <a:srgbClr val="D69F35"/>
                </a:solidFill>
                <a:latin typeface="Ubuntu Bold"/>
              </a:rPr>
              <a:t>Innovazione  &amp; Sviluppo</a:t>
            </a:r>
          </a:p>
          <a:p>
            <a:pPr algn="l">
              <a:lnSpc>
                <a:spcPts val="2160"/>
              </a:lnSpc>
            </a:pPr>
            <a:r>
              <a:rPr lang="en-US" sz="1800" spc="-5">
                <a:solidFill>
                  <a:srgbClr val="FFFFFF"/>
                </a:solidFill>
                <a:latin typeface="Ubuntu Bold"/>
              </a:rPr>
              <a:t>Credito d’Imposta  per Aziende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66" y="8763"/>
            <a:ext cx="10683536" cy="7544562"/>
            <a:chOff x="0" y="0"/>
            <a:chExt cx="14244715" cy="10059416"/>
          </a:xfrm>
        </p:grpSpPr>
        <p:sp>
          <p:nvSpPr>
            <p:cNvPr id="3" name="Freeform 3"/>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4" name="Group 4"/>
          <p:cNvGrpSpPr/>
          <p:nvPr/>
        </p:nvGrpSpPr>
        <p:grpSpPr>
          <a:xfrm>
            <a:off x="0" y="223113"/>
            <a:ext cx="10692130" cy="2039598"/>
            <a:chOff x="0" y="0"/>
            <a:chExt cx="14256173" cy="2719464"/>
          </a:xfrm>
        </p:grpSpPr>
        <p:sp>
          <p:nvSpPr>
            <p:cNvPr id="5" name="Freeform 5"/>
            <p:cNvSpPr/>
            <p:nvPr/>
          </p:nvSpPr>
          <p:spPr>
            <a:xfrm>
              <a:off x="0" y="0"/>
              <a:ext cx="14256004" cy="2719244"/>
            </a:xfrm>
            <a:custGeom>
              <a:avLst/>
              <a:gdLst/>
              <a:ahLst/>
              <a:cxnLst/>
              <a:rect l="l" t="t" r="r" b="b"/>
              <a:pathLst>
                <a:path w="14256004" h="2719244">
                  <a:moveTo>
                    <a:pt x="0" y="2719244"/>
                  </a:moveTo>
                  <a:lnTo>
                    <a:pt x="14256004" y="2719244"/>
                  </a:lnTo>
                  <a:lnTo>
                    <a:pt x="14256004" y="0"/>
                  </a:lnTo>
                  <a:lnTo>
                    <a:pt x="0" y="0"/>
                  </a:lnTo>
                  <a:lnTo>
                    <a:pt x="0" y="2719244"/>
                  </a:lnTo>
                  <a:close/>
                </a:path>
              </a:pathLst>
            </a:custGeom>
            <a:solidFill>
              <a:srgbClr val="1B65B1"/>
            </a:solidFill>
          </p:spPr>
        </p:sp>
      </p:grpSp>
      <p:sp>
        <p:nvSpPr>
          <p:cNvPr id="6" name="Freeform 6"/>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
        <p:nvSpPr>
          <p:cNvPr id="7" name="Freeform 7"/>
          <p:cNvSpPr/>
          <p:nvPr/>
        </p:nvSpPr>
        <p:spPr>
          <a:xfrm>
            <a:off x="9141705" y="534654"/>
            <a:ext cx="1146239" cy="1146239"/>
          </a:xfrm>
          <a:custGeom>
            <a:avLst/>
            <a:gdLst/>
            <a:ahLst/>
            <a:cxnLst/>
            <a:rect l="l" t="t" r="r" b="b"/>
            <a:pathLst>
              <a:path w="1146239" h="1146239">
                <a:moveTo>
                  <a:pt x="0" y="0"/>
                </a:moveTo>
                <a:lnTo>
                  <a:pt x="1146239" y="0"/>
                </a:lnTo>
                <a:lnTo>
                  <a:pt x="1146239" y="1146239"/>
                </a:lnTo>
                <a:lnTo>
                  <a:pt x="0" y="1146239"/>
                </a:lnTo>
                <a:lnTo>
                  <a:pt x="0" y="0"/>
                </a:lnTo>
                <a:close/>
              </a:path>
            </a:pathLst>
          </a:custGeom>
          <a:blipFill>
            <a:blip r:embed="rId4"/>
            <a:stretch>
              <a:fillRect/>
            </a:stretch>
          </a:blipFill>
        </p:spPr>
      </p:sp>
      <p:sp>
        <p:nvSpPr>
          <p:cNvPr id="8" name="Freeform 8"/>
          <p:cNvSpPr/>
          <p:nvPr/>
        </p:nvSpPr>
        <p:spPr>
          <a:xfrm>
            <a:off x="8466" y="2262711"/>
            <a:ext cx="10688109" cy="5290614"/>
          </a:xfrm>
          <a:custGeom>
            <a:avLst/>
            <a:gdLst/>
            <a:ahLst/>
            <a:cxnLst/>
            <a:rect l="l" t="t" r="r" b="b"/>
            <a:pathLst>
              <a:path w="10688109" h="5290614">
                <a:moveTo>
                  <a:pt x="0" y="0"/>
                </a:moveTo>
                <a:lnTo>
                  <a:pt x="10688109" y="0"/>
                </a:lnTo>
                <a:lnTo>
                  <a:pt x="10688109" y="5290614"/>
                </a:lnTo>
                <a:lnTo>
                  <a:pt x="0" y="5290614"/>
                </a:lnTo>
                <a:lnTo>
                  <a:pt x="0" y="0"/>
                </a:lnTo>
                <a:close/>
              </a:path>
            </a:pathLst>
          </a:custGeom>
          <a:blipFill>
            <a:blip r:embed="rId5"/>
            <a:stretch>
              <a:fillRect/>
            </a:stretch>
          </a:blipFill>
        </p:spPr>
      </p:sp>
      <p:sp>
        <p:nvSpPr>
          <p:cNvPr id="9" name="TextBox 9"/>
          <p:cNvSpPr txBox="1"/>
          <p:nvPr/>
        </p:nvSpPr>
        <p:spPr>
          <a:xfrm>
            <a:off x="5522090" y="1006935"/>
            <a:ext cx="3409160" cy="333375"/>
          </a:xfrm>
          <a:prstGeom prst="rect">
            <a:avLst/>
          </a:prstGeom>
        </p:spPr>
        <p:txBody>
          <a:bodyPr lIns="0" tIns="0" rIns="0" bIns="0" rtlCol="0" anchor="t">
            <a:spAutoFit/>
          </a:bodyPr>
          <a:lstStyle/>
          <a:p>
            <a:pPr algn="r">
              <a:lnSpc>
                <a:spcPts val="2519"/>
              </a:lnSpc>
            </a:pPr>
            <a:r>
              <a:rPr lang="en-US" sz="2099">
                <a:solidFill>
                  <a:srgbClr val="FFFFFF"/>
                </a:solidFill>
                <a:latin typeface="Ubuntu Bold"/>
              </a:rPr>
              <a:t>Personal Health Record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66" y="8763"/>
            <a:ext cx="10683536" cy="7544562"/>
            <a:chOff x="0" y="0"/>
            <a:chExt cx="14244715" cy="10059416"/>
          </a:xfrm>
        </p:grpSpPr>
        <p:sp>
          <p:nvSpPr>
            <p:cNvPr id="3" name="Freeform 3"/>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4" name="Group 4"/>
          <p:cNvGrpSpPr/>
          <p:nvPr/>
        </p:nvGrpSpPr>
        <p:grpSpPr>
          <a:xfrm>
            <a:off x="0" y="223113"/>
            <a:ext cx="10692130" cy="2039598"/>
            <a:chOff x="0" y="0"/>
            <a:chExt cx="14256173" cy="2719464"/>
          </a:xfrm>
        </p:grpSpPr>
        <p:sp>
          <p:nvSpPr>
            <p:cNvPr id="5" name="Freeform 5"/>
            <p:cNvSpPr/>
            <p:nvPr/>
          </p:nvSpPr>
          <p:spPr>
            <a:xfrm>
              <a:off x="0" y="0"/>
              <a:ext cx="14256004" cy="2719244"/>
            </a:xfrm>
            <a:custGeom>
              <a:avLst/>
              <a:gdLst/>
              <a:ahLst/>
              <a:cxnLst/>
              <a:rect l="l" t="t" r="r" b="b"/>
              <a:pathLst>
                <a:path w="14256004" h="2719244">
                  <a:moveTo>
                    <a:pt x="0" y="2719244"/>
                  </a:moveTo>
                  <a:lnTo>
                    <a:pt x="14256004" y="2719244"/>
                  </a:lnTo>
                  <a:lnTo>
                    <a:pt x="14256004" y="0"/>
                  </a:lnTo>
                  <a:lnTo>
                    <a:pt x="0" y="0"/>
                  </a:lnTo>
                  <a:lnTo>
                    <a:pt x="0" y="2719244"/>
                  </a:lnTo>
                  <a:close/>
                </a:path>
              </a:pathLst>
            </a:custGeom>
            <a:solidFill>
              <a:srgbClr val="1B65B1"/>
            </a:solidFill>
          </p:spPr>
        </p:sp>
      </p:grpSp>
      <p:sp>
        <p:nvSpPr>
          <p:cNvPr id="6" name="Freeform 6"/>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
        <p:nvSpPr>
          <p:cNvPr id="7" name="Freeform 7"/>
          <p:cNvSpPr/>
          <p:nvPr/>
        </p:nvSpPr>
        <p:spPr>
          <a:xfrm>
            <a:off x="9141705" y="534654"/>
            <a:ext cx="1146239" cy="1146239"/>
          </a:xfrm>
          <a:custGeom>
            <a:avLst/>
            <a:gdLst/>
            <a:ahLst/>
            <a:cxnLst/>
            <a:rect l="l" t="t" r="r" b="b"/>
            <a:pathLst>
              <a:path w="1146239" h="1146239">
                <a:moveTo>
                  <a:pt x="0" y="0"/>
                </a:moveTo>
                <a:lnTo>
                  <a:pt x="1146239" y="0"/>
                </a:lnTo>
                <a:lnTo>
                  <a:pt x="1146239" y="1146239"/>
                </a:lnTo>
                <a:lnTo>
                  <a:pt x="0" y="1146239"/>
                </a:lnTo>
                <a:lnTo>
                  <a:pt x="0" y="0"/>
                </a:lnTo>
                <a:close/>
              </a:path>
            </a:pathLst>
          </a:custGeom>
          <a:blipFill>
            <a:blip r:embed="rId4"/>
            <a:stretch>
              <a:fillRect/>
            </a:stretch>
          </a:blipFill>
        </p:spPr>
      </p:sp>
      <p:sp>
        <p:nvSpPr>
          <p:cNvPr id="8" name="Freeform 8"/>
          <p:cNvSpPr/>
          <p:nvPr/>
        </p:nvSpPr>
        <p:spPr>
          <a:xfrm>
            <a:off x="8466" y="2262711"/>
            <a:ext cx="10683536" cy="5268319"/>
          </a:xfrm>
          <a:custGeom>
            <a:avLst/>
            <a:gdLst/>
            <a:ahLst/>
            <a:cxnLst/>
            <a:rect l="l" t="t" r="r" b="b"/>
            <a:pathLst>
              <a:path w="10683536" h="5268319">
                <a:moveTo>
                  <a:pt x="0" y="0"/>
                </a:moveTo>
                <a:lnTo>
                  <a:pt x="10683536" y="0"/>
                </a:lnTo>
                <a:lnTo>
                  <a:pt x="10683536" y="5268319"/>
                </a:lnTo>
                <a:lnTo>
                  <a:pt x="0" y="5268319"/>
                </a:lnTo>
                <a:lnTo>
                  <a:pt x="0" y="0"/>
                </a:lnTo>
                <a:close/>
              </a:path>
            </a:pathLst>
          </a:custGeom>
          <a:blipFill>
            <a:blip r:embed="rId5"/>
            <a:stretch>
              <a:fillRect/>
            </a:stretch>
          </a:blipFill>
        </p:spPr>
      </p:sp>
      <p:sp>
        <p:nvSpPr>
          <p:cNvPr id="9" name="TextBox 9"/>
          <p:cNvSpPr txBox="1"/>
          <p:nvPr/>
        </p:nvSpPr>
        <p:spPr>
          <a:xfrm>
            <a:off x="5522090" y="1006935"/>
            <a:ext cx="3409160" cy="333375"/>
          </a:xfrm>
          <a:prstGeom prst="rect">
            <a:avLst/>
          </a:prstGeom>
        </p:spPr>
        <p:txBody>
          <a:bodyPr lIns="0" tIns="0" rIns="0" bIns="0" rtlCol="0" anchor="t">
            <a:spAutoFit/>
          </a:bodyPr>
          <a:lstStyle/>
          <a:p>
            <a:pPr algn="r">
              <a:lnSpc>
                <a:spcPts val="2519"/>
              </a:lnSpc>
            </a:pPr>
            <a:r>
              <a:rPr lang="en-US" sz="2099">
                <a:solidFill>
                  <a:srgbClr val="FFFFFF"/>
                </a:solidFill>
                <a:latin typeface="Ubuntu Bold"/>
              </a:rPr>
              <a:t>Personal Health Record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66" y="8763"/>
            <a:ext cx="10683536" cy="7544562"/>
            <a:chOff x="0" y="0"/>
            <a:chExt cx="14244715" cy="10059416"/>
          </a:xfrm>
        </p:grpSpPr>
        <p:sp>
          <p:nvSpPr>
            <p:cNvPr id="3" name="Freeform 3"/>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4" name="Group 4"/>
          <p:cNvGrpSpPr/>
          <p:nvPr/>
        </p:nvGrpSpPr>
        <p:grpSpPr>
          <a:xfrm>
            <a:off x="0" y="223113"/>
            <a:ext cx="10692130" cy="2068507"/>
            <a:chOff x="0" y="0"/>
            <a:chExt cx="14256173" cy="2758010"/>
          </a:xfrm>
        </p:grpSpPr>
        <p:sp>
          <p:nvSpPr>
            <p:cNvPr id="5" name="Freeform 5"/>
            <p:cNvSpPr/>
            <p:nvPr/>
          </p:nvSpPr>
          <p:spPr>
            <a:xfrm>
              <a:off x="0" y="0"/>
              <a:ext cx="14256004" cy="2757787"/>
            </a:xfrm>
            <a:custGeom>
              <a:avLst/>
              <a:gdLst/>
              <a:ahLst/>
              <a:cxnLst/>
              <a:rect l="l" t="t" r="r" b="b"/>
              <a:pathLst>
                <a:path w="14256004" h="2757787">
                  <a:moveTo>
                    <a:pt x="0" y="2757787"/>
                  </a:moveTo>
                  <a:lnTo>
                    <a:pt x="14256004" y="2757787"/>
                  </a:lnTo>
                  <a:lnTo>
                    <a:pt x="14256004" y="0"/>
                  </a:lnTo>
                  <a:lnTo>
                    <a:pt x="0" y="0"/>
                  </a:lnTo>
                  <a:lnTo>
                    <a:pt x="0" y="2757787"/>
                  </a:lnTo>
                  <a:close/>
                </a:path>
              </a:pathLst>
            </a:custGeom>
            <a:solidFill>
              <a:srgbClr val="1B65B1"/>
            </a:solidFill>
          </p:spPr>
        </p:sp>
      </p:grpSp>
      <p:sp>
        <p:nvSpPr>
          <p:cNvPr id="6" name="Freeform 6"/>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
        <p:nvSpPr>
          <p:cNvPr id="7" name="Freeform 7"/>
          <p:cNvSpPr/>
          <p:nvPr/>
        </p:nvSpPr>
        <p:spPr>
          <a:xfrm>
            <a:off x="9141705" y="534654"/>
            <a:ext cx="1146239" cy="1146239"/>
          </a:xfrm>
          <a:custGeom>
            <a:avLst/>
            <a:gdLst/>
            <a:ahLst/>
            <a:cxnLst/>
            <a:rect l="l" t="t" r="r" b="b"/>
            <a:pathLst>
              <a:path w="1146239" h="1146239">
                <a:moveTo>
                  <a:pt x="0" y="0"/>
                </a:moveTo>
                <a:lnTo>
                  <a:pt x="1146239" y="0"/>
                </a:lnTo>
                <a:lnTo>
                  <a:pt x="1146239" y="1146239"/>
                </a:lnTo>
                <a:lnTo>
                  <a:pt x="0" y="1146239"/>
                </a:lnTo>
                <a:lnTo>
                  <a:pt x="0" y="0"/>
                </a:lnTo>
                <a:close/>
              </a:path>
            </a:pathLst>
          </a:custGeom>
          <a:blipFill>
            <a:blip r:embed="rId4"/>
            <a:stretch>
              <a:fillRect/>
            </a:stretch>
          </a:blipFill>
        </p:spPr>
      </p:sp>
      <p:sp>
        <p:nvSpPr>
          <p:cNvPr id="8" name="Freeform 8"/>
          <p:cNvSpPr/>
          <p:nvPr/>
        </p:nvSpPr>
        <p:spPr>
          <a:xfrm>
            <a:off x="8466" y="2291620"/>
            <a:ext cx="10683664" cy="5261705"/>
          </a:xfrm>
          <a:custGeom>
            <a:avLst/>
            <a:gdLst/>
            <a:ahLst/>
            <a:cxnLst/>
            <a:rect l="l" t="t" r="r" b="b"/>
            <a:pathLst>
              <a:path w="10683664" h="5261705">
                <a:moveTo>
                  <a:pt x="0" y="0"/>
                </a:moveTo>
                <a:lnTo>
                  <a:pt x="10683664" y="0"/>
                </a:lnTo>
                <a:lnTo>
                  <a:pt x="10683664" y="5261705"/>
                </a:lnTo>
                <a:lnTo>
                  <a:pt x="0" y="5261705"/>
                </a:lnTo>
                <a:lnTo>
                  <a:pt x="0" y="0"/>
                </a:lnTo>
                <a:close/>
              </a:path>
            </a:pathLst>
          </a:custGeom>
          <a:blipFill>
            <a:blip r:embed="rId5"/>
            <a:stretch>
              <a:fillRect/>
            </a:stretch>
          </a:blipFill>
        </p:spPr>
      </p:sp>
      <p:sp>
        <p:nvSpPr>
          <p:cNvPr id="9" name="TextBox 9"/>
          <p:cNvSpPr txBox="1"/>
          <p:nvPr/>
        </p:nvSpPr>
        <p:spPr>
          <a:xfrm>
            <a:off x="5522090" y="1006935"/>
            <a:ext cx="3409160" cy="333375"/>
          </a:xfrm>
          <a:prstGeom prst="rect">
            <a:avLst/>
          </a:prstGeom>
        </p:spPr>
        <p:txBody>
          <a:bodyPr lIns="0" tIns="0" rIns="0" bIns="0" rtlCol="0" anchor="t">
            <a:spAutoFit/>
          </a:bodyPr>
          <a:lstStyle/>
          <a:p>
            <a:pPr algn="r">
              <a:lnSpc>
                <a:spcPts val="2519"/>
              </a:lnSpc>
            </a:pPr>
            <a:r>
              <a:rPr lang="en-US" sz="2099">
                <a:solidFill>
                  <a:srgbClr val="FFFFFF"/>
                </a:solidFill>
                <a:latin typeface="Ubuntu Bold"/>
              </a:rPr>
              <a:t>Personal Health Record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66" y="8763"/>
            <a:ext cx="10683536" cy="7544562"/>
            <a:chOff x="0" y="0"/>
            <a:chExt cx="14244715" cy="10059416"/>
          </a:xfrm>
        </p:grpSpPr>
        <p:sp>
          <p:nvSpPr>
            <p:cNvPr id="3" name="Freeform 3"/>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4" name="Group 4"/>
          <p:cNvGrpSpPr/>
          <p:nvPr/>
        </p:nvGrpSpPr>
        <p:grpSpPr>
          <a:xfrm>
            <a:off x="0" y="223113"/>
            <a:ext cx="10692130" cy="2068507"/>
            <a:chOff x="0" y="0"/>
            <a:chExt cx="14256173" cy="2758010"/>
          </a:xfrm>
        </p:grpSpPr>
        <p:sp>
          <p:nvSpPr>
            <p:cNvPr id="5" name="Freeform 5"/>
            <p:cNvSpPr/>
            <p:nvPr/>
          </p:nvSpPr>
          <p:spPr>
            <a:xfrm>
              <a:off x="0" y="0"/>
              <a:ext cx="14256004" cy="2757787"/>
            </a:xfrm>
            <a:custGeom>
              <a:avLst/>
              <a:gdLst/>
              <a:ahLst/>
              <a:cxnLst/>
              <a:rect l="l" t="t" r="r" b="b"/>
              <a:pathLst>
                <a:path w="14256004" h="2757787">
                  <a:moveTo>
                    <a:pt x="0" y="2757787"/>
                  </a:moveTo>
                  <a:lnTo>
                    <a:pt x="14256004" y="2757787"/>
                  </a:lnTo>
                  <a:lnTo>
                    <a:pt x="14256004" y="0"/>
                  </a:lnTo>
                  <a:lnTo>
                    <a:pt x="0" y="0"/>
                  </a:lnTo>
                  <a:lnTo>
                    <a:pt x="0" y="2757787"/>
                  </a:lnTo>
                  <a:close/>
                </a:path>
              </a:pathLst>
            </a:custGeom>
            <a:solidFill>
              <a:srgbClr val="1B65B1"/>
            </a:solidFill>
          </p:spPr>
        </p:sp>
      </p:grpSp>
      <p:sp>
        <p:nvSpPr>
          <p:cNvPr id="6" name="Freeform 6"/>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
        <p:nvSpPr>
          <p:cNvPr id="7" name="Freeform 7"/>
          <p:cNvSpPr/>
          <p:nvPr/>
        </p:nvSpPr>
        <p:spPr>
          <a:xfrm>
            <a:off x="9141705" y="534654"/>
            <a:ext cx="1146239" cy="1146239"/>
          </a:xfrm>
          <a:custGeom>
            <a:avLst/>
            <a:gdLst/>
            <a:ahLst/>
            <a:cxnLst/>
            <a:rect l="l" t="t" r="r" b="b"/>
            <a:pathLst>
              <a:path w="1146239" h="1146239">
                <a:moveTo>
                  <a:pt x="0" y="0"/>
                </a:moveTo>
                <a:lnTo>
                  <a:pt x="1146239" y="0"/>
                </a:lnTo>
                <a:lnTo>
                  <a:pt x="1146239" y="1146239"/>
                </a:lnTo>
                <a:lnTo>
                  <a:pt x="0" y="1146239"/>
                </a:lnTo>
                <a:lnTo>
                  <a:pt x="0" y="0"/>
                </a:lnTo>
                <a:close/>
              </a:path>
            </a:pathLst>
          </a:custGeom>
          <a:blipFill>
            <a:blip r:embed="rId4"/>
            <a:stretch>
              <a:fillRect/>
            </a:stretch>
          </a:blipFill>
        </p:spPr>
      </p:sp>
      <p:sp>
        <p:nvSpPr>
          <p:cNvPr id="8" name="Freeform 8"/>
          <p:cNvSpPr/>
          <p:nvPr/>
        </p:nvSpPr>
        <p:spPr>
          <a:xfrm>
            <a:off x="0" y="2291620"/>
            <a:ext cx="10697239" cy="5261705"/>
          </a:xfrm>
          <a:custGeom>
            <a:avLst/>
            <a:gdLst/>
            <a:ahLst/>
            <a:cxnLst/>
            <a:rect l="l" t="t" r="r" b="b"/>
            <a:pathLst>
              <a:path w="10697239" h="5261705">
                <a:moveTo>
                  <a:pt x="0" y="0"/>
                </a:moveTo>
                <a:lnTo>
                  <a:pt x="10697239" y="0"/>
                </a:lnTo>
                <a:lnTo>
                  <a:pt x="10697239" y="5261705"/>
                </a:lnTo>
                <a:lnTo>
                  <a:pt x="0" y="5261705"/>
                </a:lnTo>
                <a:lnTo>
                  <a:pt x="0" y="0"/>
                </a:lnTo>
                <a:close/>
              </a:path>
            </a:pathLst>
          </a:custGeom>
          <a:blipFill>
            <a:blip r:embed="rId5"/>
            <a:stretch>
              <a:fillRect/>
            </a:stretch>
          </a:blipFill>
        </p:spPr>
      </p:sp>
      <p:sp>
        <p:nvSpPr>
          <p:cNvPr id="9" name="TextBox 9"/>
          <p:cNvSpPr txBox="1"/>
          <p:nvPr/>
        </p:nvSpPr>
        <p:spPr>
          <a:xfrm>
            <a:off x="5522090" y="1006935"/>
            <a:ext cx="3409160" cy="333375"/>
          </a:xfrm>
          <a:prstGeom prst="rect">
            <a:avLst/>
          </a:prstGeom>
        </p:spPr>
        <p:txBody>
          <a:bodyPr lIns="0" tIns="0" rIns="0" bIns="0" rtlCol="0" anchor="t">
            <a:spAutoFit/>
          </a:bodyPr>
          <a:lstStyle/>
          <a:p>
            <a:pPr algn="r">
              <a:lnSpc>
                <a:spcPts val="2519"/>
              </a:lnSpc>
            </a:pPr>
            <a:r>
              <a:rPr lang="en-US" sz="2099">
                <a:solidFill>
                  <a:srgbClr val="FFFFFF"/>
                </a:solidFill>
                <a:latin typeface="Ubuntu Bold"/>
              </a:rPr>
              <a:t>Personal Health Record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66" y="8763"/>
            <a:ext cx="10683536" cy="7544562"/>
            <a:chOff x="0" y="0"/>
            <a:chExt cx="14244715" cy="10059416"/>
          </a:xfrm>
        </p:grpSpPr>
        <p:sp>
          <p:nvSpPr>
            <p:cNvPr id="3" name="Freeform 3"/>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4" name="Group 4"/>
          <p:cNvGrpSpPr/>
          <p:nvPr/>
        </p:nvGrpSpPr>
        <p:grpSpPr>
          <a:xfrm>
            <a:off x="0" y="223113"/>
            <a:ext cx="10692130" cy="2068507"/>
            <a:chOff x="0" y="0"/>
            <a:chExt cx="14256173" cy="2758010"/>
          </a:xfrm>
        </p:grpSpPr>
        <p:sp>
          <p:nvSpPr>
            <p:cNvPr id="5" name="Freeform 5"/>
            <p:cNvSpPr/>
            <p:nvPr/>
          </p:nvSpPr>
          <p:spPr>
            <a:xfrm>
              <a:off x="0" y="0"/>
              <a:ext cx="14256004" cy="2757787"/>
            </a:xfrm>
            <a:custGeom>
              <a:avLst/>
              <a:gdLst/>
              <a:ahLst/>
              <a:cxnLst/>
              <a:rect l="l" t="t" r="r" b="b"/>
              <a:pathLst>
                <a:path w="14256004" h="2757787">
                  <a:moveTo>
                    <a:pt x="0" y="2757787"/>
                  </a:moveTo>
                  <a:lnTo>
                    <a:pt x="14256004" y="2757787"/>
                  </a:lnTo>
                  <a:lnTo>
                    <a:pt x="14256004" y="0"/>
                  </a:lnTo>
                  <a:lnTo>
                    <a:pt x="0" y="0"/>
                  </a:lnTo>
                  <a:lnTo>
                    <a:pt x="0" y="2757787"/>
                  </a:lnTo>
                  <a:close/>
                </a:path>
              </a:pathLst>
            </a:custGeom>
            <a:solidFill>
              <a:srgbClr val="1B65B1"/>
            </a:solidFill>
          </p:spPr>
        </p:sp>
      </p:grpSp>
      <p:sp>
        <p:nvSpPr>
          <p:cNvPr id="6" name="Freeform 6"/>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
        <p:nvSpPr>
          <p:cNvPr id="7" name="Freeform 7"/>
          <p:cNvSpPr/>
          <p:nvPr/>
        </p:nvSpPr>
        <p:spPr>
          <a:xfrm>
            <a:off x="9141705" y="534654"/>
            <a:ext cx="1146239" cy="1146239"/>
          </a:xfrm>
          <a:custGeom>
            <a:avLst/>
            <a:gdLst/>
            <a:ahLst/>
            <a:cxnLst/>
            <a:rect l="l" t="t" r="r" b="b"/>
            <a:pathLst>
              <a:path w="1146239" h="1146239">
                <a:moveTo>
                  <a:pt x="0" y="0"/>
                </a:moveTo>
                <a:lnTo>
                  <a:pt x="1146239" y="0"/>
                </a:lnTo>
                <a:lnTo>
                  <a:pt x="1146239" y="1146239"/>
                </a:lnTo>
                <a:lnTo>
                  <a:pt x="0" y="1146239"/>
                </a:lnTo>
                <a:lnTo>
                  <a:pt x="0" y="0"/>
                </a:lnTo>
                <a:close/>
              </a:path>
            </a:pathLst>
          </a:custGeom>
          <a:blipFill>
            <a:blip r:embed="rId4"/>
            <a:stretch>
              <a:fillRect/>
            </a:stretch>
          </a:blipFill>
        </p:spPr>
      </p:sp>
      <p:sp>
        <p:nvSpPr>
          <p:cNvPr id="8" name="Freeform 8"/>
          <p:cNvSpPr/>
          <p:nvPr/>
        </p:nvSpPr>
        <p:spPr>
          <a:xfrm>
            <a:off x="8466" y="2291620"/>
            <a:ext cx="10679749" cy="5239752"/>
          </a:xfrm>
          <a:custGeom>
            <a:avLst/>
            <a:gdLst/>
            <a:ahLst/>
            <a:cxnLst/>
            <a:rect l="l" t="t" r="r" b="b"/>
            <a:pathLst>
              <a:path w="10679749" h="5239752">
                <a:moveTo>
                  <a:pt x="0" y="0"/>
                </a:moveTo>
                <a:lnTo>
                  <a:pt x="10679749" y="0"/>
                </a:lnTo>
                <a:lnTo>
                  <a:pt x="10679749" y="5239752"/>
                </a:lnTo>
                <a:lnTo>
                  <a:pt x="0" y="5239752"/>
                </a:lnTo>
                <a:lnTo>
                  <a:pt x="0" y="0"/>
                </a:lnTo>
                <a:close/>
              </a:path>
            </a:pathLst>
          </a:custGeom>
          <a:blipFill>
            <a:blip r:embed="rId5"/>
            <a:stretch>
              <a:fillRect/>
            </a:stretch>
          </a:blipFill>
        </p:spPr>
      </p:sp>
      <p:sp>
        <p:nvSpPr>
          <p:cNvPr id="9" name="TextBox 9"/>
          <p:cNvSpPr txBox="1"/>
          <p:nvPr/>
        </p:nvSpPr>
        <p:spPr>
          <a:xfrm>
            <a:off x="5522090" y="1006935"/>
            <a:ext cx="3409160" cy="333375"/>
          </a:xfrm>
          <a:prstGeom prst="rect">
            <a:avLst/>
          </a:prstGeom>
        </p:spPr>
        <p:txBody>
          <a:bodyPr lIns="0" tIns="0" rIns="0" bIns="0" rtlCol="0" anchor="t">
            <a:spAutoFit/>
          </a:bodyPr>
          <a:lstStyle/>
          <a:p>
            <a:pPr algn="r">
              <a:lnSpc>
                <a:spcPts val="2519"/>
              </a:lnSpc>
            </a:pPr>
            <a:r>
              <a:rPr lang="en-US" sz="2099">
                <a:solidFill>
                  <a:srgbClr val="FFFFFF"/>
                </a:solidFill>
                <a:latin typeface="Ubuntu Bold"/>
              </a:rPr>
              <a:t>Personal Health Record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66" y="8763"/>
            <a:ext cx="10683536" cy="7544562"/>
            <a:chOff x="0" y="0"/>
            <a:chExt cx="14244715" cy="10059416"/>
          </a:xfrm>
        </p:grpSpPr>
        <p:sp>
          <p:nvSpPr>
            <p:cNvPr id="3" name="Freeform 3"/>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4" name="Group 4"/>
          <p:cNvGrpSpPr/>
          <p:nvPr/>
        </p:nvGrpSpPr>
        <p:grpSpPr>
          <a:xfrm>
            <a:off x="0" y="223113"/>
            <a:ext cx="10692130" cy="2068507"/>
            <a:chOff x="0" y="0"/>
            <a:chExt cx="14256173" cy="2758010"/>
          </a:xfrm>
        </p:grpSpPr>
        <p:sp>
          <p:nvSpPr>
            <p:cNvPr id="5" name="Freeform 5"/>
            <p:cNvSpPr/>
            <p:nvPr/>
          </p:nvSpPr>
          <p:spPr>
            <a:xfrm>
              <a:off x="0" y="0"/>
              <a:ext cx="14256004" cy="2757787"/>
            </a:xfrm>
            <a:custGeom>
              <a:avLst/>
              <a:gdLst/>
              <a:ahLst/>
              <a:cxnLst/>
              <a:rect l="l" t="t" r="r" b="b"/>
              <a:pathLst>
                <a:path w="14256004" h="2757787">
                  <a:moveTo>
                    <a:pt x="0" y="2757787"/>
                  </a:moveTo>
                  <a:lnTo>
                    <a:pt x="14256004" y="2757787"/>
                  </a:lnTo>
                  <a:lnTo>
                    <a:pt x="14256004" y="0"/>
                  </a:lnTo>
                  <a:lnTo>
                    <a:pt x="0" y="0"/>
                  </a:lnTo>
                  <a:lnTo>
                    <a:pt x="0" y="2757787"/>
                  </a:lnTo>
                  <a:close/>
                </a:path>
              </a:pathLst>
            </a:custGeom>
            <a:solidFill>
              <a:srgbClr val="1B65B1"/>
            </a:solidFill>
          </p:spPr>
        </p:sp>
      </p:grpSp>
      <p:sp>
        <p:nvSpPr>
          <p:cNvPr id="6" name="Freeform 6"/>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
        <p:nvSpPr>
          <p:cNvPr id="7" name="Freeform 7"/>
          <p:cNvSpPr/>
          <p:nvPr/>
        </p:nvSpPr>
        <p:spPr>
          <a:xfrm>
            <a:off x="8466" y="2291620"/>
            <a:ext cx="10683536" cy="5301705"/>
          </a:xfrm>
          <a:custGeom>
            <a:avLst/>
            <a:gdLst/>
            <a:ahLst/>
            <a:cxnLst/>
            <a:rect l="l" t="t" r="r" b="b"/>
            <a:pathLst>
              <a:path w="10683536" h="5301705">
                <a:moveTo>
                  <a:pt x="0" y="0"/>
                </a:moveTo>
                <a:lnTo>
                  <a:pt x="10683536" y="0"/>
                </a:lnTo>
                <a:lnTo>
                  <a:pt x="10683536" y="5301705"/>
                </a:lnTo>
                <a:lnTo>
                  <a:pt x="0" y="5301705"/>
                </a:lnTo>
                <a:lnTo>
                  <a:pt x="0" y="0"/>
                </a:lnTo>
                <a:close/>
              </a:path>
            </a:pathLst>
          </a:custGeom>
          <a:blipFill>
            <a:blip r:embed="rId4"/>
            <a:stretch>
              <a:fillRect/>
            </a:stretch>
          </a:blipFill>
        </p:spPr>
      </p:sp>
      <p:sp>
        <p:nvSpPr>
          <p:cNvPr id="8" name="TextBox 8"/>
          <p:cNvSpPr txBox="1"/>
          <p:nvPr/>
        </p:nvSpPr>
        <p:spPr>
          <a:xfrm>
            <a:off x="5696303" y="1006935"/>
            <a:ext cx="3346942" cy="333375"/>
          </a:xfrm>
          <a:prstGeom prst="rect">
            <a:avLst/>
          </a:prstGeom>
        </p:spPr>
        <p:txBody>
          <a:bodyPr lIns="0" tIns="0" rIns="0" bIns="0" rtlCol="0" anchor="t">
            <a:spAutoFit/>
          </a:bodyPr>
          <a:lstStyle/>
          <a:p>
            <a:pPr algn="r">
              <a:lnSpc>
                <a:spcPts val="2519"/>
              </a:lnSpc>
            </a:pPr>
            <a:r>
              <a:rPr lang="en-US" sz="2099">
                <a:solidFill>
                  <a:srgbClr val="FFFFFF"/>
                </a:solidFill>
                <a:latin typeface="Ubuntu Bold"/>
              </a:rPr>
              <a:t>Videocontrollo</a:t>
            </a:r>
          </a:p>
        </p:txBody>
      </p:sp>
      <p:sp>
        <p:nvSpPr>
          <p:cNvPr id="9" name="Freeform 9"/>
          <p:cNvSpPr/>
          <p:nvPr/>
        </p:nvSpPr>
        <p:spPr>
          <a:xfrm>
            <a:off x="9254788" y="613139"/>
            <a:ext cx="1140017" cy="1140017"/>
          </a:xfrm>
          <a:custGeom>
            <a:avLst/>
            <a:gdLst/>
            <a:ahLst/>
            <a:cxnLst/>
            <a:rect l="l" t="t" r="r" b="b"/>
            <a:pathLst>
              <a:path w="1140017" h="1140017">
                <a:moveTo>
                  <a:pt x="0" y="0"/>
                </a:moveTo>
                <a:lnTo>
                  <a:pt x="1140018" y="0"/>
                </a:lnTo>
                <a:lnTo>
                  <a:pt x="1140018" y="1140017"/>
                </a:lnTo>
                <a:lnTo>
                  <a:pt x="0" y="1140017"/>
                </a:lnTo>
                <a:lnTo>
                  <a:pt x="0" y="0"/>
                </a:lnTo>
                <a:close/>
              </a:path>
            </a:pathLst>
          </a:custGeom>
          <a:blipFill>
            <a:blip r:embed="rId5"/>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66" y="8763"/>
            <a:ext cx="10683536" cy="7544562"/>
            <a:chOff x="0" y="0"/>
            <a:chExt cx="14244715" cy="10059416"/>
          </a:xfrm>
        </p:grpSpPr>
        <p:sp>
          <p:nvSpPr>
            <p:cNvPr id="3" name="Freeform 3"/>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4" name="Group 4"/>
          <p:cNvGrpSpPr/>
          <p:nvPr/>
        </p:nvGrpSpPr>
        <p:grpSpPr>
          <a:xfrm>
            <a:off x="0" y="223113"/>
            <a:ext cx="10692130" cy="2068507"/>
            <a:chOff x="0" y="0"/>
            <a:chExt cx="14256173" cy="2758010"/>
          </a:xfrm>
        </p:grpSpPr>
        <p:sp>
          <p:nvSpPr>
            <p:cNvPr id="5" name="Freeform 5"/>
            <p:cNvSpPr/>
            <p:nvPr/>
          </p:nvSpPr>
          <p:spPr>
            <a:xfrm>
              <a:off x="0" y="0"/>
              <a:ext cx="14256004" cy="2757787"/>
            </a:xfrm>
            <a:custGeom>
              <a:avLst/>
              <a:gdLst/>
              <a:ahLst/>
              <a:cxnLst/>
              <a:rect l="l" t="t" r="r" b="b"/>
              <a:pathLst>
                <a:path w="14256004" h="2757787">
                  <a:moveTo>
                    <a:pt x="0" y="2757787"/>
                  </a:moveTo>
                  <a:lnTo>
                    <a:pt x="14256004" y="2757787"/>
                  </a:lnTo>
                  <a:lnTo>
                    <a:pt x="14256004" y="0"/>
                  </a:lnTo>
                  <a:lnTo>
                    <a:pt x="0" y="0"/>
                  </a:lnTo>
                  <a:lnTo>
                    <a:pt x="0" y="2757787"/>
                  </a:lnTo>
                  <a:close/>
                </a:path>
              </a:pathLst>
            </a:custGeom>
            <a:solidFill>
              <a:srgbClr val="1B65B1"/>
            </a:solidFill>
          </p:spPr>
        </p:sp>
      </p:grpSp>
      <p:sp>
        <p:nvSpPr>
          <p:cNvPr id="6" name="Freeform 6"/>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
        <p:nvSpPr>
          <p:cNvPr id="7" name="Freeform 7"/>
          <p:cNvSpPr/>
          <p:nvPr/>
        </p:nvSpPr>
        <p:spPr>
          <a:xfrm>
            <a:off x="0" y="2291620"/>
            <a:ext cx="10696575" cy="5294805"/>
          </a:xfrm>
          <a:custGeom>
            <a:avLst/>
            <a:gdLst/>
            <a:ahLst/>
            <a:cxnLst/>
            <a:rect l="l" t="t" r="r" b="b"/>
            <a:pathLst>
              <a:path w="10696575" h="5294805">
                <a:moveTo>
                  <a:pt x="0" y="0"/>
                </a:moveTo>
                <a:lnTo>
                  <a:pt x="10696575" y="0"/>
                </a:lnTo>
                <a:lnTo>
                  <a:pt x="10696575" y="5294805"/>
                </a:lnTo>
                <a:lnTo>
                  <a:pt x="0" y="5294805"/>
                </a:lnTo>
                <a:lnTo>
                  <a:pt x="0" y="0"/>
                </a:lnTo>
                <a:close/>
              </a:path>
            </a:pathLst>
          </a:custGeom>
          <a:blipFill>
            <a:blip r:embed="rId4"/>
            <a:stretch>
              <a:fillRect/>
            </a:stretch>
          </a:blipFill>
        </p:spPr>
      </p:sp>
      <p:sp>
        <p:nvSpPr>
          <p:cNvPr id="8" name="TextBox 8"/>
          <p:cNvSpPr txBox="1"/>
          <p:nvPr/>
        </p:nvSpPr>
        <p:spPr>
          <a:xfrm>
            <a:off x="5677253" y="1006935"/>
            <a:ext cx="3346942" cy="333375"/>
          </a:xfrm>
          <a:prstGeom prst="rect">
            <a:avLst/>
          </a:prstGeom>
        </p:spPr>
        <p:txBody>
          <a:bodyPr lIns="0" tIns="0" rIns="0" bIns="0" rtlCol="0" anchor="t">
            <a:spAutoFit/>
          </a:bodyPr>
          <a:lstStyle/>
          <a:p>
            <a:pPr algn="r">
              <a:lnSpc>
                <a:spcPts val="2519"/>
              </a:lnSpc>
            </a:pPr>
            <a:r>
              <a:rPr lang="en-US" sz="2099">
                <a:solidFill>
                  <a:srgbClr val="FFFFFF"/>
                </a:solidFill>
                <a:latin typeface="Ubuntu Bold"/>
              </a:rPr>
              <a:t>Telerefertazione</a:t>
            </a:r>
          </a:p>
        </p:txBody>
      </p:sp>
      <p:sp>
        <p:nvSpPr>
          <p:cNvPr id="9" name="Freeform 9"/>
          <p:cNvSpPr/>
          <p:nvPr/>
        </p:nvSpPr>
        <p:spPr>
          <a:xfrm>
            <a:off x="9215787" y="613139"/>
            <a:ext cx="1140017" cy="1140017"/>
          </a:xfrm>
          <a:custGeom>
            <a:avLst/>
            <a:gdLst/>
            <a:ahLst/>
            <a:cxnLst/>
            <a:rect l="l" t="t" r="r" b="b"/>
            <a:pathLst>
              <a:path w="1140017" h="1140017">
                <a:moveTo>
                  <a:pt x="0" y="0"/>
                </a:moveTo>
                <a:lnTo>
                  <a:pt x="1140018" y="0"/>
                </a:lnTo>
                <a:lnTo>
                  <a:pt x="1140018" y="1140017"/>
                </a:lnTo>
                <a:lnTo>
                  <a:pt x="0" y="1140017"/>
                </a:lnTo>
                <a:lnTo>
                  <a:pt x="0" y="0"/>
                </a:lnTo>
                <a:close/>
              </a:path>
            </a:pathLst>
          </a:custGeom>
          <a:blipFill>
            <a:blip r:embed="rId5"/>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0692003" cy="4858245"/>
            <a:chOff x="0" y="0"/>
            <a:chExt cx="14256004" cy="6477660"/>
          </a:xfrm>
        </p:grpSpPr>
        <p:sp>
          <p:nvSpPr>
            <p:cNvPr id="3" name="Freeform 3"/>
            <p:cNvSpPr/>
            <p:nvPr/>
          </p:nvSpPr>
          <p:spPr>
            <a:xfrm>
              <a:off x="0" y="0"/>
              <a:ext cx="14256004" cy="6477635"/>
            </a:xfrm>
            <a:custGeom>
              <a:avLst/>
              <a:gdLst/>
              <a:ahLst/>
              <a:cxnLst/>
              <a:rect l="l" t="t" r="r" b="b"/>
              <a:pathLst>
                <a:path w="14256004" h="6477635">
                  <a:moveTo>
                    <a:pt x="0" y="0"/>
                  </a:moveTo>
                  <a:lnTo>
                    <a:pt x="14256004" y="0"/>
                  </a:lnTo>
                  <a:lnTo>
                    <a:pt x="14256004" y="6477635"/>
                  </a:lnTo>
                  <a:lnTo>
                    <a:pt x="0" y="6477635"/>
                  </a:lnTo>
                  <a:close/>
                </a:path>
              </a:pathLst>
            </a:custGeom>
            <a:blipFill>
              <a:blip r:embed="rId2"/>
              <a:stretch>
                <a:fillRect l="-88" r="-88"/>
              </a:stretch>
            </a:blipFill>
          </p:spPr>
        </p:sp>
      </p:grpSp>
      <p:grpSp>
        <p:nvGrpSpPr>
          <p:cNvPr id="4" name="Group 4"/>
          <p:cNvGrpSpPr/>
          <p:nvPr/>
        </p:nvGrpSpPr>
        <p:grpSpPr>
          <a:xfrm>
            <a:off x="0" y="4169829"/>
            <a:ext cx="10692130" cy="3390265"/>
            <a:chOff x="0" y="0"/>
            <a:chExt cx="14256173" cy="4520353"/>
          </a:xfrm>
        </p:grpSpPr>
        <p:sp>
          <p:nvSpPr>
            <p:cNvPr id="5" name="Freeform 5"/>
            <p:cNvSpPr/>
            <p:nvPr/>
          </p:nvSpPr>
          <p:spPr>
            <a:xfrm>
              <a:off x="0" y="0"/>
              <a:ext cx="14256004" cy="4520184"/>
            </a:xfrm>
            <a:custGeom>
              <a:avLst/>
              <a:gdLst/>
              <a:ahLst/>
              <a:cxnLst/>
              <a:rect l="l" t="t" r="r" b="b"/>
              <a:pathLst>
                <a:path w="14256004" h="4520184">
                  <a:moveTo>
                    <a:pt x="0" y="4520184"/>
                  </a:moveTo>
                  <a:lnTo>
                    <a:pt x="14256004" y="4520184"/>
                  </a:lnTo>
                  <a:lnTo>
                    <a:pt x="14256004" y="0"/>
                  </a:lnTo>
                  <a:lnTo>
                    <a:pt x="0" y="0"/>
                  </a:lnTo>
                  <a:lnTo>
                    <a:pt x="0" y="4520184"/>
                  </a:lnTo>
                  <a:close/>
                </a:path>
              </a:pathLst>
            </a:custGeom>
            <a:solidFill>
              <a:srgbClr val="1B65B1"/>
            </a:solidFill>
          </p:spPr>
        </p:sp>
      </p:grpSp>
      <p:grpSp>
        <p:nvGrpSpPr>
          <p:cNvPr id="6" name="Group 6"/>
          <p:cNvGrpSpPr/>
          <p:nvPr/>
        </p:nvGrpSpPr>
        <p:grpSpPr>
          <a:xfrm>
            <a:off x="7167029" y="232054"/>
            <a:ext cx="3342004" cy="3939540"/>
            <a:chOff x="0" y="0"/>
            <a:chExt cx="4456005" cy="5252720"/>
          </a:xfrm>
        </p:grpSpPr>
        <p:sp>
          <p:nvSpPr>
            <p:cNvPr id="7" name="Freeform 7"/>
            <p:cNvSpPr/>
            <p:nvPr/>
          </p:nvSpPr>
          <p:spPr>
            <a:xfrm>
              <a:off x="0" y="0"/>
              <a:ext cx="4455287" cy="5252466"/>
            </a:xfrm>
            <a:custGeom>
              <a:avLst/>
              <a:gdLst/>
              <a:ahLst/>
              <a:cxnLst/>
              <a:rect l="l" t="t" r="r" b="b"/>
              <a:pathLst>
                <a:path w="4455287" h="5252466">
                  <a:moveTo>
                    <a:pt x="4455287" y="5252466"/>
                  </a:moveTo>
                  <a:lnTo>
                    <a:pt x="0" y="5252466"/>
                  </a:lnTo>
                  <a:lnTo>
                    <a:pt x="0" y="0"/>
                  </a:lnTo>
                  <a:lnTo>
                    <a:pt x="4455287" y="0"/>
                  </a:lnTo>
                  <a:lnTo>
                    <a:pt x="4455287" y="5252466"/>
                  </a:lnTo>
                  <a:close/>
                </a:path>
              </a:pathLst>
            </a:custGeom>
            <a:solidFill>
              <a:srgbClr val="FFFFFF">
                <a:alpha val="75686"/>
              </a:srgbClr>
            </a:solidFill>
          </p:spPr>
        </p:sp>
      </p:grpSp>
      <p:grpSp>
        <p:nvGrpSpPr>
          <p:cNvPr id="8" name="Group 8"/>
          <p:cNvGrpSpPr/>
          <p:nvPr/>
        </p:nvGrpSpPr>
        <p:grpSpPr>
          <a:xfrm>
            <a:off x="7167029" y="4171391"/>
            <a:ext cx="3342004" cy="3187700"/>
            <a:chOff x="0" y="0"/>
            <a:chExt cx="4456005" cy="4250267"/>
          </a:xfrm>
        </p:grpSpPr>
        <p:sp>
          <p:nvSpPr>
            <p:cNvPr id="9" name="Freeform 9"/>
            <p:cNvSpPr/>
            <p:nvPr/>
          </p:nvSpPr>
          <p:spPr>
            <a:xfrm>
              <a:off x="0" y="0"/>
              <a:ext cx="4455287" cy="4250182"/>
            </a:xfrm>
            <a:custGeom>
              <a:avLst/>
              <a:gdLst/>
              <a:ahLst/>
              <a:cxnLst/>
              <a:rect l="l" t="t" r="r" b="b"/>
              <a:pathLst>
                <a:path w="4455287" h="4250182">
                  <a:moveTo>
                    <a:pt x="4455287" y="4250182"/>
                  </a:moveTo>
                  <a:lnTo>
                    <a:pt x="0" y="4250182"/>
                  </a:lnTo>
                  <a:lnTo>
                    <a:pt x="0" y="0"/>
                  </a:lnTo>
                  <a:lnTo>
                    <a:pt x="4455287" y="0"/>
                  </a:lnTo>
                  <a:lnTo>
                    <a:pt x="4455287" y="4250182"/>
                  </a:lnTo>
                  <a:close/>
                </a:path>
              </a:pathLst>
            </a:custGeom>
            <a:solidFill>
              <a:srgbClr val="FFFFFF"/>
            </a:solidFill>
          </p:spPr>
        </p:sp>
      </p:grpSp>
      <p:grpSp>
        <p:nvGrpSpPr>
          <p:cNvPr id="10" name="Group 10"/>
          <p:cNvGrpSpPr/>
          <p:nvPr/>
        </p:nvGrpSpPr>
        <p:grpSpPr>
          <a:xfrm>
            <a:off x="7968270" y="511676"/>
            <a:ext cx="93345" cy="144780"/>
            <a:chOff x="0" y="0"/>
            <a:chExt cx="124460" cy="193040"/>
          </a:xfrm>
        </p:grpSpPr>
        <p:sp>
          <p:nvSpPr>
            <p:cNvPr id="11" name="Freeform 11"/>
            <p:cNvSpPr/>
            <p:nvPr/>
          </p:nvSpPr>
          <p:spPr>
            <a:xfrm>
              <a:off x="0" y="0"/>
              <a:ext cx="69469" cy="192913"/>
            </a:xfrm>
            <a:custGeom>
              <a:avLst/>
              <a:gdLst/>
              <a:ahLst/>
              <a:cxnLst/>
              <a:rect l="l" t="t" r="r" b="b"/>
              <a:pathLst>
                <a:path w="69469" h="192913">
                  <a:moveTo>
                    <a:pt x="47117" y="0"/>
                  </a:moveTo>
                  <a:lnTo>
                    <a:pt x="0" y="0"/>
                  </a:lnTo>
                  <a:lnTo>
                    <a:pt x="0" y="192913"/>
                  </a:lnTo>
                  <a:lnTo>
                    <a:pt x="41656" y="192913"/>
                  </a:lnTo>
                  <a:lnTo>
                    <a:pt x="41656" y="73660"/>
                  </a:lnTo>
                  <a:lnTo>
                    <a:pt x="69469" y="73660"/>
                  </a:lnTo>
                  <a:lnTo>
                    <a:pt x="47117" y="0"/>
                  </a:lnTo>
                  <a:close/>
                </a:path>
              </a:pathLst>
            </a:custGeom>
            <a:solidFill>
              <a:srgbClr val="0CA050"/>
            </a:solidFill>
          </p:spPr>
        </p:sp>
        <p:sp>
          <p:nvSpPr>
            <p:cNvPr id="12" name="Freeform 12"/>
            <p:cNvSpPr/>
            <p:nvPr/>
          </p:nvSpPr>
          <p:spPr>
            <a:xfrm>
              <a:off x="42164" y="73660"/>
              <a:ext cx="81788" cy="119253"/>
            </a:xfrm>
            <a:custGeom>
              <a:avLst/>
              <a:gdLst/>
              <a:ahLst/>
              <a:cxnLst/>
              <a:rect l="l" t="t" r="r" b="b"/>
              <a:pathLst>
                <a:path w="81788" h="119253">
                  <a:moveTo>
                    <a:pt x="27305" y="0"/>
                  </a:moveTo>
                  <a:lnTo>
                    <a:pt x="0" y="0"/>
                  </a:lnTo>
                  <a:lnTo>
                    <a:pt x="34925" y="119253"/>
                  </a:lnTo>
                  <a:lnTo>
                    <a:pt x="81788" y="119253"/>
                  </a:lnTo>
                  <a:lnTo>
                    <a:pt x="81788" y="40132"/>
                  </a:lnTo>
                  <a:lnTo>
                    <a:pt x="39624" y="40132"/>
                  </a:lnTo>
                  <a:lnTo>
                    <a:pt x="27305" y="0"/>
                  </a:lnTo>
                  <a:close/>
                </a:path>
              </a:pathLst>
            </a:custGeom>
            <a:solidFill>
              <a:srgbClr val="0CA050"/>
            </a:solidFill>
          </p:spPr>
        </p:sp>
        <p:sp>
          <p:nvSpPr>
            <p:cNvPr id="13" name="Freeform 13"/>
            <p:cNvSpPr/>
            <p:nvPr/>
          </p:nvSpPr>
          <p:spPr>
            <a:xfrm>
              <a:off x="82296" y="0"/>
              <a:ext cx="41656" cy="113792"/>
            </a:xfrm>
            <a:custGeom>
              <a:avLst/>
              <a:gdLst/>
              <a:ahLst/>
              <a:cxnLst/>
              <a:rect l="l" t="t" r="r" b="b"/>
              <a:pathLst>
                <a:path w="41656" h="113792">
                  <a:moveTo>
                    <a:pt x="41656" y="0"/>
                  </a:moveTo>
                  <a:lnTo>
                    <a:pt x="0" y="0"/>
                  </a:lnTo>
                  <a:lnTo>
                    <a:pt x="0" y="113792"/>
                  </a:lnTo>
                  <a:lnTo>
                    <a:pt x="41656" y="113792"/>
                  </a:lnTo>
                  <a:lnTo>
                    <a:pt x="41656" y="0"/>
                  </a:lnTo>
                  <a:close/>
                </a:path>
              </a:pathLst>
            </a:custGeom>
            <a:solidFill>
              <a:srgbClr val="0CA050"/>
            </a:solidFill>
          </p:spPr>
        </p:sp>
      </p:grpSp>
      <p:grpSp>
        <p:nvGrpSpPr>
          <p:cNvPr id="14" name="Group 14"/>
          <p:cNvGrpSpPr/>
          <p:nvPr/>
        </p:nvGrpSpPr>
        <p:grpSpPr>
          <a:xfrm>
            <a:off x="8073515" y="540645"/>
            <a:ext cx="74295" cy="118745"/>
            <a:chOff x="0" y="0"/>
            <a:chExt cx="99060" cy="158327"/>
          </a:xfrm>
        </p:grpSpPr>
        <p:sp>
          <p:nvSpPr>
            <p:cNvPr id="15" name="Freeform 15"/>
            <p:cNvSpPr/>
            <p:nvPr/>
          </p:nvSpPr>
          <p:spPr>
            <a:xfrm>
              <a:off x="0" y="0"/>
              <a:ext cx="98806" cy="157480"/>
            </a:xfrm>
            <a:custGeom>
              <a:avLst/>
              <a:gdLst/>
              <a:ahLst/>
              <a:cxnLst/>
              <a:rect l="l" t="t" r="r" b="b"/>
              <a:pathLst>
                <a:path w="98806" h="157480">
                  <a:moveTo>
                    <a:pt x="40259" y="0"/>
                  </a:moveTo>
                  <a:lnTo>
                    <a:pt x="0" y="0"/>
                  </a:lnTo>
                  <a:lnTo>
                    <a:pt x="0" y="124333"/>
                  </a:lnTo>
                  <a:lnTo>
                    <a:pt x="1778" y="137414"/>
                  </a:lnTo>
                  <a:lnTo>
                    <a:pt x="7112" y="147955"/>
                  </a:lnTo>
                  <a:lnTo>
                    <a:pt x="16129" y="154940"/>
                  </a:lnTo>
                  <a:lnTo>
                    <a:pt x="28702" y="157480"/>
                  </a:lnTo>
                  <a:lnTo>
                    <a:pt x="38989" y="156083"/>
                  </a:lnTo>
                  <a:lnTo>
                    <a:pt x="47117" y="152146"/>
                  </a:lnTo>
                  <a:lnTo>
                    <a:pt x="53721" y="145796"/>
                  </a:lnTo>
                  <a:lnTo>
                    <a:pt x="59436" y="137160"/>
                  </a:lnTo>
                  <a:lnTo>
                    <a:pt x="98806" y="137160"/>
                  </a:lnTo>
                  <a:lnTo>
                    <a:pt x="98806" y="120269"/>
                  </a:lnTo>
                  <a:lnTo>
                    <a:pt x="40259" y="120269"/>
                  </a:lnTo>
                  <a:lnTo>
                    <a:pt x="40259" y="0"/>
                  </a:lnTo>
                  <a:close/>
                </a:path>
              </a:pathLst>
            </a:custGeom>
            <a:solidFill>
              <a:srgbClr val="0CA050"/>
            </a:solidFill>
          </p:spPr>
        </p:sp>
        <p:sp>
          <p:nvSpPr>
            <p:cNvPr id="16" name="Freeform 16"/>
            <p:cNvSpPr/>
            <p:nvPr/>
          </p:nvSpPr>
          <p:spPr>
            <a:xfrm>
              <a:off x="59944" y="137160"/>
              <a:ext cx="38862" cy="17145"/>
            </a:xfrm>
            <a:custGeom>
              <a:avLst/>
              <a:gdLst/>
              <a:ahLst/>
              <a:cxnLst/>
              <a:rect l="l" t="t" r="r" b="b"/>
              <a:pathLst>
                <a:path w="38862" h="17145">
                  <a:moveTo>
                    <a:pt x="38862" y="0"/>
                  </a:moveTo>
                  <a:lnTo>
                    <a:pt x="0" y="0"/>
                  </a:lnTo>
                  <a:lnTo>
                    <a:pt x="0" y="17145"/>
                  </a:lnTo>
                  <a:lnTo>
                    <a:pt x="38862" y="17145"/>
                  </a:lnTo>
                  <a:lnTo>
                    <a:pt x="38862" y="0"/>
                  </a:lnTo>
                  <a:close/>
                </a:path>
              </a:pathLst>
            </a:custGeom>
            <a:solidFill>
              <a:srgbClr val="0CA050"/>
            </a:solidFill>
          </p:spPr>
        </p:sp>
        <p:sp>
          <p:nvSpPr>
            <p:cNvPr id="17" name="Freeform 17"/>
            <p:cNvSpPr/>
            <p:nvPr/>
          </p:nvSpPr>
          <p:spPr>
            <a:xfrm>
              <a:off x="58547" y="0"/>
              <a:ext cx="40259" cy="120269"/>
            </a:xfrm>
            <a:custGeom>
              <a:avLst/>
              <a:gdLst/>
              <a:ahLst/>
              <a:cxnLst/>
              <a:rect l="l" t="t" r="r" b="b"/>
              <a:pathLst>
                <a:path w="40259" h="120269">
                  <a:moveTo>
                    <a:pt x="40259" y="0"/>
                  </a:moveTo>
                  <a:lnTo>
                    <a:pt x="0" y="0"/>
                  </a:lnTo>
                  <a:lnTo>
                    <a:pt x="0" y="120269"/>
                  </a:lnTo>
                  <a:lnTo>
                    <a:pt x="40259" y="120269"/>
                  </a:lnTo>
                  <a:lnTo>
                    <a:pt x="40259" y="0"/>
                  </a:lnTo>
                  <a:close/>
                </a:path>
              </a:pathLst>
            </a:custGeom>
            <a:solidFill>
              <a:srgbClr val="0CA050"/>
            </a:solidFill>
          </p:spPr>
        </p:sp>
      </p:grpSp>
      <p:sp>
        <p:nvSpPr>
          <p:cNvPr id="18" name="Freeform 18"/>
          <p:cNvSpPr/>
          <p:nvPr/>
        </p:nvSpPr>
        <p:spPr>
          <a:xfrm>
            <a:off x="8161883" y="538318"/>
            <a:ext cx="120650" cy="118110"/>
          </a:xfrm>
          <a:custGeom>
            <a:avLst/>
            <a:gdLst/>
            <a:ahLst/>
            <a:cxnLst/>
            <a:rect l="l" t="t" r="r" b="b"/>
            <a:pathLst>
              <a:path w="120650" h="118110">
                <a:moveTo>
                  <a:pt x="0" y="0"/>
                </a:moveTo>
                <a:lnTo>
                  <a:pt x="120650" y="0"/>
                </a:lnTo>
                <a:lnTo>
                  <a:pt x="120650" y="118110"/>
                </a:lnTo>
                <a:lnTo>
                  <a:pt x="0" y="1181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9" name="Group 19"/>
          <p:cNvGrpSpPr/>
          <p:nvPr/>
        </p:nvGrpSpPr>
        <p:grpSpPr>
          <a:xfrm>
            <a:off x="8377088" y="538318"/>
            <a:ext cx="50800" cy="118110"/>
            <a:chOff x="0" y="0"/>
            <a:chExt cx="67733" cy="157480"/>
          </a:xfrm>
        </p:grpSpPr>
        <p:sp>
          <p:nvSpPr>
            <p:cNvPr id="20" name="Freeform 20"/>
            <p:cNvSpPr/>
            <p:nvPr/>
          </p:nvSpPr>
          <p:spPr>
            <a:xfrm>
              <a:off x="0" y="3048"/>
              <a:ext cx="67437" cy="154432"/>
            </a:xfrm>
            <a:custGeom>
              <a:avLst/>
              <a:gdLst/>
              <a:ahLst/>
              <a:cxnLst/>
              <a:rect l="l" t="t" r="r" b="b"/>
              <a:pathLst>
                <a:path w="67437" h="154432">
                  <a:moveTo>
                    <a:pt x="38227" y="0"/>
                  </a:moveTo>
                  <a:lnTo>
                    <a:pt x="0" y="0"/>
                  </a:lnTo>
                  <a:lnTo>
                    <a:pt x="0" y="154432"/>
                  </a:lnTo>
                  <a:lnTo>
                    <a:pt x="40259" y="154432"/>
                  </a:lnTo>
                  <a:lnTo>
                    <a:pt x="40259" y="56134"/>
                  </a:lnTo>
                  <a:lnTo>
                    <a:pt x="44196" y="47244"/>
                  </a:lnTo>
                  <a:lnTo>
                    <a:pt x="67437" y="47244"/>
                  </a:lnTo>
                  <a:lnTo>
                    <a:pt x="67437" y="27432"/>
                  </a:lnTo>
                  <a:lnTo>
                    <a:pt x="38227" y="27432"/>
                  </a:lnTo>
                  <a:lnTo>
                    <a:pt x="38227" y="0"/>
                  </a:lnTo>
                  <a:close/>
                </a:path>
              </a:pathLst>
            </a:custGeom>
            <a:solidFill>
              <a:srgbClr val="0CA050"/>
            </a:solidFill>
          </p:spPr>
        </p:sp>
        <p:sp>
          <p:nvSpPr>
            <p:cNvPr id="21" name="Freeform 21"/>
            <p:cNvSpPr/>
            <p:nvPr/>
          </p:nvSpPr>
          <p:spPr>
            <a:xfrm>
              <a:off x="38608" y="0"/>
              <a:ext cx="28829" cy="30480"/>
            </a:xfrm>
            <a:custGeom>
              <a:avLst/>
              <a:gdLst/>
              <a:ahLst/>
              <a:cxnLst/>
              <a:rect l="l" t="t" r="r" b="b"/>
              <a:pathLst>
                <a:path w="28829" h="30480">
                  <a:moveTo>
                    <a:pt x="28829" y="0"/>
                  </a:moveTo>
                  <a:lnTo>
                    <a:pt x="17399" y="2794"/>
                  </a:lnTo>
                  <a:lnTo>
                    <a:pt x="9652" y="9906"/>
                  </a:lnTo>
                  <a:lnTo>
                    <a:pt x="4318" y="19685"/>
                  </a:lnTo>
                  <a:lnTo>
                    <a:pt x="0" y="30480"/>
                  </a:lnTo>
                  <a:lnTo>
                    <a:pt x="28829" y="30480"/>
                  </a:lnTo>
                  <a:lnTo>
                    <a:pt x="28829" y="0"/>
                  </a:lnTo>
                  <a:close/>
                </a:path>
              </a:pathLst>
            </a:custGeom>
            <a:solidFill>
              <a:srgbClr val="0CA050"/>
            </a:solidFill>
          </p:spPr>
        </p:sp>
      </p:grpSp>
      <p:grpSp>
        <p:nvGrpSpPr>
          <p:cNvPr id="22" name="Group 22"/>
          <p:cNvGrpSpPr/>
          <p:nvPr/>
        </p:nvGrpSpPr>
        <p:grpSpPr>
          <a:xfrm>
            <a:off x="8560830" y="511676"/>
            <a:ext cx="85725" cy="144780"/>
            <a:chOff x="0" y="0"/>
            <a:chExt cx="114300" cy="193040"/>
          </a:xfrm>
        </p:grpSpPr>
        <p:sp>
          <p:nvSpPr>
            <p:cNvPr id="23" name="Freeform 23"/>
            <p:cNvSpPr/>
            <p:nvPr/>
          </p:nvSpPr>
          <p:spPr>
            <a:xfrm>
              <a:off x="0" y="0"/>
              <a:ext cx="91186" cy="192913"/>
            </a:xfrm>
            <a:custGeom>
              <a:avLst/>
              <a:gdLst/>
              <a:ahLst/>
              <a:cxnLst/>
              <a:rect l="l" t="t" r="r" b="b"/>
              <a:pathLst>
                <a:path w="91186" h="192913">
                  <a:moveTo>
                    <a:pt x="44069" y="0"/>
                  </a:moveTo>
                  <a:lnTo>
                    <a:pt x="0" y="0"/>
                  </a:lnTo>
                  <a:lnTo>
                    <a:pt x="28575" y="192913"/>
                  </a:lnTo>
                  <a:lnTo>
                    <a:pt x="82042" y="192913"/>
                  </a:lnTo>
                  <a:lnTo>
                    <a:pt x="91186" y="137160"/>
                  </a:lnTo>
                  <a:lnTo>
                    <a:pt x="55753" y="137160"/>
                  </a:lnTo>
                  <a:lnTo>
                    <a:pt x="44069" y="0"/>
                  </a:lnTo>
                  <a:close/>
                </a:path>
              </a:pathLst>
            </a:custGeom>
            <a:solidFill>
              <a:srgbClr val="0CA050"/>
            </a:solidFill>
          </p:spPr>
        </p:sp>
        <p:sp>
          <p:nvSpPr>
            <p:cNvPr id="24" name="Freeform 24"/>
            <p:cNvSpPr/>
            <p:nvPr/>
          </p:nvSpPr>
          <p:spPr>
            <a:xfrm>
              <a:off x="56134" y="0"/>
              <a:ext cx="57658" cy="137160"/>
            </a:xfrm>
            <a:custGeom>
              <a:avLst/>
              <a:gdLst/>
              <a:ahLst/>
              <a:cxnLst/>
              <a:rect l="l" t="t" r="r" b="b"/>
              <a:pathLst>
                <a:path w="57658" h="137160">
                  <a:moveTo>
                    <a:pt x="57658" y="0"/>
                  </a:moveTo>
                  <a:lnTo>
                    <a:pt x="14351" y="0"/>
                  </a:lnTo>
                  <a:lnTo>
                    <a:pt x="0" y="137160"/>
                  </a:lnTo>
                  <a:lnTo>
                    <a:pt x="35052" y="137160"/>
                  </a:lnTo>
                  <a:lnTo>
                    <a:pt x="57658" y="0"/>
                  </a:lnTo>
                  <a:close/>
                </a:path>
              </a:pathLst>
            </a:custGeom>
            <a:solidFill>
              <a:srgbClr val="0CA050"/>
            </a:solidFill>
          </p:spPr>
        </p:sp>
      </p:grpSp>
      <p:grpSp>
        <p:nvGrpSpPr>
          <p:cNvPr id="25" name="Group 25"/>
          <p:cNvGrpSpPr/>
          <p:nvPr/>
        </p:nvGrpSpPr>
        <p:grpSpPr>
          <a:xfrm>
            <a:off x="8738641" y="538318"/>
            <a:ext cx="50800" cy="118110"/>
            <a:chOff x="0" y="0"/>
            <a:chExt cx="67733" cy="157480"/>
          </a:xfrm>
        </p:grpSpPr>
        <p:sp>
          <p:nvSpPr>
            <p:cNvPr id="26" name="Freeform 26"/>
            <p:cNvSpPr/>
            <p:nvPr/>
          </p:nvSpPr>
          <p:spPr>
            <a:xfrm>
              <a:off x="0" y="3048"/>
              <a:ext cx="67437" cy="154432"/>
            </a:xfrm>
            <a:custGeom>
              <a:avLst/>
              <a:gdLst/>
              <a:ahLst/>
              <a:cxnLst/>
              <a:rect l="l" t="t" r="r" b="b"/>
              <a:pathLst>
                <a:path w="67437" h="154432">
                  <a:moveTo>
                    <a:pt x="38100" y="0"/>
                  </a:moveTo>
                  <a:lnTo>
                    <a:pt x="0" y="0"/>
                  </a:lnTo>
                  <a:lnTo>
                    <a:pt x="0" y="154432"/>
                  </a:lnTo>
                  <a:lnTo>
                    <a:pt x="40259" y="154432"/>
                  </a:lnTo>
                  <a:lnTo>
                    <a:pt x="40259" y="56134"/>
                  </a:lnTo>
                  <a:lnTo>
                    <a:pt x="44196" y="47244"/>
                  </a:lnTo>
                  <a:lnTo>
                    <a:pt x="67437" y="47244"/>
                  </a:lnTo>
                  <a:lnTo>
                    <a:pt x="67437" y="27432"/>
                  </a:lnTo>
                  <a:lnTo>
                    <a:pt x="38100" y="27432"/>
                  </a:lnTo>
                  <a:lnTo>
                    <a:pt x="38100" y="0"/>
                  </a:lnTo>
                  <a:close/>
                </a:path>
              </a:pathLst>
            </a:custGeom>
            <a:solidFill>
              <a:srgbClr val="0CA050"/>
            </a:solidFill>
          </p:spPr>
        </p:sp>
        <p:sp>
          <p:nvSpPr>
            <p:cNvPr id="27" name="Freeform 27"/>
            <p:cNvSpPr/>
            <p:nvPr/>
          </p:nvSpPr>
          <p:spPr>
            <a:xfrm>
              <a:off x="38608" y="0"/>
              <a:ext cx="28829" cy="30480"/>
            </a:xfrm>
            <a:custGeom>
              <a:avLst/>
              <a:gdLst/>
              <a:ahLst/>
              <a:cxnLst/>
              <a:rect l="l" t="t" r="r" b="b"/>
              <a:pathLst>
                <a:path w="28829" h="30480">
                  <a:moveTo>
                    <a:pt x="28829" y="0"/>
                  </a:moveTo>
                  <a:lnTo>
                    <a:pt x="17399" y="2794"/>
                  </a:lnTo>
                  <a:lnTo>
                    <a:pt x="9652" y="9906"/>
                  </a:lnTo>
                  <a:lnTo>
                    <a:pt x="4318" y="19685"/>
                  </a:lnTo>
                  <a:lnTo>
                    <a:pt x="0" y="30480"/>
                  </a:lnTo>
                  <a:lnTo>
                    <a:pt x="28829" y="30480"/>
                  </a:lnTo>
                  <a:lnTo>
                    <a:pt x="28829" y="0"/>
                  </a:lnTo>
                  <a:close/>
                </a:path>
              </a:pathLst>
            </a:custGeom>
            <a:solidFill>
              <a:srgbClr val="0CA050"/>
            </a:solidFill>
          </p:spPr>
        </p:sp>
      </p:grpSp>
      <p:sp>
        <p:nvSpPr>
          <p:cNvPr id="28" name="Freeform 28"/>
          <p:cNvSpPr/>
          <p:nvPr/>
        </p:nvSpPr>
        <p:spPr>
          <a:xfrm>
            <a:off x="8292739" y="538327"/>
            <a:ext cx="74295" cy="120650"/>
          </a:xfrm>
          <a:custGeom>
            <a:avLst/>
            <a:gdLst/>
            <a:ahLst/>
            <a:cxnLst/>
            <a:rect l="l" t="t" r="r" b="b"/>
            <a:pathLst>
              <a:path w="74295" h="120650">
                <a:moveTo>
                  <a:pt x="0" y="0"/>
                </a:moveTo>
                <a:lnTo>
                  <a:pt x="74295" y="0"/>
                </a:lnTo>
                <a:lnTo>
                  <a:pt x="74295" y="120650"/>
                </a:lnTo>
                <a:lnTo>
                  <a:pt x="0" y="120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9" name="Group 29"/>
          <p:cNvGrpSpPr/>
          <p:nvPr/>
        </p:nvGrpSpPr>
        <p:grpSpPr>
          <a:xfrm>
            <a:off x="8433766" y="538325"/>
            <a:ext cx="74295" cy="120650"/>
            <a:chOff x="0" y="0"/>
            <a:chExt cx="99060" cy="160867"/>
          </a:xfrm>
        </p:grpSpPr>
        <p:sp>
          <p:nvSpPr>
            <p:cNvPr id="30" name="Freeform 30"/>
            <p:cNvSpPr/>
            <p:nvPr/>
          </p:nvSpPr>
          <p:spPr>
            <a:xfrm>
              <a:off x="0" y="0"/>
              <a:ext cx="96393" cy="160528"/>
            </a:xfrm>
            <a:custGeom>
              <a:avLst/>
              <a:gdLst/>
              <a:ahLst/>
              <a:cxnLst/>
              <a:rect l="l" t="t" r="r" b="b"/>
              <a:pathLst>
                <a:path w="96393" h="160528">
                  <a:moveTo>
                    <a:pt x="49403" y="0"/>
                  </a:moveTo>
                  <a:lnTo>
                    <a:pt x="24765" y="4318"/>
                  </a:lnTo>
                  <a:lnTo>
                    <a:pt x="9652" y="15113"/>
                  </a:lnTo>
                  <a:lnTo>
                    <a:pt x="2032" y="29464"/>
                  </a:lnTo>
                  <a:lnTo>
                    <a:pt x="0" y="43942"/>
                  </a:lnTo>
                  <a:lnTo>
                    <a:pt x="0" y="116586"/>
                  </a:lnTo>
                  <a:lnTo>
                    <a:pt x="2032" y="131064"/>
                  </a:lnTo>
                  <a:lnTo>
                    <a:pt x="9525" y="145288"/>
                  </a:lnTo>
                  <a:lnTo>
                    <a:pt x="24638" y="156210"/>
                  </a:lnTo>
                  <a:lnTo>
                    <a:pt x="49403" y="160528"/>
                  </a:lnTo>
                  <a:lnTo>
                    <a:pt x="74168" y="156210"/>
                  </a:lnTo>
                  <a:lnTo>
                    <a:pt x="89281" y="145288"/>
                  </a:lnTo>
                  <a:lnTo>
                    <a:pt x="96393" y="131953"/>
                  </a:lnTo>
                  <a:lnTo>
                    <a:pt x="40259" y="131953"/>
                  </a:lnTo>
                  <a:lnTo>
                    <a:pt x="40259" y="28448"/>
                  </a:lnTo>
                  <a:lnTo>
                    <a:pt x="96393" y="28448"/>
                  </a:lnTo>
                  <a:lnTo>
                    <a:pt x="89281" y="15113"/>
                  </a:lnTo>
                  <a:lnTo>
                    <a:pt x="74168" y="4318"/>
                  </a:lnTo>
                  <a:lnTo>
                    <a:pt x="49403" y="0"/>
                  </a:lnTo>
                  <a:close/>
                </a:path>
              </a:pathLst>
            </a:custGeom>
            <a:solidFill>
              <a:srgbClr val="0CA050"/>
            </a:solidFill>
          </p:spPr>
        </p:sp>
        <p:sp>
          <p:nvSpPr>
            <p:cNvPr id="31" name="Freeform 31"/>
            <p:cNvSpPr/>
            <p:nvPr/>
          </p:nvSpPr>
          <p:spPr>
            <a:xfrm>
              <a:off x="58674" y="28448"/>
              <a:ext cx="40259" cy="103632"/>
            </a:xfrm>
            <a:custGeom>
              <a:avLst/>
              <a:gdLst/>
              <a:ahLst/>
              <a:cxnLst/>
              <a:rect l="l" t="t" r="r" b="b"/>
              <a:pathLst>
                <a:path w="40259" h="103632">
                  <a:moveTo>
                    <a:pt x="37719" y="0"/>
                  </a:moveTo>
                  <a:lnTo>
                    <a:pt x="0" y="0"/>
                  </a:lnTo>
                  <a:lnTo>
                    <a:pt x="0" y="103632"/>
                  </a:lnTo>
                  <a:lnTo>
                    <a:pt x="37719" y="103632"/>
                  </a:lnTo>
                  <a:lnTo>
                    <a:pt x="38227" y="102743"/>
                  </a:lnTo>
                  <a:lnTo>
                    <a:pt x="40259" y="88265"/>
                  </a:lnTo>
                  <a:lnTo>
                    <a:pt x="40259" y="15494"/>
                  </a:lnTo>
                  <a:lnTo>
                    <a:pt x="38227" y="1016"/>
                  </a:lnTo>
                  <a:lnTo>
                    <a:pt x="37719" y="127"/>
                  </a:lnTo>
                  <a:close/>
                </a:path>
              </a:pathLst>
            </a:custGeom>
            <a:solidFill>
              <a:srgbClr val="0CA050"/>
            </a:solidFill>
          </p:spPr>
        </p:sp>
      </p:grpSp>
      <p:sp>
        <p:nvSpPr>
          <p:cNvPr id="32" name="Freeform 32"/>
          <p:cNvSpPr/>
          <p:nvPr/>
        </p:nvSpPr>
        <p:spPr>
          <a:xfrm>
            <a:off x="8797962" y="511676"/>
            <a:ext cx="74295" cy="147320"/>
          </a:xfrm>
          <a:custGeom>
            <a:avLst/>
            <a:gdLst/>
            <a:ahLst/>
            <a:cxnLst/>
            <a:rect l="l" t="t" r="r" b="b"/>
            <a:pathLst>
              <a:path w="74295" h="147320">
                <a:moveTo>
                  <a:pt x="0" y="0"/>
                </a:moveTo>
                <a:lnTo>
                  <a:pt x="74295" y="0"/>
                </a:lnTo>
                <a:lnTo>
                  <a:pt x="74295" y="147320"/>
                </a:lnTo>
                <a:lnTo>
                  <a:pt x="0" y="1473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Freeform 33"/>
          <p:cNvSpPr/>
          <p:nvPr/>
        </p:nvSpPr>
        <p:spPr>
          <a:xfrm>
            <a:off x="8884057" y="538327"/>
            <a:ext cx="74295" cy="120650"/>
          </a:xfrm>
          <a:custGeom>
            <a:avLst/>
            <a:gdLst/>
            <a:ahLst/>
            <a:cxnLst/>
            <a:rect l="l" t="t" r="r" b="b"/>
            <a:pathLst>
              <a:path w="74295" h="120650">
                <a:moveTo>
                  <a:pt x="0" y="0"/>
                </a:moveTo>
                <a:lnTo>
                  <a:pt x="74295" y="0"/>
                </a:lnTo>
                <a:lnTo>
                  <a:pt x="74295" y="120650"/>
                </a:lnTo>
                <a:lnTo>
                  <a:pt x="0" y="120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34"/>
          <p:cNvSpPr/>
          <p:nvPr/>
        </p:nvSpPr>
        <p:spPr>
          <a:xfrm>
            <a:off x="8652543" y="538327"/>
            <a:ext cx="74295" cy="120650"/>
          </a:xfrm>
          <a:custGeom>
            <a:avLst/>
            <a:gdLst/>
            <a:ahLst/>
            <a:cxnLst/>
            <a:rect l="l" t="t" r="r" b="b"/>
            <a:pathLst>
              <a:path w="74295" h="120650">
                <a:moveTo>
                  <a:pt x="0" y="0"/>
                </a:moveTo>
                <a:lnTo>
                  <a:pt x="74295" y="0"/>
                </a:lnTo>
                <a:lnTo>
                  <a:pt x="74295" y="120650"/>
                </a:lnTo>
                <a:lnTo>
                  <a:pt x="0" y="120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35"/>
          <p:cNvSpPr/>
          <p:nvPr/>
        </p:nvSpPr>
        <p:spPr>
          <a:xfrm>
            <a:off x="7578033" y="515399"/>
            <a:ext cx="318135" cy="877569"/>
          </a:xfrm>
          <a:custGeom>
            <a:avLst/>
            <a:gdLst/>
            <a:ahLst/>
            <a:cxnLst/>
            <a:rect l="l" t="t" r="r" b="b"/>
            <a:pathLst>
              <a:path w="318135" h="877569">
                <a:moveTo>
                  <a:pt x="0" y="0"/>
                </a:moveTo>
                <a:lnTo>
                  <a:pt x="318135" y="0"/>
                </a:lnTo>
                <a:lnTo>
                  <a:pt x="318135" y="877569"/>
                </a:lnTo>
                <a:lnTo>
                  <a:pt x="0" y="8775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36" name="Group 36"/>
          <p:cNvGrpSpPr/>
          <p:nvPr/>
        </p:nvGrpSpPr>
        <p:grpSpPr>
          <a:xfrm>
            <a:off x="7966719" y="610735"/>
            <a:ext cx="2097405" cy="784860"/>
            <a:chOff x="0" y="0"/>
            <a:chExt cx="2796540" cy="1046480"/>
          </a:xfrm>
        </p:grpSpPr>
        <p:sp>
          <p:nvSpPr>
            <p:cNvPr id="37" name="Freeform 37"/>
            <p:cNvSpPr/>
            <p:nvPr/>
          </p:nvSpPr>
          <p:spPr>
            <a:xfrm>
              <a:off x="0" y="0"/>
              <a:ext cx="2796413" cy="1045972"/>
            </a:xfrm>
            <a:custGeom>
              <a:avLst/>
              <a:gdLst/>
              <a:ahLst/>
              <a:cxnLst/>
              <a:rect l="l" t="t" r="r" b="b"/>
              <a:pathLst>
                <a:path w="2796413" h="1045972">
                  <a:moveTo>
                    <a:pt x="2672207" y="0"/>
                  </a:moveTo>
                  <a:lnTo>
                    <a:pt x="1361567" y="0"/>
                  </a:lnTo>
                  <a:lnTo>
                    <a:pt x="1350137" y="8763"/>
                  </a:lnTo>
                  <a:lnTo>
                    <a:pt x="1350137" y="35306"/>
                  </a:lnTo>
                  <a:lnTo>
                    <a:pt x="1361313" y="44323"/>
                  </a:lnTo>
                  <a:lnTo>
                    <a:pt x="2672207" y="44323"/>
                  </a:lnTo>
                  <a:lnTo>
                    <a:pt x="2707005" y="51435"/>
                  </a:lnTo>
                  <a:lnTo>
                    <a:pt x="2732024" y="72898"/>
                  </a:lnTo>
                  <a:lnTo>
                    <a:pt x="2747010" y="108458"/>
                  </a:lnTo>
                  <a:lnTo>
                    <a:pt x="2752090" y="158115"/>
                  </a:lnTo>
                  <a:lnTo>
                    <a:pt x="2752090" y="921639"/>
                  </a:lnTo>
                  <a:lnTo>
                    <a:pt x="2748788" y="950849"/>
                  </a:lnTo>
                  <a:lnTo>
                    <a:pt x="2734691" y="976503"/>
                  </a:lnTo>
                  <a:lnTo>
                    <a:pt x="2703703" y="994664"/>
                  </a:lnTo>
                  <a:lnTo>
                    <a:pt x="2649474" y="1001649"/>
                  </a:lnTo>
                  <a:lnTo>
                    <a:pt x="0" y="1001649"/>
                  </a:lnTo>
                  <a:lnTo>
                    <a:pt x="0" y="1045972"/>
                  </a:lnTo>
                  <a:lnTo>
                    <a:pt x="2649474" y="1045972"/>
                  </a:lnTo>
                  <a:lnTo>
                    <a:pt x="2723642" y="1034542"/>
                  </a:lnTo>
                  <a:lnTo>
                    <a:pt x="2768473" y="1005078"/>
                  </a:lnTo>
                  <a:lnTo>
                    <a:pt x="2790571" y="965073"/>
                  </a:lnTo>
                  <a:lnTo>
                    <a:pt x="2796413" y="921766"/>
                  </a:lnTo>
                  <a:lnTo>
                    <a:pt x="2796413" y="158242"/>
                  </a:lnTo>
                  <a:lnTo>
                    <a:pt x="2788158" y="91059"/>
                  </a:lnTo>
                  <a:lnTo>
                    <a:pt x="2763901" y="41402"/>
                  </a:lnTo>
                  <a:lnTo>
                    <a:pt x="2724912" y="10541"/>
                  </a:lnTo>
                  <a:lnTo>
                    <a:pt x="2672207" y="0"/>
                  </a:lnTo>
                  <a:close/>
                </a:path>
              </a:pathLst>
            </a:custGeom>
            <a:solidFill>
              <a:srgbClr val="08A47E"/>
            </a:solidFill>
          </p:spPr>
        </p:sp>
      </p:grpSp>
      <p:grpSp>
        <p:nvGrpSpPr>
          <p:cNvPr id="38" name="Group 38"/>
          <p:cNvGrpSpPr/>
          <p:nvPr/>
        </p:nvGrpSpPr>
        <p:grpSpPr>
          <a:xfrm>
            <a:off x="344608" y="4845704"/>
            <a:ext cx="252095" cy="378460"/>
            <a:chOff x="0" y="0"/>
            <a:chExt cx="336127" cy="504613"/>
          </a:xfrm>
        </p:grpSpPr>
        <p:sp>
          <p:nvSpPr>
            <p:cNvPr id="39" name="Freeform 39"/>
            <p:cNvSpPr/>
            <p:nvPr/>
          </p:nvSpPr>
          <p:spPr>
            <a:xfrm>
              <a:off x="0" y="0"/>
              <a:ext cx="335280" cy="504571"/>
            </a:xfrm>
            <a:custGeom>
              <a:avLst/>
              <a:gdLst/>
              <a:ahLst/>
              <a:cxnLst/>
              <a:rect l="l" t="t" r="r" b="b"/>
              <a:pathLst>
                <a:path w="335280" h="504571">
                  <a:moveTo>
                    <a:pt x="167640" y="0"/>
                  </a:moveTo>
                  <a:lnTo>
                    <a:pt x="102362" y="13208"/>
                  </a:lnTo>
                  <a:lnTo>
                    <a:pt x="49149" y="49149"/>
                  </a:lnTo>
                  <a:lnTo>
                    <a:pt x="13208" y="102362"/>
                  </a:lnTo>
                  <a:lnTo>
                    <a:pt x="0" y="167640"/>
                  </a:lnTo>
                  <a:lnTo>
                    <a:pt x="2667" y="225044"/>
                  </a:lnTo>
                  <a:lnTo>
                    <a:pt x="20955" y="279273"/>
                  </a:lnTo>
                  <a:lnTo>
                    <a:pt x="70739" y="361950"/>
                  </a:lnTo>
                  <a:lnTo>
                    <a:pt x="167640" y="504571"/>
                  </a:lnTo>
                  <a:lnTo>
                    <a:pt x="193802" y="464947"/>
                  </a:lnTo>
                  <a:lnTo>
                    <a:pt x="251460" y="370840"/>
                  </a:lnTo>
                  <a:lnTo>
                    <a:pt x="309118" y="259334"/>
                  </a:lnTo>
                  <a:lnTo>
                    <a:pt x="335280" y="167640"/>
                  </a:lnTo>
                  <a:lnTo>
                    <a:pt x="322199" y="102362"/>
                  </a:lnTo>
                  <a:lnTo>
                    <a:pt x="286258" y="49022"/>
                  </a:lnTo>
                  <a:lnTo>
                    <a:pt x="232918" y="13081"/>
                  </a:lnTo>
                  <a:lnTo>
                    <a:pt x="167640" y="0"/>
                  </a:lnTo>
                  <a:close/>
                </a:path>
              </a:pathLst>
            </a:custGeom>
            <a:solidFill>
              <a:srgbClr val="CC9534"/>
            </a:solidFill>
          </p:spPr>
        </p:sp>
      </p:grpSp>
      <p:grpSp>
        <p:nvGrpSpPr>
          <p:cNvPr id="40" name="Group 40"/>
          <p:cNvGrpSpPr/>
          <p:nvPr/>
        </p:nvGrpSpPr>
        <p:grpSpPr>
          <a:xfrm>
            <a:off x="358026" y="4861111"/>
            <a:ext cx="203962" cy="175831"/>
            <a:chOff x="0" y="0"/>
            <a:chExt cx="271949" cy="234441"/>
          </a:xfrm>
        </p:grpSpPr>
        <p:sp>
          <p:nvSpPr>
            <p:cNvPr id="41" name="Freeform 41"/>
            <p:cNvSpPr/>
            <p:nvPr/>
          </p:nvSpPr>
          <p:spPr>
            <a:xfrm>
              <a:off x="0" y="0"/>
              <a:ext cx="271907" cy="234442"/>
            </a:xfrm>
            <a:custGeom>
              <a:avLst/>
              <a:gdLst/>
              <a:ahLst/>
              <a:cxnLst/>
              <a:rect l="l" t="t" r="r" b="b"/>
              <a:pathLst>
                <a:path w="271907" h="234442">
                  <a:moveTo>
                    <a:pt x="0" y="0"/>
                  </a:moveTo>
                  <a:lnTo>
                    <a:pt x="271907" y="0"/>
                  </a:lnTo>
                  <a:lnTo>
                    <a:pt x="271907" y="234442"/>
                  </a:lnTo>
                  <a:lnTo>
                    <a:pt x="0" y="234442"/>
                  </a:lnTo>
                  <a:close/>
                </a:path>
              </a:pathLst>
            </a:custGeom>
            <a:blipFill>
              <a:blip r:embed="rId13"/>
              <a:stretch>
                <a:fillRect l="-93" r="-109"/>
              </a:stretch>
            </a:blipFill>
          </p:spPr>
        </p:sp>
      </p:grpSp>
      <p:grpSp>
        <p:nvGrpSpPr>
          <p:cNvPr id="42" name="Group 42"/>
          <p:cNvGrpSpPr/>
          <p:nvPr/>
        </p:nvGrpSpPr>
        <p:grpSpPr>
          <a:xfrm>
            <a:off x="440698" y="4960644"/>
            <a:ext cx="155575" cy="263525"/>
            <a:chOff x="0" y="0"/>
            <a:chExt cx="207433" cy="351367"/>
          </a:xfrm>
        </p:grpSpPr>
        <p:sp>
          <p:nvSpPr>
            <p:cNvPr id="43" name="Freeform 43"/>
            <p:cNvSpPr/>
            <p:nvPr/>
          </p:nvSpPr>
          <p:spPr>
            <a:xfrm>
              <a:off x="0" y="0"/>
              <a:ext cx="207264" cy="351409"/>
            </a:xfrm>
            <a:custGeom>
              <a:avLst/>
              <a:gdLst/>
              <a:ahLst/>
              <a:cxnLst/>
              <a:rect l="l" t="t" r="r" b="b"/>
              <a:pathLst>
                <a:path w="207264" h="351409">
                  <a:moveTo>
                    <a:pt x="206502" y="0"/>
                  </a:moveTo>
                  <a:lnTo>
                    <a:pt x="187325" y="56515"/>
                  </a:lnTo>
                  <a:lnTo>
                    <a:pt x="152654" y="120269"/>
                  </a:lnTo>
                  <a:lnTo>
                    <a:pt x="87122" y="197993"/>
                  </a:lnTo>
                  <a:lnTo>
                    <a:pt x="38227" y="249555"/>
                  </a:lnTo>
                  <a:lnTo>
                    <a:pt x="0" y="287274"/>
                  </a:lnTo>
                  <a:lnTo>
                    <a:pt x="15875" y="313436"/>
                  </a:lnTo>
                  <a:lnTo>
                    <a:pt x="28448" y="333629"/>
                  </a:lnTo>
                  <a:lnTo>
                    <a:pt x="36703" y="346710"/>
                  </a:lnTo>
                  <a:lnTo>
                    <a:pt x="39624" y="351409"/>
                  </a:lnTo>
                  <a:lnTo>
                    <a:pt x="136525" y="208661"/>
                  </a:lnTo>
                  <a:lnTo>
                    <a:pt x="186309" y="125984"/>
                  </a:lnTo>
                  <a:lnTo>
                    <a:pt x="204597" y="71755"/>
                  </a:lnTo>
                  <a:lnTo>
                    <a:pt x="207264" y="14478"/>
                  </a:lnTo>
                  <a:lnTo>
                    <a:pt x="207264" y="9525"/>
                  </a:lnTo>
                  <a:lnTo>
                    <a:pt x="207010" y="4699"/>
                  </a:lnTo>
                  <a:lnTo>
                    <a:pt x="206502" y="0"/>
                  </a:lnTo>
                  <a:close/>
                </a:path>
              </a:pathLst>
            </a:custGeom>
            <a:solidFill>
              <a:srgbClr val="B88627"/>
            </a:solidFill>
          </p:spPr>
        </p:sp>
      </p:grpSp>
      <p:grpSp>
        <p:nvGrpSpPr>
          <p:cNvPr id="44" name="Group 44"/>
          <p:cNvGrpSpPr/>
          <p:nvPr/>
        </p:nvGrpSpPr>
        <p:grpSpPr>
          <a:xfrm>
            <a:off x="9866100" y="7020275"/>
            <a:ext cx="203353" cy="138474"/>
            <a:chOff x="0" y="0"/>
            <a:chExt cx="271137" cy="184632"/>
          </a:xfrm>
        </p:grpSpPr>
        <p:sp>
          <p:nvSpPr>
            <p:cNvPr id="45" name="Freeform 45"/>
            <p:cNvSpPr/>
            <p:nvPr/>
          </p:nvSpPr>
          <p:spPr>
            <a:xfrm>
              <a:off x="0" y="0"/>
              <a:ext cx="271145" cy="184658"/>
            </a:xfrm>
            <a:custGeom>
              <a:avLst/>
              <a:gdLst/>
              <a:ahLst/>
              <a:cxnLst/>
              <a:rect l="l" t="t" r="r" b="b"/>
              <a:pathLst>
                <a:path w="271145" h="184658">
                  <a:moveTo>
                    <a:pt x="0" y="0"/>
                  </a:moveTo>
                  <a:lnTo>
                    <a:pt x="271145" y="0"/>
                  </a:lnTo>
                  <a:lnTo>
                    <a:pt x="271145" y="184658"/>
                  </a:lnTo>
                  <a:lnTo>
                    <a:pt x="0" y="184658"/>
                  </a:lnTo>
                  <a:close/>
                </a:path>
              </a:pathLst>
            </a:custGeom>
            <a:blipFill>
              <a:blip r:embed="rId14"/>
              <a:stretch>
                <a:fillRect l="-484" r="-481" b="14"/>
              </a:stretch>
            </a:blipFill>
          </p:spPr>
        </p:sp>
      </p:grpSp>
      <p:grpSp>
        <p:nvGrpSpPr>
          <p:cNvPr id="46" name="Group 46"/>
          <p:cNvGrpSpPr/>
          <p:nvPr/>
        </p:nvGrpSpPr>
        <p:grpSpPr>
          <a:xfrm>
            <a:off x="10340326" y="7026605"/>
            <a:ext cx="120611" cy="120611"/>
            <a:chOff x="0" y="0"/>
            <a:chExt cx="160815" cy="160815"/>
          </a:xfrm>
        </p:grpSpPr>
        <p:sp>
          <p:nvSpPr>
            <p:cNvPr id="47" name="Freeform 47"/>
            <p:cNvSpPr/>
            <p:nvPr/>
          </p:nvSpPr>
          <p:spPr>
            <a:xfrm>
              <a:off x="0" y="0"/>
              <a:ext cx="160782" cy="160782"/>
            </a:xfrm>
            <a:custGeom>
              <a:avLst/>
              <a:gdLst/>
              <a:ahLst/>
              <a:cxnLst/>
              <a:rect l="l" t="t" r="r" b="b"/>
              <a:pathLst>
                <a:path w="160782" h="160782">
                  <a:moveTo>
                    <a:pt x="0" y="0"/>
                  </a:moveTo>
                  <a:lnTo>
                    <a:pt x="160782" y="0"/>
                  </a:lnTo>
                  <a:lnTo>
                    <a:pt x="160782" y="160782"/>
                  </a:lnTo>
                  <a:lnTo>
                    <a:pt x="0" y="160782"/>
                  </a:lnTo>
                  <a:close/>
                </a:path>
              </a:pathLst>
            </a:custGeom>
            <a:blipFill>
              <a:blip r:embed="rId15"/>
              <a:stretch>
                <a:fillRect l="-2000" r="-2020" b="-20"/>
              </a:stretch>
            </a:blipFill>
          </p:spPr>
        </p:sp>
      </p:grpSp>
      <p:grpSp>
        <p:nvGrpSpPr>
          <p:cNvPr id="48" name="Group 48"/>
          <p:cNvGrpSpPr/>
          <p:nvPr/>
        </p:nvGrpSpPr>
        <p:grpSpPr>
          <a:xfrm>
            <a:off x="10204525" y="7038047"/>
            <a:ext cx="139374" cy="88116"/>
            <a:chOff x="0" y="0"/>
            <a:chExt cx="185832" cy="117488"/>
          </a:xfrm>
        </p:grpSpPr>
        <p:sp>
          <p:nvSpPr>
            <p:cNvPr id="49" name="Freeform 49"/>
            <p:cNvSpPr/>
            <p:nvPr/>
          </p:nvSpPr>
          <p:spPr>
            <a:xfrm>
              <a:off x="0" y="0"/>
              <a:ext cx="185801" cy="117475"/>
            </a:xfrm>
            <a:custGeom>
              <a:avLst/>
              <a:gdLst/>
              <a:ahLst/>
              <a:cxnLst/>
              <a:rect l="l" t="t" r="r" b="b"/>
              <a:pathLst>
                <a:path w="185801" h="117475">
                  <a:moveTo>
                    <a:pt x="0" y="0"/>
                  </a:moveTo>
                  <a:lnTo>
                    <a:pt x="185801" y="0"/>
                  </a:lnTo>
                  <a:lnTo>
                    <a:pt x="185801" y="117475"/>
                  </a:lnTo>
                  <a:lnTo>
                    <a:pt x="0" y="117475"/>
                  </a:lnTo>
                  <a:close/>
                </a:path>
              </a:pathLst>
            </a:custGeom>
            <a:blipFill>
              <a:blip r:embed="rId16"/>
              <a:stretch>
                <a:fillRect r="-17" b="-11"/>
              </a:stretch>
            </a:blipFill>
          </p:spPr>
        </p:sp>
      </p:grpSp>
      <p:grpSp>
        <p:nvGrpSpPr>
          <p:cNvPr id="50" name="Group 50"/>
          <p:cNvGrpSpPr/>
          <p:nvPr/>
        </p:nvGrpSpPr>
        <p:grpSpPr>
          <a:xfrm>
            <a:off x="7896168" y="7039861"/>
            <a:ext cx="234829" cy="88402"/>
            <a:chOff x="0" y="0"/>
            <a:chExt cx="313105" cy="117869"/>
          </a:xfrm>
        </p:grpSpPr>
        <p:sp>
          <p:nvSpPr>
            <p:cNvPr id="51" name="Freeform 51"/>
            <p:cNvSpPr/>
            <p:nvPr/>
          </p:nvSpPr>
          <p:spPr>
            <a:xfrm>
              <a:off x="0" y="0"/>
              <a:ext cx="313055" cy="117856"/>
            </a:xfrm>
            <a:custGeom>
              <a:avLst/>
              <a:gdLst/>
              <a:ahLst/>
              <a:cxnLst/>
              <a:rect l="l" t="t" r="r" b="b"/>
              <a:pathLst>
                <a:path w="313055" h="117856">
                  <a:moveTo>
                    <a:pt x="0" y="0"/>
                  </a:moveTo>
                  <a:lnTo>
                    <a:pt x="313055" y="0"/>
                  </a:lnTo>
                  <a:lnTo>
                    <a:pt x="313055" y="117856"/>
                  </a:lnTo>
                  <a:lnTo>
                    <a:pt x="0" y="117856"/>
                  </a:lnTo>
                  <a:close/>
                </a:path>
              </a:pathLst>
            </a:custGeom>
            <a:blipFill>
              <a:blip r:embed="rId17"/>
              <a:stretch>
                <a:fillRect r="-16" b="-11"/>
              </a:stretch>
            </a:blipFill>
          </p:spPr>
        </p:sp>
      </p:grpSp>
      <p:grpSp>
        <p:nvGrpSpPr>
          <p:cNvPr id="52" name="Group 52"/>
          <p:cNvGrpSpPr/>
          <p:nvPr/>
        </p:nvGrpSpPr>
        <p:grpSpPr>
          <a:xfrm>
            <a:off x="8305348" y="7027367"/>
            <a:ext cx="72885" cy="124290"/>
            <a:chOff x="0" y="0"/>
            <a:chExt cx="97180" cy="165720"/>
          </a:xfrm>
        </p:grpSpPr>
        <p:sp>
          <p:nvSpPr>
            <p:cNvPr id="53" name="Freeform 53"/>
            <p:cNvSpPr/>
            <p:nvPr/>
          </p:nvSpPr>
          <p:spPr>
            <a:xfrm>
              <a:off x="0" y="0"/>
              <a:ext cx="97155" cy="165735"/>
            </a:xfrm>
            <a:custGeom>
              <a:avLst/>
              <a:gdLst/>
              <a:ahLst/>
              <a:cxnLst/>
              <a:rect l="l" t="t" r="r" b="b"/>
              <a:pathLst>
                <a:path w="97155" h="165735">
                  <a:moveTo>
                    <a:pt x="0" y="0"/>
                  </a:moveTo>
                  <a:lnTo>
                    <a:pt x="97155" y="0"/>
                  </a:lnTo>
                  <a:lnTo>
                    <a:pt x="97155" y="165735"/>
                  </a:lnTo>
                  <a:lnTo>
                    <a:pt x="0" y="165735"/>
                  </a:lnTo>
                  <a:close/>
                </a:path>
              </a:pathLst>
            </a:custGeom>
            <a:blipFill>
              <a:blip r:embed="rId18"/>
              <a:stretch>
                <a:fillRect l="-5" r="-31" b="9"/>
              </a:stretch>
            </a:blipFill>
          </p:spPr>
        </p:sp>
      </p:grpSp>
      <p:grpSp>
        <p:nvGrpSpPr>
          <p:cNvPr id="54" name="Group 54"/>
          <p:cNvGrpSpPr/>
          <p:nvPr/>
        </p:nvGrpSpPr>
        <p:grpSpPr>
          <a:xfrm>
            <a:off x="8394763" y="7048627"/>
            <a:ext cx="85908" cy="94282"/>
            <a:chOff x="0" y="0"/>
            <a:chExt cx="114544" cy="125709"/>
          </a:xfrm>
        </p:grpSpPr>
        <p:sp>
          <p:nvSpPr>
            <p:cNvPr id="55" name="Freeform 55"/>
            <p:cNvSpPr/>
            <p:nvPr/>
          </p:nvSpPr>
          <p:spPr>
            <a:xfrm>
              <a:off x="0" y="0"/>
              <a:ext cx="114554" cy="125730"/>
            </a:xfrm>
            <a:custGeom>
              <a:avLst/>
              <a:gdLst/>
              <a:ahLst/>
              <a:cxnLst/>
              <a:rect l="l" t="t" r="r" b="b"/>
              <a:pathLst>
                <a:path w="114554" h="125730">
                  <a:moveTo>
                    <a:pt x="0" y="0"/>
                  </a:moveTo>
                  <a:lnTo>
                    <a:pt x="114554" y="0"/>
                  </a:lnTo>
                  <a:lnTo>
                    <a:pt x="114554" y="125730"/>
                  </a:lnTo>
                  <a:lnTo>
                    <a:pt x="0" y="125730"/>
                  </a:lnTo>
                  <a:close/>
                </a:path>
              </a:pathLst>
            </a:custGeom>
            <a:blipFill>
              <a:blip r:embed="rId19"/>
              <a:stretch>
                <a:fillRect t="-1" r="8" b="15"/>
              </a:stretch>
            </a:blipFill>
          </p:spPr>
        </p:sp>
      </p:grpSp>
      <p:grpSp>
        <p:nvGrpSpPr>
          <p:cNvPr id="56" name="Group 56"/>
          <p:cNvGrpSpPr/>
          <p:nvPr/>
        </p:nvGrpSpPr>
        <p:grpSpPr>
          <a:xfrm>
            <a:off x="7258526" y="7016774"/>
            <a:ext cx="182300" cy="126328"/>
            <a:chOff x="0" y="0"/>
            <a:chExt cx="243067" cy="168437"/>
          </a:xfrm>
        </p:grpSpPr>
        <p:sp>
          <p:nvSpPr>
            <p:cNvPr id="57" name="Freeform 57"/>
            <p:cNvSpPr/>
            <p:nvPr/>
          </p:nvSpPr>
          <p:spPr>
            <a:xfrm>
              <a:off x="0" y="0"/>
              <a:ext cx="243078" cy="168402"/>
            </a:xfrm>
            <a:custGeom>
              <a:avLst/>
              <a:gdLst/>
              <a:ahLst/>
              <a:cxnLst/>
              <a:rect l="l" t="t" r="r" b="b"/>
              <a:pathLst>
                <a:path w="243078" h="168402">
                  <a:moveTo>
                    <a:pt x="0" y="0"/>
                  </a:moveTo>
                  <a:lnTo>
                    <a:pt x="243078" y="0"/>
                  </a:lnTo>
                  <a:lnTo>
                    <a:pt x="243078" y="168402"/>
                  </a:lnTo>
                  <a:lnTo>
                    <a:pt x="0" y="168402"/>
                  </a:lnTo>
                  <a:close/>
                </a:path>
              </a:pathLst>
            </a:custGeom>
            <a:blipFill>
              <a:blip r:embed="rId20"/>
              <a:stretch>
                <a:fillRect r="4" b="-21"/>
              </a:stretch>
            </a:blipFill>
          </p:spPr>
        </p:sp>
      </p:grpSp>
      <p:grpSp>
        <p:nvGrpSpPr>
          <p:cNvPr id="58" name="Group 58"/>
          <p:cNvGrpSpPr/>
          <p:nvPr/>
        </p:nvGrpSpPr>
        <p:grpSpPr>
          <a:xfrm>
            <a:off x="8738641" y="7022047"/>
            <a:ext cx="190931" cy="134930"/>
            <a:chOff x="0" y="0"/>
            <a:chExt cx="254575" cy="179907"/>
          </a:xfrm>
        </p:grpSpPr>
        <p:sp>
          <p:nvSpPr>
            <p:cNvPr id="59" name="Freeform 59"/>
            <p:cNvSpPr/>
            <p:nvPr/>
          </p:nvSpPr>
          <p:spPr>
            <a:xfrm>
              <a:off x="0" y="0"/>
              <a:ext cx="254635" cy="179959"/>
            </a:xfrm>
            <a:custGeom>
              <a:avLst/>
              <a:gdLst/>
              <a:ahLst/>
              <a:cxnLst/>
              <a:rect l="l" t="t" r="r" b="b"/>
              <a:pathLst>
                <a:path w="254635" h="179959">
                  <a:moveTo>
                    <a:pt x="0" y="0"/>
                  </a:moveTo>
                  <a:lnTo>
                    <a:pt x="254635" y="0"/>
                  </a:lnTo>
                  <a:lnTo>
                    <a:pt x="254635" y="179959"/>
                  </a:lnTo>
                  <a:lnTo>
                    <a:pt x="0" y="179959"/>
                  </a:lnTo>
                  <a:close/>
                </a:path>
              </a:pathLst>
            </a:custGeom>
            <a:blipFill>
              <a:blip r:embed="rId21"/>
              <a:stretch>
                <a:fillRect t="-1" r="23" b="27"/>
              </a:stretch>
            </a:blipFill>
          </p:spPr>
        </p:sp>
      </p:grpSp>
      <p:grpSp>
        <p:nvGrpSpPr>
          <p:cNvPr id="60" name="Group 60"/>
          <p:cNvGrpSpPr/>
          <p:nvPr/>
        </p:nvGrpSpPr>
        <p:grpSpPr>
          <a:xfrm>
            <a:off x="9053418" y="7031116"/>
            <a:ext cx="238034" cy="102273"/>
            <a:chOff x="0" y="0"/>
            <a:chExt cx="317379" cy="136364"/>
          </a:xfrm>
        </p:grpSpPr>
        <p:sp>
          <p:nvSpPr>
            <p:cNvPr id="61" name="Freeform 61"/>
            <p:cNvSpPr/>
            <p:nvPr/>
          </p:nvSpPr>
          <p:spPr>
            <a:xfrm>
              <a:off x="0" y="0"/>
              <a:ext cx="317373" cy="136398"/>
            </a:xfrm>
            <a:custGeom>
              <a:avLst/>
              <a:gdLst/>
              <a:ahLst/>
              <a:cxnLst/>
              <a:rect l="l" t="t" r="r" b="b"/>
              <a:pathLst>
                <a:path w="317373" h="136398">
                  <a:moveTo>
                    <a:pt x="0" y="0"/>
                  </a:moveTo>
                  <a:lnTo>
                    <a:pt x="317373" y="0"/>
                  </a:lnTo>
                  <a:lnTo>
                    <a:pt x="317373" y="136398"/>
                  </a:lnTo>
                  <a:lnTo>
                    <a:pt x="0" y="136398"/>
                  </a:lnTo>
                  <a:close/>
                </a:path>
              </a:pathLst>
            </a:custGeom>
            <a:blipFill>
              <a:blip r:embed="rId22"/>
              <a:stretch>
                <a:fillRect l="-1149" r="-1151" b="24"/>
              </a:stretch>
            </a:blipFill>
          </p:spPr>
        </p:sp>
      </p:grpSp>
      <p:grpSp>
        <p:nvGrpSpPr>
          <p:cNvPr id="62" name="Group 62"/>
          <p:cNvGrpSpPr/>
          <p:nvPr/>
        </p:nvGrpSpPr>
        <p:grpSpPr>
          <a:xfrm>
            <a:off x="7595448" y="7014779"/>
            <a:ext cx="146097" cy="149466"/>
            <a:chOff x="0" y="0"/>
            <a:chExt cx="194796" cy="199288"/>
          </a:xfrm>
        </p:grpSpPr>
        <p:sp>
          <p:nvSpPr>
            <p:cNvPr id="63" name="Freeform 63"/>
            <p:cNvSpPr/>
            <p:nvPr/>
          </p:nvSpPr>
          <p:spPr>
            <a:xfrm>
              <a:off x="0" y="0"/>
              <a:ext cx="194818" cy="199263"/>
            </a:xfrm>
            <a:custGeom>
              <a:avLst/>
              <a:gdLst/>
              <a:ahLst/>
              <a:cxnLst/>
              <a:rect l="l" t="t" r="r" b="b"/>
              <a:pathLst>
                <a:path w="194818" h="199263">
                  <a:moveTo>
                    <a:pt x="0" y="0"/>
                  </a:moveTo>
                  <a:lnTo>
                    <a:pt x="194818" y="0"/>
                  </a:lnTo>
                  <a:lnTo>
                    <a:pt x="194818" y="199263"/>
                  </a:lnTo>
                  <a:lnTo>
                    <a:pt x="0" y="199263"/>
                  </a:lnTo>
                  <a:close/>
                </a:path>
              </a:pathLst>
            </a:custGeom>
            <a:blipFill>
              <a:blip r:embed="rId23"/>
              <a:stretch>
                <a:fillRect t="-5129" r="11" b="-5141"/>
              </a:stretch>
            </a:blipFill>
          </p:spPr>
        </p:sp>
      </p:grpSp>
      <p:grpSp>
        <p:nvGrpSpPr>
          <p:cNvPr id="64" name="Group 64"/>
          <p:cNvGrpSpPr/>
          <p:nvPr/>
        </p:nvGrpSpPr>
        <p:grpSpPr>
          <a:xfrm>
            <a:off x="8491077" y="7041140"/>
            <a:ext cx="90157" cy="108921"/>
            <a:chOff x="0" y="0"/>
            <a:chExt cx="120209" cy="145228"/>
          </a:xfrm>
        </p:grpSpPr>
        <p:sp>
          <p:nvSpPr>
            <p:cNvPr id="65" name="Freeform 65"/>
            <p:cNvSpPr/>
            <p:nvPr/>
          </p:nvSpPr>
          <p:spPr>
            <a:xfrm>
              <a:off x="0" y="0"/>
              <a:ext cx="120269" cy="145288"/>
            </a:xfrm>
            <a:custGeom>
              <a:avLst/>
              <a:gdLst/>
              <a:ahLst/>
              <a:cxnLst/>
              <a:rect l="l" t="t" r="r" b="b"/>
              <a:pathLst>
                <a:path w="120269" h="145288">
                  <a:moveTo>
                    <a:pt x="0" y="0"/>
                  </a:moveTo>
                  <a:lnTo>
                    <a:pt x="120269" y="0"/>
                  </a:lnTo>
                  <a:lnTo>
                    <a:pt x="120269" y="145288"/>
                  </a:lnTo>
                  <a:lnTo>
                    <a:pt x="0" y="145288"/>
                  </a:lnTo>
                  <a:close/>
                </a:path>
              </a:pathLst>
            </a:custGeom>
            <a:blipFill>
              <a:blip r:embed="rId24"/>
              <a:stretch>
                <a:fillRect r="49" b="41"/>
              </a:stretch>
            </a:blipFill>
          </p:spPr>
        </p:sp>
      </p:grpSp>
      <p:grpSp>
        <p:nvGrpSpPr>
          <p:cNvPr id="66" name="Group 66"/>
          <p:cNvGrpSpPr/>
          <p:nvPr/>
        </p:nvGrpSpPr>
        <p:grpSpPr>
          <a:xfrm>
            <a:off x="9516214" y="7024020"/>
            <a:ext cx="115076" cy="120084"/>
            <a:chOff x="0" y="0"/>
            <a:chExt cx="153435" cy="160112"/>
          </a:xfrm>
        </p:grpSpPr>
        <p:sp>
          <p:nvSpPr>
            <p:cNvPr id="67" name="Freeform 67"/>
            <p:cNvSpPr/>
            <p:nvPr/>
          </p:nvSpPr>
          <p:spPr>
            <a:xfrm>
              <a:off x="0" y="0"/>
              <a:ext cx="153416" cy="160147"/>
            </a:xfrm>
            <a:custGeom>
              <a:avLst/>
              <a:gdLst/>
              <a:ahLst/>
              <a:cxnLst/>
              <a:rect l="l" t="t" r="r" b="b"/>
              <a:pathLst>
                <a:path w="153416" h="160147">
                  <a:moveTo>
                    <a:pt x="0" y="0"/>
                  </a:moveTo>
                  <a:lnTo>
                    <a:pt x="153416" y="0"/>
                  </a:lnTo>
                  <a:lnTo>
                    <a:pt x="153416" y="160147"/>
                  </a:lnTo>
                  <a:lnTo>
                    <a:pt x="0" y="160147"/>
                  </a:lnTo>
                  <a:close/>
                </a:path>
              </a:pathLst>
            </a:custGeom>
            <a:blipFill>
              <a:blip r:embed="rId25"/>
              <a:stretch>
                <a:fillRect l="-88" r="-101" b="21"/>
              </a:stretch>
            </a:blipFill>
          </p:spPr>
        </p:sp>
      </p:grpSp>
      <p:sp>
        <p:nvSpPr>
          <p:cNvPr id="68" name="Freeform 68"/>
          <p:cNvSpPr/>
          <p:nvPr/>
        </p:nvSpPr>
        <p:spPr>
          <a:xfrm>
            <a:off x="7484315" y="4845704"/>
            <a:ext cx="2610253" cy="1440899"/>
          </a:xfrm>
          <a:custGeom>
            <a:avLst/>
            <a:gdLst/>
            <a:ahLst/>
            <a:cxnLst/>
            <a:rect l="l" t="t" r="r" b="b"/>
            <a:pathLst>
              <a:path w="2610253" h="1440899">
                <a:moveTo>
                  <a:pt x="0" y="0"/>
                </a:moveTo>
                <a:lnTo>
                  <a:pt x="2610252" y="0"/>
                </a:lnTo>
                <a:lnTo>
                  <a:pt x="2610252" y="1440899"/>
                </a:lnTo>
                <a:lnTo>
                  <a:pt x="0" y="1440899"/>
                </a:lnTo>
                <a:lnTo>
                  <a:pt x="0" y="0"/>
                </a:lnTo>
                <a:close/>
              </a:path>
            </a:pathLst>
          </a:custGeom>
          <a:blipFill>
            <a:blip r:embed="rId26"/>
            <a:stretch>
              <a:fillRect/>
            </a:stretch>
          </a:blipFill>
        </p:spPr>
      </p:sp>
      <p:sp>
        <p:nvSpPr>
          <p:cNvPr id="69" name="TextBox 69"/>
          <p:cNvSpPr txBox="1"/>
          <p:nvPr/>
        </p:nvSpPr>
        <p:spPr>
          <a:xfrm>
            <a:off x="301172" y="4310188"/>
            <a:ext cx="1089025" cy="351790"/>
          </a:xfrm>
          <a:prstGeom prst="rect">
            <a:avLst/>
          </a:prstGeom>
        </p:spPr>
        <p:txBody>
          <a:bodyPr lIns="0" tIns="0" rIns="0" bIns="0" rtlCol="0" anchor="t">
            <a:spAutoFit/>
          </a:bodyPr>
          <a:lstStyle/>
          <a:p>
            <a:pPr algn="l">
              <a:lnSpc>
                <a:spcPts val="2520"/>
              </a:lnSpc>
            </a:pPr>
            <a:r>
              <a:rPr lang="en-US" sz="2100">
                <a:solidFill>
                  <a:srgbClr val="D69F35"/>
                </a:solidFill>
                <a:latin typeface="Ubuntu Bold"/>
              </a:rPr>
              <a:t>Contatti</a:t>
            </a:r>
          </a:p>
        </p:txBody>
      </p:sp>
      <p:sp>
        <p:nvSpPr>
          <p:cNvPr id="70" name="TextBox 70"/>
          <p:cNvSpPr txBox="1"/>
          <p:nvPr/>
        </p:nvSpPr>
        <p:spPr>
          <a:xfrm>
            <a:off x="796472" y="4965814"/>
            <a:ext cx="3698500" cy="276225"/>
          </a:xfrm>
          <a:prstGeom prst="rect">
            <a:avLst/>
          </a:prstGeom>
        </p:spPr>
        <p:txBody>
          <a:bodyPr lIns="0" tIns="0" rIns="0" bIns="0" rtlCol="0" anchor="t">
            <a:spAutoFit/>
          </a:bodyPr>
          <a:lstStyle/>
          <a:p>
            <a:pPr algn="l">
              <a:lnSpc>
                <a:spcPts val="1080"/>
              </a:lnSpc>
            </a:pPr>
            <a:r>
              <a:rPr lang="en-US" sz="900">
                <a:solidFill>
                  <a:srgbClr val="D7A035"/>
                </a:solidFill>
                <a:latin typeface="Ubuntu Bold"/>
              </a:rPr>
              <a:t>Sede Legale </a:t>
            </a:r>
            <a:r>
              <a:rPr lang="en-US" sz="900">
                <a:solidFill>
                  <a:srgbClr val="FFFFFF"/>
                </a:solidFill>
                <a:latin typeface="Ubuntu Bold"/>
              </a:rPr>
              <a:t>P.zza del Popolo 18 - 00187 Roma</a:t>
            </a:r>
          </a:p>
          <a:p>
            <a:pPr algn="l">
              <a:lnSpc>
                <a:spcPts val="1080"/>
              </a:lnSpc>
            </a:pPr>
            <a:r>
              <a:rPr lang="en-US" sz="900" spc="-10">
                <a:solidFill>
                  <a:srgbClr val="FFFFFF"/>
                </a:solidFill>
                <a:latin typeface="Ubuntu Bold"/>
              </a:rPr>
              <a:t>Tel: 06 92949895 - Web: </a:t>
            </a:r>
            <a:r>
              <a:rPr lang="en-US" sz="900" u="sng" spc="-10">
                <a:solidFill>
                  <a:srgbClr val="FFFFFF"/>
                </a:solidFill>
                <a:latin typeface="Ubuntu Bold"/>
                <a:hlinkClick r:id="rId27" tooltip="http://www.ersaf.it/"/>
              </a:rPr>
              <a:t>https://w</a:t>
            </a:r>
            <a:r>
              <a:rPr lang="en-US" sz="900" spc="-10">
                <a:solidFill>
                  <a:srgbClr val="FFFFFF"/>
                </a:solidFill>
                <a:latin typeface="Ubuntu Bold"/>
              </a:rPr>
              <a:t>ww.ersaf</a:t>
            </a:r>
            <a:r>
              <a:rPr lang="en-US" sz="900" u="sng" spc="-10">
                <a:solidFill>
                  <a:srgbClr val="FFFFFF"/>
                </a:solidFill>
                <a:latin typeface="Ubuntu Bold"/>
                <a:hlinkClick r:id="rId27" tooltip="http://www.ersaf.it/"/>
              </a:rPr>
              <a:t>.it</a:t>
            </a:r>
            <a:r>
              <a:rPr lang="en-US" sz="900" spc="-10">
                <a:solidFill>
                  <a:srgbClr val="FFFFFF"/>
                </a:solidFill>
                <a:latin typeface="Ubuntu Bold"/>
              </a:rPr>
              <a:t> - Mail: </a:t>
            </a:r>
            <a:r>
              <a:rPr lang="en-US" sz="900" u="sng" spc="-10">
                <a:solidFill>
                  <a:srgbClr val="FFFFFF"/>
                </a:solidFill>
                <a:latin typeface="Ubuntu Bold"/>
                <a:hlinkClick r:id="rId28" tooltip="mailto:info@ersaf.it"/>
              </a:rPr>
              <a:t>info@ersaf.it</a:t>
            </a:r>
          </a:p>
        </p:txBody>
      </p:sp>
      <p:sp>
        <p:nvSpPr>
          <p:cNvPr id="71" name="TextBox 71"/>
          <p:cNvSpPr txBox="1"/>
          <p:nvPr/>
        </p:nvSpPr>
        <p:spPr>
          <a:xfrm>
            <a:off x="796472" y="5318442"/>
            <a:ext cx="5125720" cy="1358900"/>
          </a:xfrm>
          <a:prstGeom prst="rect">
            <a:avLst/>
          </a:prstGeom>
        </p:spPr>
        <p:txBody>
          <a:bodyPr lIns="0" tIns="0" rIns="0" bIns="0" rtlCol="0" anchor="t">
            <a:spAutoFit/>
          </a:bodyPr>
          <a:lstStyle/>
          <a:p>
            <a:pPr algn="l">
              <a:lnSpc>
                <a:spcPts val="1663"/>
              </a:lnSpc>
            </a:pPr>
            <a:r>
              <a:rPr lang="en-US" sz="900" spc="-5">
                <a:solidFill>
                  <a:srgbClr val="D7A035"/>
                </a:solidFill>
                <a:latin typeface="Ubuntu Bold"/>
              </a:rPr>
              <a:t>Polo di Ricerca e Studi Universitario di Cerignola </a:t>
            </a:r>
            <a:r>
              <a:rPr lang="en-US" sz="900" spc="-5">
                <a:solidFill>
                  <a:srgbClr val="FFFFFF"/>
                </a:solidFill>
                <a:latin typeface="Ubuntu Bold"/>
                <a:ea typeface="Ubuntu Bold"/>
              </a:rPr>
              <a:t>S.p. 143 n° 13 - 71042 Cerignola (Fg)  Tel: 0885 746329 - Web: https://cerignola.ersaf.it - Mail</a:t>
            </a:r>
            <a:r>
              <a:rPr lang="en-US" sz="900" u="sng" spc="-5">
                <a:solidFill>
                  <a:srgbClr val="FFFFFF"/>
                </a:solidFill>
                <a:latin typeface="Ubuntu Bold"/>
                <a:hlinkClick r:id="rId29" tooltip="mailto:cerignola.fg@ersaf.it"/>
              </a:rPr>
              <a:t>: cerignola.fg@ersaf.it</a:t>
            </a:r>
          </a:p>
          <a:p>
            <a:pPr algn="l">
              <a:lnSpc>
                <a:spcPts val="1663"/>
              </a:lnSpc>
            </a:pPr>
            <a:r>
              <a:rPr lang="en-US" sz="900" spc="-5">
                <a:solidFill>
                  <a:srgbClr val="D7A035"/>
                </a:solidFill>
                <a:latin typeface="Ubuntu Bold"/>
              </a:rPr>
              <a:t>Polo di Ricerca e Studi Universitario di Lamezia </a:t>
            </a:r>
            <a:r>
              <a:rPr lang="en-US" sz="900" spc="-5">
                <a:solidFill>
                  <a:srgbClr val="FFFFFF"/>
                </a:solidFill>
                <a:latin typeface="Ubuntu Bold"/>
                <a:ea typeface="Ubuntu Bold"/>
              </a:rPr>
              <a:t>Via Lissania n° 28 - 88046 Lamezia Terme (Cz)  Tel: 0968 1941133 - Web: https://lameziaterme.ersaf.it - Mail</a:t>
            </a:r>
            <a:r>
              <a:rPr lang="en-US" sz="900" u="sng" spc="-5">
                <a:solidFill>
                  <a:srgbClr val="FFFFFF"/>
                </a:solidFill>
                <a:latin typeface="Ubuntu Bold"/>
                <a:hlinkClick r:id="rId30" tooltip="mailto:lamezia.cz@ersaf.it"/>
              </a:rPr>
              <a:t>: lamezia.cz@ersaf.it</a:t>
            </a:r>
          </a:p>
          <a:p>
            <a:pPr algn="l">
              <a:lnSpc>
                <a:spcPts val="1659"/>
              </a:lnSpc>
            </a:pPr>
            <a:r>
              <a:rPr lang="en-US" sz="900" spc="-10">
                <a:solidFill>
                  <a:srgbClr val="D7A035"/>
                </a:solidFill>
                <a:latin typeface="Ubuntu Bold"/>
              </a:rPr>
              <a:t>Polo di Ricerca e Studi Universitario di Catania </a:t>
            </a:r>
            <a:r>
              <a:rPr lang="en-US" sz="900" spc="-10">
                <a:solidFill>
                  <a:srgbClr val="FFFFFF"/>
                </a:solidFill>
                <a:latin typeface="Ubuntu Bold"/>
                <a:ea typeface="Ubuntu Bold"/>
              </a:rPr>
              <a:t>Via Francesco Riso n° 39 - 95128 Catania (Ct)  Tel: 800 031554 - Web: https://catania.ersaf.it - Mail</a:t>
            </a:r>
            <a:r>
              <a:rPr lang="en-US" sz="900" u="sng" spc="-10">
                <a:solidFill>
                  <a:srgbClr val="FFFFFF"/>
                </a:solidFill>
                <a:latin typeface="Ubuntu Bold"/>
                <a:hlinkClick r:id="rId31" tooltip="mailto:catania@ersaf.it"/>
              </a:rPr>
              <a:t>: catania@ersaf.it</a:t>
            </a:r>
          </a:p>
        </p:txBody>
      </p:sp>
      <p:sp>
        <p:nvSpPr>
          <p:cNvPr id="72" name="TextBox 72"/>
          <p:cNvSpPr txBox="1"/>
          <p:nvPr/>
        </p:nvSpPr>
        <p:spPr>
          <a:xfrm>
            <a:off x="7966719" y="755515"/>
            <a:ext cx="2082345" cy="476250"/>
          </a:xfrm>
          <a:prstGeom prst="rect">
            <a:avLst/>
          </a:prstGeom>
        </p:spPr>
        <p:txBody>
          <a:bodyPr lIns="0" tIns="0" rIns="0" bIns="0" rtlCol="0" anchor="t">
            <a:spAutoFit/>
          </a:bodyPr>
          <a:lstStyle/>
          <a:p>
            <a:pPr algn="l">
              <a:lnSpc>
                <a:spcPts val="3600"/>
              </a:lnSpc>
            </a:pPr>
            <a:r>
              <a:rPr lang="en-US" sz="3000" spc="-52">
                <a:solidFill>
                  <a:srgbClr val="000000"/>
                </a:solidFill>
                <a:latin typeface="Arimo Bold"/>
              </a:rPr>
              <a:t>800-031554</a:t>
            </a:r>
          </a:p>
        </p:txBody>
      </p:sp>
      <p:sp>
        <p:nvSpPr>
          <p:cNvPr id="73" name="TextBox 73"/>
          <p:cNvSpPr txBox="1"/>
          <p:nvPr/>
        </p:nvSpPr>
        <p:spPr>
          <a:xfrm>
            <a:off x="7166902" y="2254434"/>
            <a:ext cx="3337289" cy="678329"/>
          </a:xfrm>
          <a:prstGeom prst="rect">
            <a:avLst/>
          </a:prstGeom>
        </p:spPr>
        <p:txBody>
          <a:bodyPr lIns="0" tIns="0" rIns="0" bIns="0" rtlCol="0" anchor="t">
            <a:spAutoFit/>
          </a:bodyPr>
          <a:lstStyle/>
          <a:p>
            <a:pPr algn="ctr">
              <a:lnSpc>
                <a:spcPts val="2520"/>
              </a:lnSpc>
            </a:pPr>
            <a:r>
              <a:rPr lang="en-US" sz="2100" spc="-30">
                <a:solidFill>
                  <a:srgbClr val="1F497D"/>
                </a:solidFill>
                <a:latin typeface="Ubuntu Bold"/>
              </a:rPr>
              <a:t>Grazie per l’Attenzione</a:t>
            </a:r>
          </a:p>
          <a:p>
            <a:pPr algn="ctr">
              <a:lnSpc>
                <a:spcPts val="2520"/>
              </a:lnSpc>
            </a:pPr>
            <a:r>
              <a:rPr lang="en-US" sz="2100" spc="-30">
                <a:solidFill>
                  <a:srgbClr val="1F497D"/>
                </a:solidFill>
                <a:latin typeface="Ubuntu Bold"/>
              </a:rPr>
              <a:t>Alla Prossima…</a:t>
            </a:r>
          </a:p>
        </p:txBody>
      </p:sp>
      <p:sp>
        <p:nvSpPr>
          <p:cNvPr id="74" name="TextBox 74"/>
          <p:cNvSpPr txBox="1"/>
          <p:nvPr/>
        </p:nvSpPr>
        <p:spPr>
          <a:xfrm>
            <a:off x="9786285" y="7174868"/>
            <a:ext cx="362983" cy="68486"/>
          </a:xfrm>
          <a:prstGeom prst="rect">
            <a:avLst/>
          </a:prstGeom>
        </p:spPr>
        <p:txBody>
          <a:bodyPr lIns="0" tIns="0" rIns="0" bIns="0" rtlCol="0" anchor="t">
            <a:spAutoFit/>
          </a:bodyPr>
          <a:lstStyle/>
          <a:p>
            <a:pPr algn="ctr">
              <a:lnSpc>
                <a:spcPts val="238"/>
              </a:lnSpc>
            </a:pPr>
            <a:r>
              <a:rPr lang="en-US" sz="198" spc="-1">
                <a:solidFill>
                  <a:srgbClr val="231F20"/>
                </a:solidFill>
                <a:latin typeface="Bebas Neue"/>
              </a:rPr>
              <a:t>polo di studi universitario e  centro di ricerca e sviluppo  universita’ ecampus</a:t>
            </a:r>
          </a:p>
        </p:txBody>
      </p:sp>
      <p:sp>
        <p:nvSpPr>
          <p:cNvPr id="75" name="TextBox 75"/>
          <p:cNvSpPr txBox="1"/>
          <p:nvPr/>
        </p:nvSpPr>
        <p:spPr>
          <a:xfrm>
            <a:off x="8186729" y="7172378"/>
            <a:ext cx="502961" cy="97966"/>
          </a:xfrm>
          <a:prstGeom prst="rect">
            <a:avLst/>
          </a:prstGeom>
        </p:spPr>
        <p:txBody>
          <a:bodyPr lIns="0" tIns="0" rIns="0" bIns="0" rtlCol="0" anchor="t">
            <a:spAutoFit/>
          </a:bodyPr>
          <a:lstStyle/>
          <a:p>
            <a:pPr algn="ctr">
              <a:lnSpc>
                <a:spcPts val="238"/>
              </a:lnSpc>
            </a:pPr>
            <a:r>
              <a:rPr lang="en-US" sz="198">
                <a:solidFill>
                  <a:srgbClr val="141818"/>
                </a:solidFill>
                <a:latin typeface="Bebas Neue"/>
              </a:rPr>
              <a:t>Organismo di Formazione  Professionale ed agenzia </a:t>
            </a:r>
          </a:p>
          <a:p>
            <a:pPr algn="ctr">
              <a:lnSpc>
                <a:spcPts val="238"/>
              </a:lnSpc>
            </a:pPr>
            <a:r>
              <a:rPr lang="en-US" sz="198">
                <a:solidFill>
                  <a:srgbClr val="141818"/>
                </a:solidFill>
                <a:latin typeface="Bebas Neue"/>
              </a:rPr>
              <a:t>per il lavoro  accreditato nelle regioni</a:t>
            </a:r>
          </a:p>
          <a:p>
            <a:pPr algn="ctr">
              <a:lnSpc>
                <a:spcPts val="238"/>
              </a:lnSpc>
            </a:pPr>
            <a:r>
              <a:rPr lang="en-US" sz="198">
                <a:solidFill>
                  <a:srgbClr val="141818"/>
                </a:solidFill>
                <a:latin typeface="Bebas Neue"/>
              </a:rPr>
              <a:t>puglia, CALABRIA E SICILIA</a:t>
            </a:r>
          </a:p>
        </p:txBody>
      </p:sp>
      <p:sp>
        <p:nvSpPr>
          <p:cNvPr id="76" name="TextBox 76"/>
          <p:cNvSpPr txBox="1"/>
          <p:nvPr/>
        </p:nvSpPr>
        <p:spPr>
          <a:xfrm>
            <a:off x="9333409" y="7174868"/>
            <a:ext cx="480686" cy="97966"/>
          </a:xfrm>
          <a:prstGeom prst="rect">
            <a:avLst/>
          </a:prstGeom>
        </p:spPr>
        <p:txBody>
          <a:bodyPr lIns="0" tIns="0" rIns="0" bIns="0" rtlCol="0" anchor="t">
            <a:spAutoFit/>
          </a:bodyPr>
          <a:lstStyle/>
          <a:p>
            <a:pPr algn="ctr">
              <a:lnSpc>
                <a:spcPts val="238"/>
              </a:lnSpc>
            </a:pPr>
            <a:r>
              <a:rPr lang="en-US" sz="198" spc="-1">
                <a:solidFill>
                  <a:srgbClr val="231F20"/>
                </a:solidFill>
                <a:latin typeface="Bebas Neue"/>
              </a:rPr>
              <a:t>polo di studi universitario</a:t>
            </a:r>
          </a:p>
          <a:p>
            <a:pPr algn="ctr">
              <a:lnSpc>
                <a:spcPts val="238"/>
              </a:lnSpc>
            </a:pPr>
            <a:r>
              <a:rPr lang="en-US" sz="198" spc="-1">
                <a:solidFill>
                  <a:srgbClr val="231F20"/>
                </a:solidFill>
                <a:latin typeface="Bebas Neue"/>
              </a:rPr>
              <a:t>ed orientamento studi</a:t>
            </a:r>
          </a:p>
          <a:p>
            <a:pPr algn="ctr">
              <a:lnSpc>
                <a:spcPts val="238"/>
              </a:lnSpc>
            </a:pPr>
            <a:r>
              <a:rPr lang="en-US" sz="198" spc="-1">
                <a:solidFill>
                  <a:srgbClr val="231F20"/>
                </a:solidFill>
                <a:latin typeface="Bebas Neue"/>
              </a:rPr>
              <a:t> per insegnanti  universita’ link</a:t>
            </a:r>
          </a:p>
        </p:txBody>
      </p:sp>
      <p:sp>
        <p:nvSpPr>
          <p:cNvPr id="77" name="TextBox 77"/>
          <p:cNvSpPr txBox="1"/>
          <p:nvPr/>
        </p:nvSpPr>
        <p:spPr>
          <a:xfrm>
            <a:off x="7484315" y="7172378"/>
            <a:ext cx="348808" cy="61599"/>
          </a:xfrm>
          <a:prstGeom prst="rect">
            <a:avLst/>
          </a:prstGeom>
        </p:spPr>
        <p:txBody>
          <a:bodyPr lIns="0" tIns="0" rIns="0" bIns="0" rtlCol="0" anchor="t">
            <a:spAutoFit/>
          </a:bodyPr>
          <a:lstStyle/>
          <a:p>
            <a:pPr algn="ctr">
              <a:lnSpc>
                <a:spcPts val="222"/>
              </a:lnSpc>
            </a:pPr>
            <a:r>
              <a:rPr lang="en-US" sz="179" spc="1">
                <a:solidFill>
                  <a:srgbClr val="231F20"/>
                </a:solidFill>
                <a:latin typeface="Bebas Neue"/>
              </a:rPr>
              <a:t>Organismo Iscritto AL  MISE </a:t>
            </a:r>
          </a:p>
          <a:p>
            <a:pPr algn="ctr">
              <a:lnSpc>
                <a:spcPts val="222"/>
              </a:lnSpc>
            </a:pPr>
            <a:r>
              <a:rPr lang="en-US" sz="179" spc="1">
                <a:solidFill>
                  <a:srgbClr val="231F20"/>
                </a:solidFill>
                <a:latin typeface="Bebas Neue"/>
              </a:rPr>
              <a:t>LEGGE 4/2013</a:t>
            </a:r>
          </a:p>
        </p:txBody>
      </p:sp>
      <p:sp>
        <p:nvSpPr>
          <p:cNvPr id="78" name="TextBox 78"/>
          <p:cNvSpPr txBox="1"/>
          <p:nvPr/>
        </p:nvSpPr>
        <p:spPr>
          <a:xfrm>
            <a:off x="10119567" y="7172378"/>
            <a:ext cx="422467" cy="97966"/>
          </a:xfrm>
          <a:prstGeom prst="rect">
            <a:avLst/>
          </a:prstGeom>
        </p:spPr>
        <p:txBody>
          <a:bodyPr lIns="0" tIns="0" rIns="0" bIns="0" rtlCol="0" anchor="t">
            <a:spAutoFit/>
          </a:bodyPr>
          <a:lstStyle/>
          <a:p>
            <a:pPr algn="ctr">
              <a:lnSpc>
                <a:spcPts val="238"/>
              </a:lnSpc>
            </a:pPr>
            <a:r>
              <a:rPr lang="en-US" sz="198" spc="-1">
                <a:solidFill>
                  <a:srgbClr val="231F20"/>
                </a:solidFill>
                <a:latin typeface="Bebas Neue"/>
              </a:rPr>
              <a:t>ORGANISMO CERTIFICATO AI SENSI  </a:t>
            </a:r>
          </a:p>
          <a:p>
            <a:pPr algn="ctr">
              <a:lnSpc>
                <a:spcPts val="238"/>
              </a:lnSpc>
            </a:pPr>
            <a:r>
              <a:rPr lang="en-US" sz="198" spc="-1">
                <a:solidFill>
                  <a:srgbClr val="231F20"/>
                </a:solidFill>
                <a:latin typeface="Bebas Neue"/>
              </a:rPr>
              <a:t>UNI EN ISO 9001:2015 - </a:t>
            </a:r>
          </a:p>
          <a:p>
            <a:pPr algn="ctr">
              <a:lnSpc>
                <a:spcPts val="238"/>
              </a:lnSpc>
            </a:pPr>
            <a:r>
              <a:rPr lang="en-US" sz="198" spc="-1">
                <a:solidFill>
                  <a:srgbClr val="231F20"/>
                </a:solidFill>
                <a:latin typeface="Bebas Neue"/>
              </a:rPr>
              <a:t>SCOPo EA34  EA35 ed EA37</a:t>
            </a:r>
          </a:p>
        </p:txBody>
      </p:sp>
      <p:sp>
        <p:nvSpPr>
          <p:cNvPr id="79" name="TextBox 79"/>
          <p:cNvSpPr txBox="1"/>
          <p:nvPr/>
        </p:nvSpPr>
        <p:spPr>
          <a:xfrm>
            <a:off x="7786325" y="7172209"/>
            <a:ext cx="435883" cy="98135"/>
          </a:xfrm>
          <a:prstGeom prst="rect">
            <a:avLst/>
          </a:prstGeom>
        </p:spPr>
        <p:txBody>
          <a:bodyPr lIns="0" tIns="0" rIns="0" bIns="0" rtlCol="0" anchor="t">
            <a:spAutoFit/>
          </a:bodyPr>
          <a:lstStyle/>
          <a:p>
            <a:pPr algn="ctr">
              <a:lnSpc>
                <a:spcPts val="238"/>
              </a:lnSpc>
            </a:pPr>
            <a:r>
              <a:rPr lang="en-US" sz="198" spc="-1">
                <a:solidFill>
                  <a:srgbClr val="231F20"/>
                </a:solidFill>
                <a:latin typeface="Bebas Neue"/>
              </a:rPr>
              <a:t>Organismo accreditato  </a:t>
            </a:r>
          </a:p>
          <a:p>
            <a:pPr algn="ctr">
              <a:lnSpc>
                <a:spcPts val="238"/>
              </a:lnSpc>
            </a:pPr>
            <a:r>
              <a:rPr lang="en-US" sz="198" spc="-1">
                <a:solidFill>
                  <a:srgbClr val="231F20"/>
                </a:solidFill>
                <a:latin typeface="Bebas Neue"/>
              </a:rPr>
              <a:t>ai servizi per il lavoro</a:t>
            </a:r>
          </a:p>
          <a:p>
            <a:pPr algn="ctr">
              <a:lnSpc>
                <a:spcPts val="236"/>
              </a:lnSpc>
            </a:pPr>
            <a:r>
              <a:rPr lang="en-US" sz="198" spc="-1">
                <a:solidFill>
                  <a:srgbClr val="231F20"/>
                </a:solidFill>
                <a:latin typeface="Bebas Neue"/>
              </a:rPr>
              <a:t>ANPAL n. 0011411 del 24/11/2020.</a:t>
            </a:r>
          </a:p>
        </p:txBody>
      </p:sp>
      <p:sp>
        <p:nvSpPr>
          <p:cNvPr id="80" name="TextBox 80"/>
          <p:cNvSpPr txBox="1"/>
          <p:nvPr/>
        </p:nvSpPr>
        <p:spPr>
          <a:xfrm>
            <a:off x="8854722" y="367750"/>
            <a:ext cx="1078865" cy="354965"/>
          </a:xfrm>
          <a:prstGeom prst="rect">
            <a:avLst/>
          </a:prstGeom>
        </p:spPr>
        <p:txBody>
          <a:bodyPr lIns="0" tIns="0" rIns="0" bIns="0" rtlCol="0" anchor="t">
            <a:spAutoFit/>
          </a:bodyPr>
          <a:lstStyle/>
          <a:p>
            <a:pPr algn="just">
              <a:lnSpc>
                <a:spcPts val="870"/>
              </a:lnSpc>
            </a:pPr>
            <a:r>
              <a:rPr lang="en-US" sz="699" spc="5">
                <a:solidFill>
                  <a:srgbClr val="231F20"/>
                </a:solidFill>
                <a:latin typeface="Bebas Neue"/>
              </a:rPr>
              <a:t>Organismo Iscritto Al Registro Dei  Rappresentanti Di Interessi Della  Commissione Europea</a:t>
            </a:r>
          </a:p>
        </p:txBody>
      </p:sp>
      <p:sp>
        <p:nvSpPr>
          <p:cNvPr id="81" name="TextBox 81"/>
          <p:cNvSpPr txBox="1"/>
          <p:nvPr/>
        </p:nvSpPr>
        <p:spPr>
          <a:xfrm>
            <a:off x="8854722" y="1176604"/>
            <a:ext cx="1049655" cy="318135"/>
          </a:xfrm>
          <a:prstGeom prst="rect">
            <a:avLst/>
          </a:prstGeom>
        </p:spPr>
        <p:txBody>
          <a:bodyPr lIns="0" tIns="0" rIns="0" bIns="0" rtlCol="0" anchor="t">
            <a:spAutoFit/>
          </a:bodyPr>
          <a:lstStyle/>
          <a:p>
            <a:pPr algn="l">
              <a:lnSpc>
                <a:spcPts val="774"/>
              </a:lnSpc>
            </a:pPr>
            <a:r>
              <a:rPr lang="en-US" sz="650">
                <a:solidFill>
                  <a:srgbClr val="141818"/>
                </a:solidFill>
                <a:latin typeface="Bebas Neue"/>
              </a:rPr>
              <a:t>ENTE ACCREDITATO AL</a:t>
            </a:r>
          </a:p>
          <a:p>
            <a:pPr algn="l">
              <a:lnSpc>
                <a:spcPts val="770"/>
              </a:lnSpc>
            </a:pPr>
            <a:r>
              <a:rPr lang="en-US" sz="650" spc="5">
                <a:solidFill>
                  <a:srgbClr val="141818"/>
                </a:solidFill>
                <a:latin typeface="Bebas Neue"/>
              </a:rPr>
              <a:t>MINISTERO DELLO SVILUPPO ECONOMICO  LEGGE 4/2013</a:t>
            </a:r>
          </a:p>
        </p:txBody>
      </p:sp>
      <p:sp>
        <p:nvSpPr>
          <p:cNvPr id="82" name="TextBox 82"/>
          <p:cNvSpPr txBox="1"/>
          <p:nvPr/>
        </p:nvSpPr>
        <p:spPr>
          <a:xfrm>
            <a:off x="8988666" y="7184393"/>
            <a:ext cx="367538" cy="51539"/>
          </a:xfrm>
          <a:prstGeom prst="rect">
            <a:avLst/>
          </a:prstGeom>
        </p:spPr>
        <p:txBody>
          <a:bodyPr lIns="0" tIns="0" rIns="0" bIns="0" rtlCol="0" anchor="t">
            <a:spAutoFit/>
          </a:bodyPr>
          <a:lstStyle/>
          <a:p>
            <a:pPr algn="ctr">
              <a:lnSpc>
                <a:spcPts val="196"/>
              </a:lnSpc>
            </a:pPr>
            <a:r>
              <a:rPr lang="en-US" sz="179" spc="-2">
                <a:solidFill>
                  <a:srgbClr val="141818"/>
                </a:solidFill>
                <a:latin typeface="Bebas Neue"/>
              </a:rPr>
              <a:t>ACCREDITATO ALLA RETE EUROPEA  </a:t>
            </a:r>
          </a:p>
          <a:p>
            <a:pPr algn="ctr">
              <a:lnSpc>
                <a:spcPts val="196"/>
              </a:lnSpc>
            </a:pPr>
            <a:r>
              <a:rPr lang="en-US" sz="179" spc="-2">
                <a:solidFill>
                  <a:srgbClr val="141818"/>
                </a:solidFill>
                <a:latin typeface="Bebas Neue"/>
              </a:rPr>
              <a:t>PER L’ORIENTAMENTO</a:t>
            </a:r>
          </a:p>
        </p:txBody>
      </p:sp>
      <p:sp>
        <p:nvSpPr>
          <p:cNvPr id="83" name="TextBox 83"/>
          <p:cNvSpPr txBox="1"/>
          <p:nvPr/>
        </p:nvSpPr>
        <p:spPr>
          <a:xfrm>
            <a:off x="7170818" y="7172209"/>
            <a:ext cx="348808" cy="88127"/>
          </a:xfrm>
          <a:prstGeom prst="rect">
            <a:avLst/>
          </a:prstGeom>
        </p:spPr>
        <p:txBody>
          <a:bodyPr lIns="0" tIns="0" rIns="0" bIns="0" rtlCol="0" anchor="t">
            <a:spAutoFit/>
          </a:bodyPr>
          <a:lstStyle/>
          <a:p>
            <a:pPr algn="ctr">
              <a:lnSpc>
                <a:spcPts val="222"/>
              </a:lnSpc>
            </a:pPr>
            <a:r>
              <a:rPr lang="en-US" sz="179" spc="1">
                <a:solidFill>
                  <a:srgbClr val="231F20"/>
                </a:solidFill>
                <a:latin typeface="Bebas Neue"/>
              </a:rPr>
              <a:t>Organismo Iscritto PRESSO LA </a:t>
            </a:r>
          </a:p>
          <a:p>
            <a:pPr algn="ctr">
              <a:lnSpc>
                <a:spcPts val="222"/>
              </a:lnSpc>
            </a:pPr>
            <a:r>
              <a:rPr lang="en-US" sz="179" spc="1">
                <a:solidFill>
                  <a:srgbClr val="231F20"/>
                </a:solidFill>
                <a:latin typeface="Bebas Neue"/>
              </a:rPr>
              <a:t>COMMISSIONE EUROPEA ALL’ELENCO</a:t>
            </a:r>
          </a:p>
          <a:p>
            <a:pPr algn="ctr">
              <a:lnSpc>
                <a:spcPts val="222"/>
              </a:lnSpc>
            </a:pPr>
            <a:r>
              <a:rPr lang="en-US" sz="179" spc="1">
                <a:solidFill>
                  <a:srgbClr val="231F20"/>
                </a:solidFill>
                <a:latin typeface="Bebas Neue"/>
              </a:rPr>
              <a:t>DEI PORTATORI DI INTERESSI</a:t>
            </a:r>
          </a:p>
        </p:txBody>
      </p:sp>
      <p:sp>
        <p:nvSpPr>
          <p:cNvPr id="84" name="TextBox 84"/>
          <p:cNvSpPr txBox="1"/>
          <p:nvPr/>
        </p:nvSpPr>
        <p:spPr>
          <a:xfrm>
            <a:off x="8654262" y="7177075"/>
            <a:ext cx="367538" cy="51539"/>
          </a:xfrm>
          <a:prstGeom prst="rect">
            <a:avLst/>
          </a:prstGeom>
        </p:spPr>
        <p:txBody>
          <a:bodyPr lIns="0" tIns="0" rIns="0" bIns="0" rtlCol="0" anchor="t">
            <a:spAutoFit/>
          </a:bodyPr>
          <a:lstStyle/>
          <a:p>
            <a:pPr algn="ctr">
              <a:lnSpc>
                <a:spcPts val="196"/>
              </a:lnSpc>
            </a:pPr>
            <a:r>
              <a:rPr lang="en-US" sz="179" spc="-2">
                <a:solidFill>
                  <a:srgbClr val="141818"/>
                </a:solidFill>
                <a:latin typeface="Bebas Neue"/>
              </a:rPr>
              <a:t>PARTNER ENTE NAZIONALE </a:t>
            </a:r>
          </a:p>
          <a:p>
            <a:pPr algn="ctr">
              <a:lnSpc>
                <a:spcPts val="196"/>
              </a:lnSpc>
            </a:pPr>
            <a:r>
              <a:rPr lang="en-US" sz="179" spc="-2">
                <a:solidFill>
                  <a:srgbClr val="141818"/>
                </a:solidFill>
                <a:latin typeface="Bebas Neue"/>
              </a:rPr>
              <a:t>PER IL MICROCREDITO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63"/>
            <a:ext cx="10692003" cy="7551242"/>
            <a:chOff x="0" y="0"/>
            <a:chExt cx="14256004" cy="10068323"/>
          </a:xfrm>
        </p:grpSpPr>
        <p:sp>
          <p:nvSpPr>
            <p:cNvPr id="3" name="Freeform 3"/>
            <p:cNvSpPr/>
            <p:nvPr/>
          </p:nvSpPr>
          <p:spPr>
            <a:xfrm>
              <a:off x="0" y="0"/>
              <a:ext cx="14256004" cy="10068306"/>
            </a:xfrm>
            <a:custGeom>
              <a:avLst/>
              <a:gdLst/>
              <a:ahLst/>
              <a:cxnLst/>
              <a:rect l="l" t="t" r="r" b="b"/>
              <a:pathLst>
                <a:path w="14256004" h="10068306">
                  <a:moveTo>
                    <a:pt x="0" y="0"/>
                  </a:moveTo>
                  <a:lnTo>
                    <a:pt x="14256004" y="0"/>
                  </a:lnTo>
                  <a:lnTo>
                    <a:pt x="14256004" y="10068306"/>
                  </a:lnTo>
                  <a:lnTo>
                    <a:pt x="0" y="10068306"/>
                  </a:lnTo>
                  <a:close/>
                </a:path>
              </a:pathLst>
            </a:custGeom>
            <a:blipFill>
              <a:blip r:embed="rId2"/>
              <a:stretch>
                <a:fillRect t="-12" b="-12"/>
              </a:stretch>
            </a:blipFill>
          </p:spPr>
        </p:sp>
      </p:grpSp>
      <p:grpSp>
        <p:nvGrpSpPr>
          <p:cNvPr id="4" name="Group 4"/>
          <p:cNvGrpSpPr/>
          <p:nvPr/>
        </p:nvGrpSpPr>
        <p:grpSpPr>
          <a:xfrm>
            <a:off x="0" y="232841"/>
            <a:ext cx="10692130" cy="3390265"/>
            <a:chOff x="0" y="0"/>
            <a:chExt cx="14256173" cy="4520353"/>
          </a:xfrm>
        </p:grpSpPr>
        <p:sp>
          <p:nvSpPr>
            <p:cNvPr id="5" name="Freeform 5"/>
            <p:cNvSpPr/>
            <p:nvPr/>
          </p:nvSpPr>
          <p:spPr>
            <a:xfrm>
              <a:off x="0" y="0"/>
              <a:ext cx="14256004" cy="4520184"/>
            </a:xfrm>
            <a:custGeom>
              <a:avLst/>
              <a:gdLst/>
              <a:ahLst/>
              <a:cxnLst/>
              <a:rect l="l" t="t" r="r" b="b"/>
              <a:pathLst>
                <a:path w="14256004" h="4520184">
                  <a:moveTo>
                    <a:pt x="0" y="4520184"/>
                  </a:moveTo>
                  <a:lnTo>
                    <a:pt x="14256004" y="4520184"/>
                  </a:lnTo>
                  <a:lnTo>
                    <a:pt x="14256004" y="0"/>
                  </a:lnTo>
                  <a:lnTo>
                    <a:pt x="0" y="0"/>
                  </a:lnTo>
                  <a:lnTo>
                    <a:pt x="0" y="4520184"/>
                  </a:lnTo>
                  <a:close/>
                </a:path>
              </a:pathLst>
            </a:custGeom>
            <a:solidFill>
              <a:srgbClr val="1B65B1"/>
            </a:solidFill>
          </p:spPr>
        </p:sp>
      </p:grpSp>
      <p:grpSp>
        <p:nvGrpSpPr>
          <p:cNvPr id="6" name="Group 6"/>
          <p:cNvGrpSpPr/>
          <p:nvPr/>
        </p:nvGrpSpPr>
        <p:grpSpPr>
          <a:xfrm>
            <a:off x="4572" y="0"/>
            <a:ext cx="10692003" cy="4169829"/>
            <a:chOff x="0" y="0"/>
            <a:chExt cx="14256004" cy="5559772"/>
          </a:xfrm>
        </p:grpSpPr>
        <p:sp>
          <p:nvSpPr>
            <p:cNvPr id="7" name="Freeform 7"/>
            <p:cNvSpPr/>
            <p:nvPr/>
          </p:nvSpPr>
          <p:spPr>
            <a:xfrm>
              <a:off x="0" y="0"/>
              <a:ext cx="14256004" cy="5559806"/>
            </a:xfrm>
            <a:custGeom>
              <a:avLst/>
              <a:gdLst/>
              <a:ahLst/>
              <a:cxnLst/>
              <a:rect l="l" t="t" r="r" b="b"/>
              <a:pathLst>
                <a:path w="14256004" h="5559806">
                  <a:moveTo>
                    <a:pt x="0" y="0"/>
                  </a:moveTo>
                  <a:lnTo>
                    <a:pt x="14256004" y="0"/>
                  </a:lnTo>
                  <a:lnTo>
                    <a:pt x="14256004" y="5559806"/>
                  </a:lnTo>
                  <a:lnTo>
                    <a:pt x="0" y="5559806"/>
                  </a:lnTo>
                  <a:close/>
                </a:path>
              </a:pathLst>
            </a:custGeom>
            <a:blipFill>
              <a:blip r:embed="rId3"/>
              <a:stretch>
                <a:fillRect l="-5" r="-5"/>
              </a:stretch>
            </a:blipFill>
          </p:spPr>
        </p:sp>
      </p:grpSp>
      <p:grpSp>
        <p:nvGrpSpPr>
          <p:cNvPr id="8" name="Group 8"/>
          <p:cNvGrpSpPr/>
          <p:nvPr/>
        </p:nvGrpSpPr>
        <p:grpSpPr>
          <a:xfrm>
            <a:off x="0" y="4169829"/>
            <a:ext cx="10692130" cy="3390265"/>
            <a:chOff x="0" y="0"/>
            <a:chExt cx="14256173" cy="4520353"/>
          </a:xfrm>
        </p:grpSpPr>
        <p:sp>
          <p:nvSpPr>
            <p:cNvPr id="9" name="Freeform 9"/>
            <p:cNvSpPr/>
            <p:nvPr/>
          </p:nvSpPr>
          <p:spPr>
            <a:xfrm>
              <a:off x="0" y="0"/>
              <a:ext cx="14256004" cy="4520184"/>
            </a:xfrm>
            <a:custGeom>
              <a:avLst/>
              <a:gdLst/>
              <a:ahLst/>
              <a:cxnLst/>
              <a:rect l="l" t="t" r="r" b="b"/>
              <a:pathLst>
                <a:path w="14256004" h="4520184">
                  <a:moveTo>
                    <a:pt x="0" y="4520184"/>
                  </a:moveTo>
                  <a:lnTo>
                    <a:pt x="14256004" y="4520184"/>
                  </a:lnTo>
                  <a:lnTo>
                    <a:pt x="14256004" y="0"/>
                  </a:lnTo>
                  <a:lnTo>
                    <a:pt x="0" y="0"/>
                  </a:lnTo>
                  <a:lnTo>
                    <a:pt x="0" y="4520184"/>
                  </a:lnTo>
                  <a:close/>
                </a:path>
              </a:pathLst>
            </a:custGeom>
            <a:solidFill>
              <a:srgbClr val="1B65B1"/>
            </a:solidFill>
          </p:spPr>
        </p:sp>
      </p:grpSp>
      <p:grpSp>
        <p:nvGrpSpPr>
          <p:cNvPr id="10" name="Group 10"/>
          <p:cNvGrpSpPr/>
          <p:nvPr/>
        </p:nvGrpSpPr>
        <p:grpSpPr>
          <a:xfrm>
            <a:off x="7143051" y="0"/>
            <a:ext cx="3342004" cy="4170045"/>
            <a:chOff x="0" y="0"/>
            <a:chExt cx="4456005" cy="5560060"/>
          </a:xfrm>
        </p:grpSpPr>
        <p:sp>
          <p:nvSpPr>
            <p:cNvPr id="11" name="Freeform 11"/>
            <p:cNvSpPr/>
            <p:nvPr/>
          </p:nvSpPr>
          <p:spPr>
            <a:xfrm>
              <a:off x="0" y="0"/>
              <a:ext cx="4455287" cy="5559806"/>
            </a:xfrm>
            <a:custGeom>
              <a:avLst/>
              <a:gdLst/>
              <a:ahLst/>
              <a:cxnLst/>
              <a:rect l="l" t="t" r="r" b="b"/>
              <a:pathLst>
                <a:path w="4455287" h="5559806">
                  <a:moveTo>
                    <a:pt x="4455287" y="5559806"/>
                  </a:moveTo>
                  <a:lnTo>
                    <a:pt x="0" y="5559806"/>
                  </a:lnTo>
                  <a:lnTo>
                    <a:pt x="0" y="0"/>
                  </a:lnTo>
                  <a:lnTo>
                    <a:pt x="4455287" y="0"/>
                  </a:lnTo>
                  <a:lnTo>
                    <a:pt x="4455287" y="5559806"/>
                  </a:lnTo>
                  <a:close/>
                </a:path>
              </a:pathLst>
            </a:custGeom>
            <a:solidFill>
              <a:srgbClr val="FFFFFF">
                <a:alpha val="75686"/>
              </a:srgbClr>
            </a:solidFill>
          </p:spPr>
        </p:sp>
      </p:grpSp>
      <p:sp>
        <p:nvSpPr>
          <p:cNvPr id="12" name="TextBox 12"/>
          <p:cNvSpPr txBox="1"/>
          <p:nvPr/>
        </p:nvSpPr>
        <p:spPr>
          <a:xfrm>
            <a:off x="428172" y="4383277"/>
            <a:ext cx="6329045" cy="2657475"/>
          </a:xfrm>
          <a:prstGeom prst="rect">
            <a:avLst/>
          </a:prstGeom>
        </p:spPr>
        <p:txBody>
          <a:bodyPr lIns="0" tIns="0" rIns="0" bIns="0" rtlCol="0" anchor="t">
            <a:spAutoFit/>
          </a:bodyPr>
          <a:lstStyle/>
          <a:p>
            <a:pPr algn="l">
              <a:lnSpc>
                <a:spcPts val="2879"/>
              </a:lnSpc>
            </a:pPr>
            <a:r>
              <a:rPr lang="en-US" sz="2400">
                <a:solidFill>
                  <a:srgbClr val="D69F35"/>
                </a:solidFill>
                <a:latin typeface="Ubuntu Bold"/>
              </a:rPr>
              <a:t>Chi Siamo</a:t>
            </a:r>
          </a:p>
          <a:p>
            <a:pPr algn="l">
              <a:lnSpc>
                <a:spcPts val="1560"/>
              </a:lnSpc>
            </a:pPr>
            <a:r>
              <a:rPr lang="en-US" sz="1300" spc="-5">
                <a:solidFill>
                  <a:srgbClr val="FFFFFF"/>
                </a:solidFill>
                <a:latin typeface="Ubuntu Bold"/>
              </a:rPr>
              <a:t>ERSAF è un Ente di Ricerca iscritto al MUR con all'attivo centinaia di progetti</a:t>
            </a:r>
          </a:p>
          <a:p>
            <a:pPr algn="l">
              <a:lnSpc>
                <a:spcPts val="1560"/>
              </a:lnSpc>
            </a:pPr>
            <a:r>
              <a:rPr lang="en-US" sz="1300" spc="-5">
                <a:solidFill>
                  <a:srgbClr val="FFFFFF"/>
                </a:solidFill>
                <a:latin typeface="Ubuntu Bold"/>
              </a:rPr>
              <a:t>di Ricerca e vari accompagnamenti imprenditoriali di aziende verso l'innovazione  tecnologica.</a:t>
            </a:r>
          </a:p>
          <a:p>
            <a:pPr algn="l">
              <a:lnSpc>
                <a:spcPts val="1560"/>
              </a:lnSpc>
            </a:pPr>
            <a:r>
              <a:rPr lang="en-US" sz="1300" spc="-10">
                <a:solidFill>
                  <a:srgbClr val="FFFFFF"/>
                </a:solidFill>
                <a:latin typeface="Ubuntu Bold"/>
              </a:rPr>
              <a:t>ERSAF collabora stabilmente con l'Università Link di Roma e con l'Università  Telematica eCampus ed è accreditata ai massimi livelli istituzionali, la struttura  vanta collaborazioni con aziende in tutti i comparti economici, tale competenza  ha portato alla redazione dei CCNL intersettoriali:</a:t>
            </a:r>
          </a:p>
          <a:p>
            <a:pPr marL="168910" lvl="1" indent="-84455" algn="l">
              <a:lnSpc>
                <a:spcPts val="1560"/>
              </a:lnSpc>
              <a:buFont typeface="Arial"/>
              <a:buChar char="•"/>
            </a:pPr>
            <a:r>
              <a:rPr lang="en-US" sz="1300" spc="-5">
                <a:solidFill>
                  <a:srgbClr val="FFFFFF"/>
                </a:solidFill>
                <a:latin typeface="Ubuntu Bold"/>
              </a:rPr>
              <a:t>Turismo, Commercio ed erogazione di servizi;</a:t>
            </a:r>
          </a:p>
          <a:p>
            <a:pPr marL="168910" lvl="1" indent="-84455" algn="l">
              <a:lnSpc>
                <a:spcPts val="1560"/>
              </a:lnSpc>
              <a:buFont typeface="Arial"/>
              <a:buChar char="•"/>
            </a:pPr>
            <a:r>
              <a:rPr lang="en-US" sz="1300" spc="-5">
                <a:solidFill>
                  <a:srgbClr val="FFFFFF"/>
                </a:solidFill>
                <a:latin typeface="Ubuntu Bold"/>
              </a:rPr>
              <a:t>Sanità non medica;</a:t>
            </a:r>
          </a:p>
          <a:p>
            <a:pPr marL="168910" lvl="1" indent="-84455" algn="l">
              <a:lnSpc>
                <a:spcPts val="1560"/>
              </a:lnSpc>
              <a:buFont typeface="Arial"/>
              <a:buChar char="•"/>
            </a:pPr>
            <a:r>
              <a:rPr lang="en-US" sz="1300" spc="-10">
                <a:solidFill>
                  <a:srgbClr val="FFFFFF"/>
                </a:solidFill>
                <a:latin typeface="Ubuntu Bold"/>
              </a:rPr>
              <a:t>Agricoltura e Pesca;</a:t>
            </a:r>
          </a:p>
          <a:p>
            <a:pPr marL="168910" lvl="1" indent="-84455" algn="l">
              <a:lnSpc>
                <a:spcPts val="1560"/>
              </a:lnSpc>
              <a:buFont typeface="Arial"/>
              <a:buChar char="•"/>
            </a:pPr>
            <a:r>
              <a:rPr lang="en-US" sz="1300" spc="-5">
                <a:solidFill>
                  <a:srgbClr val="FFFFFF"/>
                </a:solidFill>
                <a:latin typeface="Ubuntu Bold"/>
              </a:rPr>
              <a:t>Formazione.</a:t>
            </a:r>
          </a:p>
        </p:txBody>
      </p:sp>
      <p:grpSp>
        <p:nvGrpSpPr>
          <p:cNvPr id="13" name="Group 13"/>
          <p:cNvGrpSpPr/>
          <p:nvPr/>
        </p:nvGrpSpPr>
        <p:grpSpPr>
          <a:xfrm>
            <a:off x="7624798" y="3351104"/>
            <a:ext cx="800607" cy="544762"/>
            <a:chOff x="0" y="0"/>
            <a:chExt cx="1067476" cy="726349"/>
          </a:xfrm>
        </p:grpSpPr>
        <p:sp>
          <p:nvSpPr>
            <p:cNvPr id="14" name="Freeform 14"/>
            <p:cNvSpPr/>
            <p:nvPr/>
          </p:nvSpPr>
          <p:spPr>
            <a:xfrm>
              <a:off x="0" y="0"/>
              <a:ext cx="1067435" cy="726313"/>
            </a:xfrm>
            <a:custGeom>
              <a:avLst/>
              <a:gdLst/>
              <a:ahLst/>
              <a:cxnLst/>
              <a:rect l="l" t="t" r="r" b="b"/>
              <a:pathLst>
                <a:path w="1067435" h="726313">
                  <a:moveTo>
                    <a:pt x="0" y="0"/>
                  </a:moveTo>
                  <a:lnTo>
                    <a:pt x="1067435" y="0"/>
                  </a:lnTo>
                  <a:lnTo>
                    <a:pt x="1067435" y="726313"/>
                  </a:lnTo>
                  <a:lnTo>
                    <a:pt x="0" y="726313"/>
                  </a:lnTo>
                  <a:close/>
                </a:path>
              </a:pathLst>
            </a:custGeom>
            <a:blipFill>
              <a:blip r:embed="rId4"/>
              <a:stretch>
                <a:fillRect t="-300" r="-3" b="-305"/>
              </a:stretch>
            </a:blipFill>
          </p:spPr>
        </p:sp>
      </p:grpSp>
      <p:sp>
        <p:nvSpPr>
          <p:cNvPr id="15" name="TextBox 15"/>
          <p:cNvSpPr txBox="1"/>
          <p:nvPr/>
        </p:nvSpPr>
        <p:spPr>
          <a:xfrm>
            <a:off x="8854728" y="3442395"/>
            <a:ext cx="910590" cy="374015"/>
          </a:xfrm>
          <a:prstGeom prst="rect">
            <a:avLst/>
          </a:prstGeom>
        </p:spPr>
        <p:txBody>
          <a:bodyPr lIns="0" tIns="0" rIns="0" bIns="0" rtlCol="0" anchor="t">
            <a:spAutoFit/>
          </a:bodyPr>
          <a:lstStyle/>
          <a:p>
            <a:pPr algn="just">
              <a:lnSpc>
                <a:spcPts val="900"/>
              </a:lnSpc>
            </a:pPr>
            <a:r>
              <a:rPr lang="en-US" sz="750" spc="-5">
                <a:solidFill>
                  <a:srgbClr val="231F20"/>
                </a:solidFill>
                <a:latin typeface="Bebas Neue"/>
              </a:rPr>
              <a:t>polo di studi universitario e  centro di ricerca e sviluppo  universita’ ecampus</a:t>
            </a:r>
          </a:p>
        </p:txBody>
      </p:sp>
      <p:grpSp>
        <p:nvGrpSpPr>
          <p:cNvPr id="16" name="Group 16"/>
          <p:cNvGrpSpPr/>
          <p:nvPr/>
        </p:nvGrpSpPr>
        <p:grpSpPr>
          <a:xfrm>
            <a:off x="7634042" y="2656675"/>
            <a:ext cx="201438" cy="343471"/>
            <a:chOff x="0" y="0"/>
            <a:chExt cx="268584" cy="457961"/>
          </a:xfrm>
        </p:grpSpPr>
        <p:sp>
          <p:nvSpPr>
            <p:cNvPr id="17" name="Freeform 17"/>
            <p:cNvSpPr/>
            <p:nvPr/>
          </p:nvSpPr>
          <p:spPr>
            <a:xfrm>
              <a:off x="0" y="0"/>
              <a:ext cx="268605" cy="457962"/>
            </a:xfrm>
            <a:custGeom>
              <a:avLst/>
              <a:gdLst/>
              <a:ahLst/>
              <a:cxnLst/>
              <a:rect l="l" t="t" r="r" b="b"/>
              <a:pathLst>
                <a:path w="268605" h="457962">
                  <a:moveTo>
                    <a:pt x="0" y="0"/>
                  </a:moveTo>
                  <a:lnTo>
                    <a:pt x="268605" y="0"/>
                  </a:lnTo>
                  <a:lnTo>
                    <a:pt x="268605" y="457962"/>
                  </a:lnTo>
                  <a:lnTo>
                    <a:pt x="0" y="457962"/>
                  </a:lnTo>
                  <a:close/>
                </a:path>
              </a:pathLst>
            </a:custGeom>
            <a:blipFill>
              <a:blip r:embed="rId5"/>
              <a:stretch>
                <a:fillRect r="7"/>
              </a:stretch>
            </a:blipFill>
          </p:spPr>
        </p:sp>
      </p:grpSp>
      <p:grpSp>
        <p:nvGrpSpPr>
          <p:cNvPr id="18" name="Group 18"/>
          <p:cNvGrpSpPr/>
          <p:nvPr/>
        </p:nvGrpSpPr>
        <p:grpSpPr>
          <a:xfrm>
            <a:off x="7889126" y="2683549"/>
            <a:ext cx="268264" cy="314927"/>
            <a:chOff x="0" y="0"/>
            <a:chExt cx="357685" cy="419903"/>
          </a:xfrm>
        </p:grpSpPr>
        <p:sp>
          <p:nvSpPr>
            <p:cNvPr id="19" name="Freeform 19"/>
            <p:cNvSpPr/>
            <p:nvPr/>
          </p:nvSpPr>
          <p:spPr>
            <a:xfrm>
              <a:off x="0" y="0"/>
              <a:ext cx="357632" cy="419862"/>
            </a:xfrm>
            <a:custGeom>
              <a:avLst/>
              <a:gdLst/>
              <a:ahLst/>
              <a:cxnLst/>
              <a:rect l="l" t="t" r="r" b="b"/>
              <a:pathLst>
                <a:path w="357632" h="419862">
                  <a:moveTo>
                    <a:pt x="0" y="0"/>
                  </a:moveTo>
                  <a:lnTo>
                    <a:pt x="357632" y="0"/>
                  </a:lnTo>
                  <a:lnTo>
                    <a:pt x="357632" y="419862"/>
                  </a:lnTo>
                  <a:lnTo>
                    <a:pt x="0" y="419862"/>
                  </a:lnTo>
                  <a:close/>
                </a:path>
              </a:pathLst>
            </a:custGeom>
            <a:blipFill>
              <a:blip r:embed="rId6"/>
              <a:stretch>
                <a:fillRect l="-3483" r="-3498" b="-9"/>
              </a:stretch>
            </a:blipFill>
          </p:spPr>
        </p:sp>
      </p:grpSp>
      <p:grpSp>
        <p:nvGrpSpPr>
          <p:cNvPr id="20" name="Group 20"/>
          <p:cNvGrpSpPr/>
          <p:nvPr/>
        </p:nvGrpSpPr>
        <p:grpSpPr>
          <a:xfrm>
            <a:off x="8198297" y="2707881"/>
            <a:ext cx="248942" cy="300754"/>
            <a:chOff x="0" y="0"/>
            <a:chExt cx="331923" cy="401005"/>
          </a:xfrm>
        </p:grpSpPr>
        <p:sp>
          <p:nvSpPr>
            <p:cNvPr id="21" name="Freeform 21"/>
            <p:cNvSpPr/>
            <p:nvPr/>
          </p:nvSpPr>
          <p:spPr>
            <a:xfrm>
              <a:off x="0" y="0"/>
              <a:ext cx="331978" cy="401066"/>
            </a:xfrm>
            <a:custGeom>
              <a:avLst/>
              <a:gdLst/>
              <a:ahLst/>
              <a:cxnLst/>
              <a:rect l="l" t="t" r="r" b="b"/>
              <a:pathLst>
                <a:path w="331978" h="401066">
                  <a:moveTo>
                    <a:pt x="0" y="0"/>
                  </a:moveTo>
                  <a:lnTo>
                    <a:pt x="331978" y="0"/>
                  </a:lnTo>
                  <a:lnTo>
                    <a:pt x="331978" y="401066"/>
                  </a:lnTo>
                  <a:lnTo>
                    <a:pt x="0" y="401066"/>
                  </a:lnTo>
                  <a:close/>
                </a:path>
              </a:pathLst>
            </a:custGeom>
            <a:blipFill>
              <a:blip r:embed="rId7"/>
              <a:stretch>
                <a:fillRect r="16" b="15"/>
              </a:stretch>
            </a:blipFill>
          </p:spPr>
        </p:sp>
      </p:grpSp>
      <p:sp>
        <p:nvSpPr>
          <p:cNvPr id="22" name="TextBox 22"/>
          <p:cNvSpPr txBox="1"/>
          <p:nvPr/>
        </p:nvSpPr>
        <p:spPr>
          <a:xfrm>
            <a:off x="8854722" y="2668469"/>
            <a:ext cx="1261745" cy="489585"/>
          </a:xfrm>
          <a:prstGeom prst="rect">
            <a:avLst/>
          </a:prstGeom>
        </p:spPr>
        <p:txBody>
          <a:bodyPr lIns="0" tIns="0" rIns="0" bIns="0" rtlCol="0" anchor="t">
            <a:spAutoFit/>
          </a:bodyPr>
          <a:lstStyle/>
          <a:p>
            <a:pPr algn="l">
              <a:lnSpc>
                <a:spcPts val="900"/>
              </a:lnSpc>
            </a:pPr>
            <a:r>
              <a:rPr lang="en-US" sz="750">
                <a:solidFill>
                  <a:srgbClr val="141818"/>
                </a:solidFill>
                <a:latin typeface="Bebas Neue"/>
              </a:rPr>
              <a:t>Organismo di Formazione  Professionale ed agenzia per il lavoro  accreditato nelle regioni</a:t>
            </a:r>
          </a:p>
          <a:p>
            <a:pPr algn="l">
              <a:lnSpc>
                <a:spcPts val="900"/>
              </a:lnSpc>
            </a:pPr>
            <a:r>
              <a:rPr lang="en-US" sz="750">
                <a:solidFill>
                  <a:srgbClr val="141818"/>
                </a:solidFill>
                <a:latin typeface="Bebas Neue"/>
              </a:rPr>
              <a:t>puglia, CALABRIA E SICILIA</a:t>
            </a:r>
          </a:p>
        </p:txBody>
      </p:sp>
      <p:grpSp>
        <p:nvGrpSpPr>
          <p:cNvPr id="23" name="Group 23"/>
          <p:cNvGrpSpPr/>
          <p:nvPr/>
        </p:nvGrpSpPr>
        <p:grpSpPr>
          <a:xfrm>
            <a:off x="7143051" y="4168178"/>
            <a:ext cx="3342004" cy="2927350"/>
            <a:chOff x="0" y="0"/>
            <a:chExt cx="4456005" cy="3903133"/>
          </a:xfrm>
        </p:grpSpPr>
        <p:sp>
          <p:nvSpPr>
            <p:cNvPr id="24" name="Freeform 24"/>
            <p:cNvSpPr/>
            <p:nvPr/>
          </p:nvSpPr>
          <p:spPr>
            <a:xfrm>
              <a:off x="0" y="0"/>
              <a:ext cx="4455287" cy="3902583"/>
            </a:xfrm>
            <a:custGeom>
              <a:avLst/>
              <a:gdLst/>
              <a:ahLst/>
              <a:cxnLst/>
              <a:rect l="l" t="t" r="r" b="b"/>
              <a:pathLst>
                <a:path w="4455287" h="3902583">
                  <a:moveTo>
                    <a:pt x="4455287" y="3902583"/>
                  </a:moveTo>
                  <a:lnTo>
                    <a:pt x="0" y="3902583"/>
                  </a:lnTo>
                  <a:lnTo>
                    <a:pt x="0" y="0"/>
                  </a:lnTo>
                  <a:lnTo>
                    <a:pt x="4455287" y="0"/>
                  </a:lnTo>
                  <a:lnTo>
                    <a:pt x="4455287" y="3902583"/>
                  </a:lnTo>
                  <a:close/>
                </a:path>
              </a:pathLst>
            </a:custGeom>
            <a:solidFill>
              <a:srgbClr val="FFFFFF"/>
            </a:solidFill>
          </p:spPr>
        </p:sp>
      </p:grpSp>
      <p:grpSp>
        <p:nvGrpSpPr>
          <p:cNvPr id="25" name="Group 25"/>
          <p:cNvGrpSpPr/>
          <p:nvPr/>
        </p:nvGrpSpPr>
        <p:grpSpPr>
          <a:xfrm>
            <a:off x="8050224" y="4946192"/>
            <a:ext cx="474980" cy="474980"/>
            <a:chOff x="0" y="0"/>
            <a:chExt cx="633307" cy="633307"/>
          </a:xfrm>
        </p:grpSpPr>
        <p:sp>
          <p:nvSpPr>
            <p:cNvPr id="26" name="Freeform 26"/>
            <p:cNvSpPr/>
            <p:nvPr/>
          </p:nvSpPr>
          <p:spPr>
            <a:xfrm>
              <a:off x="0" y="0"/>
              <a:ext cx="632714" cy="632714"/>
            </a:xfrm>
            <a:custGeom>
              <a:avLst/>
              <a:gdLst/>
              <a:ahLst/>
              <a:cxnLst/>
              <a:rect l="l" t="t" r="r" b="b"/>
              <a:pathLst>
                <a:path w="632714" h="632714">
                  <a:moveTo>
                    <a:pt x="0" y="0"/>
                  </a:moveTo>
                  <a:lnTo>
                    <a:pt x="632714" y="0"/>
                  </a:lnTo>
                  <a:lnTo>
                    <a:pt x="632714" y="632714"/>
                  </a:lnTo>
                  <a:lnTo>
                    <a:pt x="0" y="632714"/>
                  </a:lnTo>
                  <a:lnTo>
                    <a:pt x="0" y="0"/>
                  </a:lnTo>
                  <a:close/>
                </a:path>
              </a:pathLst>
            </a:custGeom>
            <a:solidFill>
              <a:srgbClr val="FFFFFF"/>
            </a:solidFill>
          </p:spPr>
        </p:sp>
      </p:grpSp>
      <p:sp>
        <p:nvSpPr>
          <p:cNvPr id="27" name="Freeform 27"/>
          <p:cNvSpPr/>
          <p:nvPr/>
        </p:nvSpPr>
        <p:spPr>
          <a:xfrm>
            <a:off x="8114924" y="4962989"/>
            <a:ext cx="328295" cy="440690"/>
          </a:xfrm>
          <a:custGeom>
            <a:avLst/>
            <a:gdLst/>
            <a:ahLst/>
            <a:cxnLst/>
            <a:rect l="l" t="t" r="r" b="b"/>
            <a:pathLst>
              <a:path w="328295" h="440690">
                <a:moveTo>
                  <a:pt x="0" y="0"/>
                </a:moveTo>
                <a:lnTo>
                  <a:pt x="328295" y="0"/>
                </a:lnTo>
                <a:lnTo>
                  <a:pt x="328295" y="440690"/>
                </a:lnTo>
                <a:lnTo>
                  <a:pt x="0" y="4406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8175956" y="5061606"/>
            <a:ext cx="207010" cy="213360"/>
          </a:xfrm>
          <a:custGeom>
            <a:avLst/>
            <a:gdLst/>
            <a:ahLst/>
            <a:cxnLst/>
            <a:rect l="l" t="t" r="r" b="b"/>
            <a:pathLst>
              <a:path w="207010" h="213360">
                <a:moveTo>
                  <a:pt x="0" y="0"/>
                </a:moveTo>
                <a:lnTo>
                  <a:pt x="207010" y="0"/>
                </a:lnTo>
                <a:lnTo>
                  <a:pt x="207010" y="213360"/>
                </a:lnTo>
                <a:lnTo>
                  <a:pt x="0" y="2133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9" name="Group 29"/>
          <p:cNvGrpSpPr/>
          <p:nvPr/>
        </p:nvGrpSpPr>
        <p:grpSpPr>
          <a:xfrm>
            <a:off x="7535951" y="4991214"/>
            <a:ext cx="548305" cy="346649"/>
            <a:chOff x="0" y="0"/>
            <a:chExt cx="731073" cy="462199"/>
          </a:xfrm>
        </p:grpSpPr>
        <p:sp>
          <p:nvSpPr>
            <p:cNvPr id="30" name="Freeform 30"/>
            <p:cNvSpPr/>
            <p:nvPr/>
          </p:nvSpPr>
          <p:spPr>
            <a:xfrm>
              <a:off x="0" y="0"/>
              <a:ext cx="731012" cy="462153"/>
            </a:xfrm>
            <a:custGeom>
              <a:avLst/>
              <a:gdLst/>
              <a:ahLst/>
              <a:cxnLst/>
              <a:rect l="l" t="t" r="r" b="b"/>
              <a:pathLst>
                <a:path w="731012" h="462153">
                  <a:moveTo>
                    <a:pt x="0" y="0"/>
                  </a:moveTo>
                  <a:lnTo>
                    <a:pt x="731012" y="0"/>
                  </a:lnTo>
                  <a:lnTo>
                    <a:pt x="731012" y="462153"/>
                  </a:lnTo>
                  <a:lnTo>
                    <a:pt x="0" y="462153"/>
                  </a:lnTo>
                  <a:close/>
                </a:path>
              </a:pathLst>
            </a:custGeom>
            <a:blipFill>
              <a:blip r:embed="rId12"/>
              <a:stretch>
                <a:fillRect r="-8" b="-9"/>
              </a:stretch>
            </a:blipFill>
          </p:spPr>
        </p:sp>
      </p:grpSp>
      <p:grpSp>
        <p:nvGrpSpPr>
          <p:cNvPr id="31" name="Group 31"/>
          <p:cNvGrpSpPr/>
          <p:nvPr/>
        </p:nvGrpSpPr>
        <p:grpSpPr>
          <a:xfrm>
            <a:off x="7627102" y="286122"/>
            <a:ext cx="792314" cy="549049"/>
            <a:chOff x="0" y="0"/>
            <a:chExt cx="1056419" cy="732065"/>
          </a:xfrm>
        </p:grpSpPr>
        <p:sp>
          <p:nvSpPr>
            <p:cNvPr id="32" name="Freeform 32"/>
            <p:cNvSpPr/>
            <p:nvPr/>
          </p:nvSpPr>
          <p:spPr>
            <a:xfrm>
              <a:off x="0" y="0"/>
              <a:ext cx="1056386" cy="732028"/>
            </a:xfrm>
            <a:custGeom>
              <a:avLst/>
              <a:gdLst/>
              <a:ahLst/>
              <a:cxnLst/>
              <a:rect l="l" t="t" r="r" b="b"/>
              <a:pathLst>
                <a:path w="1056386" h="732028">
                  <a:moveTo>
                    <a:pt x="0" y="0"/>
                  </a:moveTo>
                  <a:lnTo>
                    <a:pt x="1056386" y="0"/>
                  </a:lnTo>
                  <a:lnTo>
                    <a:pt x="1056386" y="732028"/>
                  </a:lnTo>
                  <a:lnTo>
                    <a:pt x="0" y="732028"/>
                  </a:lnTo>
                  <a:close/>
                </a:path>
              </a:pathLst>
            </a:custGeom>
            <a:blipFill>
              <a:blip r:embed="rId13"/>
              <a:stretch>
                <a:fillRect r="-3" b="-5"/>
              </a:stretch>
            </a:blipFill>
          </p:spPr>
        </p:sp>
      </p:grpSp>
      <p:grpSp>
        <p:nvGrpSpPr>
          <p:cNvPr id="33" name="Group 33"/>
          <p:cNvGrpSpPr/>
          <p:nvPr/>
        </p:nvGrpSpPr>
        <p:grpSpPr>
          <a:xfrm>
            <a:off x="7530003" y="1946578"/>
            <a:ext cx="1038555" cy="328016"/>
            <a:chOff x="0" y="0"/>
            <a:chExt cx="1384740" cy="437355"/>
          </a:xfrm>
        </p:grpSpPr>
        <p:sp>
          <p:nvSpPr>
            <p:cNvPr id="34" name="Freeform 34"/>
            <p:cNvSpPr/>
            <p:nvPr/>
          </p:nvSpPr>
          <p:spPr>
            <a:xfrm>
              <a:off x="0" y="0"/>
              <a:ext cx="1384681" cy="437388"/>
            </a:xfrm>
            <a:custGeom>
              <a:avLst/>
              <a:gdLst/>
              <a:ahLst/>
              <a:cxnLst/>
              <a:rect l="l" t="t" r="r" b="b"/>
              <a:pathLst>
                <a:path w="1384681" h="437388">
                  <a:moveTo>
                    <a:pt x="0" y="0"/>
                  </a:moveTo>
                  <a:lnTo>
                    <a:pt x="1384681" y="0"/>
                  </a:lnTo>
                  <a:lnTo>
                    <a:pt x="1384681" y="437388"/>
                  </a:lnTo>
                  <a:lnTo>
                    <a:pt x="0" y="437388"/>
                  </a:lnTo>
                  <a:close/>
                </a:path>
              </a:pathLst>
            </a:custGeom>
            <a:blipFill>
              <a:blip r:embed="rId14"/>
              <a:stretch>
                <a:fillRect t="-106" r="-4" b="-99"/>
              </a:stretch>
            </a:blipFill>
          </p:spPr>
        </p:sp>
      </p:grpSp>
      <p:sp>
        <p:nvSpPr>
          <p:cNvPr id="35" name="TextBox 35"/>
          <p:cNvSpPr txBox="1"/>
          <p:nvPr/>
        </p:nvSpPr>
        <p:spPr>
          <a:xfrm>
            <a:off x="8854733" y="1908249"/>
            <a:ext cx="1205865" cy="374015"/>
          </a:xfrm>
          <a:prstGeom prst="rect">
            <a:avLst/>
          </a:prstGeom>
        </p:spPr>
        <p:txBody>
          <a:bodyPr lIns="0" tIns="0" rIns="0" bIns="0" rtlCol="0" anchor="t">
            <a:spAutoFit/>
          </a:bodyPr>
          <a:lstStyle/>
          <a:p>
            <a:pPr algn="l">
              <a:lnSpc>
                <a:spcPts val="900"/>
              </a:lnSpc>
            </a:pPr>
            <a:r>
              <a:rPr lang="en-US" sz="750" spc="-5">
                <a:solidFill>
                  <a:srgbClr val="231F20"/>
                </a:solidFill>
                <a:latin typeface="Bebas Neue"/>
              </a:rPr>
              <a:t>polo di studi universitario</a:t>
            </a:r>
          </a:p>
          <a:p>
            <a:pPr algn="l">
              <a:lnSpc>
                <a:spcPts val="900"/>
              </a:lnSpc>
            </a:pPr>
            <a:r>
              <a:rPr lang="en-US" sz="750" spc="-5">
                <a:solidFill>
                  <a:srgbClr val="231F20"/>
                </a:solidFill>
                <a:latin typeface="Bebas Neue"/>
              </a:rPr>
              <a:t>ed orientamento studi per insegnanti  universita’ link</a:t>
            </a:r>
          </a:p>
        </p:txBody>
      </p:sp>
      <p:grpSp>
        <p:nvGrpSpPr>
          <p:cNvPr id="36" name="Group 36"/>
          <p:cNvGrpSpPr/>
          <p:nvPr/>
        </p:nvGrpSpPr>
        <p:grpSpPr>
          <a:xfrm>
            <a:off x="7565243" y="4345851"/>
            <a:ext cx="923816" cy="347764"/>
            <a:chOff x="0" y="0"/>
            <a:chExt cx="1231755" cy="463685"/>
          </a:xfrm>
        </p:grpSpPr>
        <p:sp>
          <p:nvSpPr>
            <p:cNvPr id="37" name="Freeform 37"/>
            <p:cNvSpPr/>
            <p:nvPr/>
          </p:nvSpPr>
          <p:spPr>
            <a:xfrm>
              <a:off x="0" y="0"/>
              <a:ext cx="1231773" cy="463677"/>
            </a:xfrm>
            <a:custGeom>
              <a:avLst/>
              <a:gdLst/>
              <a:ahLst/>
              <a:cxnLst/>
              <a:rect l="l" t="t" r="r" b="b"/>
              <a:pathLst>
                <a:path w="1231773" h="463677">
                  <a:moveTo>
                    <a:pt x="0" y="0"/>
                  </a:moveTo>
                  <a:lnTo>
                    <a:pt x="1231773" y="0"/>
                  </a:lnTo>
                  <a:lnTo>
                    <a:pt x="1231773" y="463677"/>
                  </a:lnTo>
                  <a:lnTo>
                    <a:pt x="0" y="463677"/>
                  </a:lnTo>
                  <a:close/>
                </a:path>
              </a:pathLst>
            </a:custGeom>
            <a:blipFill>
              <a:blip r:embed="rId15"/>
              <a:stretch>
                <a:fillRect t="-1" r="1" b="-3"/>
              </a:stretch>
            </a:blipFill>
          </p:spPr>
        </p:sp>
      </p:grpSp>
      <p:sp>
        <p:nvSpPr>
          <p:cNvPr id="38" name="TextBox 38"/>
          <p:cNvSpPr txBox="1"/>
          <p:nvPr/>
        </p:nvSpPr>
        <p:spPr>
          <a:xfrm>
            <a:off x="8854728" y="6427497"/>
            <a:ext cx="875030" cy="354965"/>
          </a:xfrm>
          <a:prstGeom prst="rect">
            <a:avLst/>
          </a:prstGeom>
        </p:spPr>
        <p:txBody>
          <a:bodyPr lIns="0" tIns="0" rIns="0" bIns="0" rtlCol="0" anchor="t">
            <a:spAutoFit/>
          </a:bodyPr>
          <a:lstStyle/>
          <a:p>
            <a:pPr algn="l">
              <a:lnSpc>
                <a:spcPts val="870"/>
              </a:lnSpc>
            </a:pPr>
            <a:r>
              <a:rPr lang="en-US" sz="699" spc="5">
                <a:solidFill>
                  <a:srgbClr val="231F20"/>
                </a:solidFill>
                <a:latin typeface="Bebas Neue"/>
              </a:rPr>
              <a:t>Organismo Iscritto AlL’ALBO  NAZIONALE DEGLI ENTI DI  RICERCA PRESSO IL MUR</a:t>
            </a:r>
          </a:p>
        </p:txBody>
      </p:sp>
      <p:sp>
        <p:nvSpPr>
          <p:cNvPr id="39" name="TextBox 39"/>
          <p:cNvSpPr txBox="1"/>
          <p:nvPr/>
        </p:nvSpPr>
        <p:spPr>
          <a:xfrm>
            <a:off x="8854728" y="4993656"/>
            <a:ext cx="1059815" cy="374015"/>
          </a:xfrm>
          <a:prstGeom prst="rect">
            <a:avLst/>
          </a:prstGeom>
        </p:spPr>
        <p:txBody>
          <a:bodyPr lIns="0" tIns="0" rIns="0" bIns="0" rtlCol="0" anchor="t">
            <a:spAutoFit/>
          </a:bodyPr>
          <a:lstStyle/>
          <a:p>
            <a:pPr algn="l">
              <a:lnSpc>
                <a:spcPts val="900"/>
              </a:lnSpc>
            </a:pPr>
            <a:r>
              <a:rPr lang="en-US" sz="750" spc="-5">
                <a:solidFill>
                  <a:srgbClr val="231F20"/>
                </a:solidFill>
                <a:latin typeface="Bebas Neue"/>
              </a:rPr>
              <a:t>ORGANISMO CERTIFICATO AI SENSI  UNI EN ISO 9001:2015 - SCOPo EA34  EA35 ed EA37</a:t>
            </a:r>
          </a:p>
        </p:txBody>
      </p:sp>
      <p:sp>
        <p:nvSpPr>
          <p:cNvPr id="40" name="TextBox 40"/>
          <p:cNvSpPr txBox="1"/>
          <p:nvPr/>
        </p:nvSpPr>
        <p:spPr>
          <a:xfrm>
            <a:off x="8854728" y="4339606"/>
            <a:ext cx="1093470" cy="374015"/>
          </a:xfrm>
          <a:prstGeom prst="rect">
            <a:avLst/>
          </a:prstGeom>
        </p:spPr>
        <p:txBody>
          <a:bodyPr lIns="0" tIns="0" rIns="0" bIns="0" rtlCol="0" anchor="t">
            <a:spAutoFit/>
          </a:bodyPr>
          <a:lstStyle/>
          <a:p>
            <a:pPr algn="l">
              <a:lnSpc>
                <a:spcPts val="900"/>
              </a:lnSpc>
            </a:pPr>
            <a:r>
              <a:rPr lang="en-US" sz="750" spc="-5">
                <a:solidFill>
                  <a:srgbClr val="231F20"/>
                </a:solidFill>
                <a:latin typeface="Bebas Neue"/>
              </a:rPr>
              <a:t>Organismo accreditato  ai servizi per il lavoro</a:t>
            </a:r>
          </a:p>
          <a:p>
            <a:pPr algn="l">
              <a:lnSpc>
                <a:spcPts val="889"/>
              </a:lnSpc>
            </a:pPr>
            <a:r>
              <a:rPr lang="en-US" sz="750" spc="-5">
                <a:solidFill>
                  <a:srgbClr val="231F20"/>
                </a:solidFill>
                <a:latin typeface="Bebas Neue"/>
              </a:rPr>
              <a:t>ANPAL n. 0011411 del 24/11/2020.</a:t>
            </a:r>
          </a:p>
        </p:txBody>
      </p:sp>
      <p:grpSp>
        <p:nvGrpSpPr>
          <p:cNvPr id="41" name="Group 41"/>
          <p:cNvGrpSpPr/>
          <p:nvPr/>
        </p:nvGrpSpPr>
        <p:grpSpPr>
          <a:xfrm>
            <a:off x="7653835" y="6292786"/>
            <a:ext cx="619629" cy="619620"/>
            <a:chOff x="0" y="0"/>
            <a:chExt cx="826172" cy="826160"/>
          </a:xfrm>
        </p:grpSpPr>
        <p:sp>
          <p:nvSpPr>
            <p:cNvPr id="42" name="Freeform 42"/>
            <p:cNvSpPr/>
            <p:nvPr/>
          </p:nvSpPr>
          <p:spPr>
            <a:xfrm>
              <a:off x="0" y="0"/>
              <a:ext cx="826135" cy="826135"/>
            </a:xfrm>
            <a:custGeom>
              <a:avLst/>
              <a:gdLst/>
              <a:ahLst/>
              <a:cxnLst/>
              <a:rect l="l" t="t" r="r" b="b"/>
              <a:pathLst>
                <a:path w="826135" h="826135">
                  <a:moveTo>
                    <a:pt x="0" y="0"/>
                  </a:moveTo>
                  <a:lnTo>
                    <a:pt x="826135" y="0"/>
                  </a:lnTo>
                  <a:lnTo>
                    <a:pt x="826135" y="826135"/>
                  </a:lnTo>
                  <a:lnTo>
                    <a:pt x="0" y="826135"/>
                  </a:lnTo>
                  <a:close/>
                </a:path>
              </a:pathLst>
            </a:custGeom>
            <a:blipFill>
              <a:blip r:embed="rId16"/>
              <a:stretch>
                <a:fillRect r="-4" b="-3"/>
              </a:stretch>
            </a:blipFill>
          </p:spPr>
        </p:sp>
      </p:grpSp>
      <p:sp>
        <p:nvSpPr>
          <p:cNvPr id="43" name="TextBox 43"/>
          <p:cNvSpPr txBox="1"/>
          <p:nvPr/>
        </p:nvSpPr>
        <p:spPr>
          <a:xfrm>
            <a:off x="8854722" y="367750"/>
            <a:ext cx="1078865" cy="354965"/>
          </a:xfrm>
          <a:prstGeom prst="rect">
            <a:avLst/>
          </a:prstGeom>
        </p:spPr>
        <p:txBody>
          <a:bodyPr lIns="0" tIns="0" rIns="0" bIns="0" rtlCol="0" anchor="t">
            <a:spAutoFit/>
          </a:bodyPr>
          <a:lstStyle/>
          <a:p>
            <a:pPr algn="just">
              <a:lnSpc>
                <a:spcPts val="870"/>
              </a:lnSpc>
            </a:pPr>
            <a:r>
              <a:rPr lang="en-US" sz="699" spc="5">
                <a:solidFill>
                  <a:srgbClr val="231F20"/>
                </a:solidFill>
                <a:latin typeface="Bebas Neue"/>
              </a:rPr>
              <a:t>Organismo Iscritto Al Registro Dei  Rappresentanti Di Interessi Della  Commissione Europea</a:t>
            </a:r>
          </a:p>
        </p:txBody>
      </p:sp>
      <p:grpSp>
        <p:nvGrpSpPr>
          <p:cNvPr id="44" name="Group 44"/>
          <p:cNvGrpSpPr/>
          <p:nvPr/>
        </p:nvGrpSpPr>
        <p:grpSpPr>
          <a:xfrm>
            <a:off x="7719161" y="1094892"/>
            <a:ext cx="479310" cy="490369"/>
            <a:chOff x="0" y="0"/>
            <a:chExt cx="639080" cy="653825"/>
          </a:xfrm>
        </p:grpSpPr>
        <p:sp>
          <p:nvSpPr>
            <p:cNvPr id="45" name="Freeform 45"/>
            <p:cNvSpPr/>
            <p:nvPr/>
          </p:nvSpPr>
          <p:spPr>
            <a:xfrm>
              <a:off x="0" y="0"/>
              <a:ext cx="639064" cy="653796"/>
            </a:xfrm>
            <a:custGeom>
              <a:avLst/>
              <a:gdLst/>
              <a:ahLst/>
              <a:cxnLst/>
              <a:rect l="l" t="t" r="r" b="b"/>
              <a:pathLst>
                <a:path w="639064" h="653796">
                  <a:moveTo>
                    <a:pt x="0" y="0"/>
                  </a:moveTo>
                  <a:lnTo>
                    <a:pt x="639064" y="0"/>
                  </a:lnTo>
                  <a:lnTo>
                    <a:pt x="639064" y="653796"/>
                  </a:lnTo>
                  <a:lnTo>
                    <a:pt x="0" y="653796"/>
                  </a:lnTo>
                  <a:close/>
                </a:path>
              </a:pathLst>
            </a:custGeom>
            <a:blipFill>
              <a:blip r:embed="rId17"/>
              <a:stretch>
                <a:fillRect t="-5128" r="-2" b="-5132"/>
              </a:stretch>
            </a:blipFill>
          </p:spPr>
        </p:sp>
      </p:grpSp>
      <p:sp>
        <p:nvSpPr>
          <p:cNvPr id="46" name="TextBox 46"/>
          <p:cNvSpPr txBox="1"/>
          <p:nvPr/>
        </p:nvSpPr>
        <p:spPr>
          <a:xfrm>
            <a:off x="8854722" y="1176604"/>
            <a:ext cx="1049655" cy="318135"/>
          </a:xfrm>
          <a:prstGeom prst="rect">
            <a:avLst/>
          </a:prstGeom>
        </p:spPr>
        <p:txBody>
          <a:bodyPr lIns="0" tIns="0" rIns="0" bIns="0" rtlCol="0" anchor="t">
            <a:spAutoFit/>
          </a:bodyPr>
          <a:lstStyle/>
          <a:p>
            <a:pPr algn="l">
              <a:lnSpc>
                <a:spcPts val="774"/>
              </a:lnSpc>
            </a:pPr>
            <a:r>
              <a:rPr lang="en-US" sz="650">
                <a:solidFill>
                  <a:srgbClr val="141818"/>
                </a:solidFill>
                <a:latin typeface="Bebas Neue"/>
              </a:rPr>
              <a:t>ENTE ACCREDITATO AL</a:t>
            </a:r>
          </a:p>
          <a:p>
            <a:pPr algn="l">
              <a:lnSpc>
                <a:spcPts val="770"/>
              </a:lnSpc>
            </a:pPr>
            <a:r>
              <a:rPr lang="en-US" sz="650" spc="5">
                <a:solidFill>
                  <a:srgbClr val="141818"/>
                </a:solidFill>
                <a:latin typeface="Bebas Neue"/>
              </a:rPr>
              <a:t>MINISTERO DELLO SVILUPPO ECONOMICO  LEGGE 4/2013</a:t>
            </a:r>
          </a:p>
        </p:txBody>
      </p:sp>
      <p:sp>
        <p:nvSpPr>
          <p:cNvPr id="47" name="Freeform 47"/>
          <p:cNvSpPr/>
          <p:nvPr/>
        </p:nvSpPr>
        <p:spPr>
          <a:xfrm>
            <a:off x="7549555" y="5669445"/>
            <a:ext cx="872490" cy="374650"/>
          </a:xfrm>
          <a:custGeom>
            <a:avLst/>
            <a:gdLst/>
            <a:ahLst/>
            <a:cxnLst/>
            <a:rect l="l" t="t" r="r" b="b"/>
            <a:pathLst>
              <a:path w="872490" h="374650">
                <a:moveTo>
                  <a:pt x="0" y="0"/>
                </a:moveTo>
                <a:lnTo>
                  <a:pt x="872490" y="0"/>
                </a:lnTo>
                <a:lnTo>
                  <a:pt x="872490" y="374650"/>
                </a:lnTo>
                <a:lnTo>
                  <a:pt x="0" y="3746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48" name="Group 48"/>
          <p:cNvGrpSpPr/>
          <p:nvPr/>
        </p:nvGrpSpPr>
        <p:grpSpPr>
          <a:xfrm>
            <a:off x="7949700" y="5819165"/>
            <a:ext cx="449913" cy="68780"/>
            <a:chOff x="0" y="0"/>
            <a:chExt cx="599884" cy="91707"/>
          </a:xfrm>
        </p:grpSpPr>
        <p:sp>
          <p:nvSpPr>
            <p:cNvPr id="49" name="Freeform 49"/>
            <p:cNvSpPr/>
            <p:nvPr/>
          </p:nvSpPr>
          <p:spPr>
            <a:xfrm>
              <a:off x="0" y="0"/>
              <a:ext cx="599821" cy="91694"/>
            </a:xfrm>
            <a:custGeom>
              <a:avLst/>
              <a:gdLst/>
              <a:ahLst/>
              <a:cxnLst/>
              <a:rect l="l" t="t" r="r" b="b"/>
              <a:pathLst>
                <a:path w="599821" h="91694">
                  <a:moveTo>
                    <a:pt x="0" y="0"/>
                  </a:moveTo>
                  <a:lnTo>
                    <a:pt x="599821" y="0"/>
                  </a:lnTo>
                  <a:lnTo>
                    <a:pt x="599821" y="91694"/>
                  </a:lnTo>
                  <a:lnTo>
                    <a:pt x="0" y="91694"/>
                  </a:lnTo>
                  <a:close/>
                </a:path>
              </a:pathLst>
            </a:custGeom>
            <a:blipFill>
              <a:blip r:embed="rId20"/>
              <a:stretch>
                <a:fillRect t="-1642" r="-10" b="-1656"/>
              </a:stretch>
            </a:blipFill>
          </p:spPr>
        </p:sp>
      </p:grpSp>
      <p:grpSp>
        <p:nvGrpSpPr>
          <p:cNvPr id="50" name="Group 50"/>
          <p:cNvGrpSpPr/>
          <p:nvPr/>
        </p:nvGrpSpPr>
        <p:grpSpPr>
          <a:xfrm>
            <a:off x="7588335" y="5806082"/>
            <a:ext cx="185196" cy="179761"/>
            <a:chOff x="0" y="0"/>
            <a:chExt cx="246928" cy="239681"/>
          </a:xfrm>
        </p:grpSpPr>
        <p:sp>
          <p:nvSpPr>
            <p:cNvPr id="51" name="Freeform 51"/>
            <p:cNvSpPr/>
            <p:nvPr/>
          </p:nvSpPr>
          <p:spPr>
            <a:xfrm>
              <a:off x="0" y="0"/>
              <a:ext cx="246888" cy="239649"/>
            </a:xfrm>
            <a:custGeom>
              <a:avLst/>
              <a:gdLst/>
              <a:ahLst/>
              <a:cxnLst/>
              <a:rect l="l" t="t" r="r" b="b"/>
              <a:pathLst>
                <a:path w="246888" h="239649">
                  <a:moveTo>
                    <a:pt x="0" y="0"/>
                  </a:moveTo>
                  <a:lnTo>
                    <a:pt x="246888" y="0"/>
                  </a:lnTo>
                  <a:lnTo>
                    <a:pt x="246888" y="239649"/>
                  </a:lnTo>
                  <a:lnTo>
                    <a:pt x="0" y="239649"/>
                  </a:lnTo>
                  <a:close/>
                </a:path>
              </a:pathLst>
            </a:custGeom>
            <a:blipFill>
              <a:blip r:embed="rId21"/>
              <a:stretch>
                <a:fillRect l="-1156" r="-1172" b="-13"/>
              </a:stretch>
            </a:blipFill>
          </p:spPr>
        </p:sp>
      </p:grpSp>
      <p:sp>
        <p:nvSpPr>
          <p:cNvPr id="52" name="Freeform 52"/>
          <p:cNvSpPr/>
          <p:nvPr/>
        </p:nvSpPr>
        <p:spPr>
          <a:xfrm>
            <a:off x="7730993" y="5714638"/>
            <a:ext cx="186690" cy="281305"/>
          </a:xfrm>
          <a:custGeom>
            <a:avLst/>
            <a:gdLst/>
            <a:ahLst/>
            <a:cxnLst/>
            <a:rect l="l" t="t" r="r" b="b"/>
            <a:pathLst>
              <a:path w="186690" h="281305">
                <a:moveTo>
                  <a:pt x="0" y="0"/>
                </a:moveTo>
                <a:lnTo>
                  <a:pt x="186690" y="0"/>
                </a:lnTo>
                <a:lnTo>
                  <a:pt x="186690" y="281305"/>
                </a:lnTo>
                <a:lnTo>
                  <a:pt x="0" y="28130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53" name="TextBox 53"/>
          <p:cNvSpPr txBox="1"/>
          <p:nvPr/>
        </p:nvSpPr>
        <p:spPr>
          <a:xfrm>
            <a:off x="8854715" y="5759565"/>
            <a:ext cx="922019" cy="207010"/>
          </a:xfrm>
          <a:prstGeom prst="rect">
            <a:avLst/>
          </a:prstGeom>
        </p:spPr>
        <p:txBody>
          <a:bodyPr lIns="0" tIns="0" rIns="0" bIns="0" rtlCol="0" anchor="t">
            <a:spAutoFit/>
          </a:bodyPr>
          <a:lstStyle/>
          <a:p>
            <a:pPr algn="l">
              <a:lnSpc>
                <a:spcPts val="769"/>
              </a:lnSpc>
            </a:pPr>
            <a:r>
              <a:rPr lang="en-US" sz="699" spc="-10">
                <a:solidFill>
                  <a:srgbClr val="141818"/>
                </a:solidFill>
                <a:latin typeface="Bebas Neue"/>
              </a:rPr>
              <a:t>ACCREDITATO ALLA RETE EUROPEA  PER L’ORIENTAMENTO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63"/>
            <a:ext cx="10692003" cy="7551242"/>
            <a:chOff x="0" y="0"/>
            <a:chExt cx="14256004" cy="10068323"/>
          </a:xfrm>
        </p:grpSpPr>
        <p:sp>
          <p:nvSpPr>
            <p:cNvPr id="3" name="Freeform 3"/>
            <p:cNvSpPr/>
            <p:nvPr/>
          </p:nvSpPr>
          <p:spPr>
            <a:xfrm>
              <a:off x="0" y="0"/>
              <a:ext cx="14256004" cy="10068306"/>
            </a:xfrm>
            <a:custGeom>
              <a:avLst/>
              <a:gdLst/>
              <a:ahLst/>
              <a:cxnLst/>
              <a:rect l="l" t="t" r="r" b="b"/>
              <a:pathLst>
                <a:path w="14256004" h="10068306">
                  <a:moveTo>
                    <a:pt x="0" y="0"/>
                  </a:moveTo>
                  <a:lnTo>
                    <a:pt x="14256004" y="0"/>
                  </a:lnTo>
                  <a:lnTo>
                    <a:pt x="14256004" y="10068306"/>
                  </a:lnTo>
                  <a:lnTo>
                    <a:pt x="0" y="10068306"/>
                  </a:lnTo>
                  <a:close/>
                </a:path>
              </a:pathLst>
            </a:custGeom>
            <a:blipFill>
              <a:blip r:embed="rId2"/>
              <a:stretch>
                <a:fillRect t="-12" b="-12"/>
              </a:stretch>
            </a:blipFill>
          </p:spPr>
        </p:sp>
      </p:grpSp>
      <p:grpSp>
        <p:nvGrpSpPr>
          <p:cNvPr id="4" name="Group 4"/>
          <p:cNvGrpSpPr/>
          <p:nvPr/>
        </p:nvGrpSpPr>
        <p:grpSpPr>
          <a:xfrm>
            <a:off x="0" y="232841"/>
            <a:ext cx="10692130" cy="3390265"/>
            <a:chOff x="0" y="0"/>
            <a:chExt cx="14256173" cy="4520353"/>
          </a:xfrm>
        </p:grpSpPr>
        <p:sp>
          <p:nvSpPr>
            <p:cNvPr id="5" name="Freeform 5"/>
            <p:cNvSpPr/>
            <p:nvPr/>
          </p:nvSpPr>
          <p:spPr>
            <a:xfrm>
              <a:off x="0" y="0"/>
              <a:ext cx="14256004" cy="4520184"/>
            </a:xfrm>
            <a:custGeom>
              <a:avLst/>
              <a:gdLst/>
              <a:ahLst/>
              <a:cxnLst/>
              <a:rect l="l" t="t" r="r" b="b"/>
              <a:pathLst>
                <a:path w="14256004" h="4520184">
                  <a:moveTo>
                    <a:pt x="0" y="4520184"/>
                  </a:moveTo>
                  <a:lnTo>
                    <a:pt x="14256004" y="4520184"/>
                  </a:lnTo>
                  <a:lnTo>
                    <a:pt x="14256004" y="0"/>
                  </a:lnTo>
                  <a:lnTo>
                    <a:pt x="0" y="0"/>
                  </a:lnTo>
                  <a:lnTo>
                    <a:pt x="0" y="4520184"/>
                  </a:lnTo>
                  <a:close/>
                </a:path>
              </a:pathLst>
            </a:custGeom>
            <a:solidFill>
              <a:srgbClr val="1B65B1"/>
            </a:solidFill>
          </p:spPr>
        </p:sp>
      </p:grpSp>
      <p:grpSp>
        <p:nvGrpSpPr>
          <p:cNvPr id="6" name="Group 6"/>
          <p:cNvGrpSpPr/>
          <p:nvPr/>
        </p:nvGrpSpPr>
        <p:grpSpPr>
          <a:xfrm>
            <a:off x="7154329" y="3622992"/>
            <a:ext cx="3342004" cy="3939540"/>
            <a:chOff x="0" y="0"/>
            <a:chExt cx="4456005" cy="5252720"/>
          </a:xfrm>
        </p:grpSpPr>
        <p:sp>
          <p:nvSpPr>
            <p:cNvPr id="7" name="Freeform 7"/>
            <p:cNvSpPr/>
            <p:nvPr/>
          </p:nvSpPr>
          <p:spPr>
            <a:xfrm>
              <a:off x="0" y="0"/>
              <a:ext cx="4455287" cy="5252466"/>
            </a:xfrm>
            <a:custGeom>
              <a:avLst/>
              <a:gdLst/>
              <a:ahLst/>
              <a:cxnLst/>
              <a:rect l="l" t="t" r="r" b="b"/>
              <a:pathLst>
                <a:path w="4455287" h="5252466">
                  <a:moveTo>
                    <a:pt x="4455287" y="5252466"/>
                  </a:moveTo>
                  <a:lnTo>
                    <a:pt x="0" y="5252466"/>
                  </a:lnTo>
                  <a:lnTo>
                    <a:pt x="0" y="0"/>
                  </a:lnTo>
                  <a:lnTo>
                    <a:pt x="4455287" y="0"/>
                  </a:lnTo>
                  <a:lnTo>
                    <a:pt x="4455287" y="5252466"/>
                  </a:lnTo>
                  <a:close/>
                </a:path>
              </a:pathLst>
            </a:custGeom>
            <a:solidFill>
              <a:srgbClr val="FFFFFF">
                <a:alpha val="75686"/>
              </a:srgbClr>
            </a:solidFill>
          </p:spPr>
        </p:sp>
      </p:grpSp>
      <p:sp>
        <p:nvSpPr>
          <p:cNvPr id="8" name="TextBox 8"/>
          <p:cNvSpPr txBox="1"/>
          <p:nvPr/>
        </p:nvSpPr>
        <p:spPr>
          <a:xfrm>
            <a:off x="428172" y="373188"/>
            <a:ext cx="4720590" cy="351790"/>
          </a:xfrm>
          <a:prstGeom prst="rect">
            <a:avLst/>
          </a:prstGeom>
        </p:spPr>
        <p:txBody>
          <a:bodyPr lIns="0" tIns="0" rIns="0" bIns="0" rtlCol="0" anchor="t">
            <a:spAutoFit/>
          </a:bodyPr>
          <a:lstStyle/>
          <a:p>
            <a:pPr algn="l">
              <a:lnSpc>
                <a:spcPts val="2520"/>
              </a:lnSpc>
            </a:pPr>
            <a:r>
              <a:rPr lang="en-US" sz="2100" spc="-20">
                <a:solidFill>
                  <a:srgbClr val="D69F35"/>
                </a:solidFill>
                <a:latin typeface="Ubuntu Bold"/>
              </a:rPr>
              <a:t>Trasferimento Tecnologico di Qualità</a:t>
            </a:r>
          </a:p>
        </p:txBody>
      </p:sp>
      <p:sp>
        <p:nvSpPr>
          <p:cNvPr id="9" name="TextBox 9"/>
          <p:cNvSpPr txBox="1"/>
          <p:nvPr/>
        </p:nvSpPr>
        <p:spPr>
          <a:xfrm>
            <a:off x="428172" y="825855"/>
            <a:ext cx="6449060" cy="357505"/>
          </a:xfrm>
          <a:prstGeom prst="rect">
            <a:avLst/>
          </a:prstGeom>
        </p:spPr>
        <p:txBody>
          <a:bodyPr lIns="0" tIns="0" rIns="0" bIns="0" rtlCol="0" anchor="t">
            <a:spAutoFit/>
          </a:bodyPr>
          <a:lstStyle/>
          <a:p>
            <a:pPr algn="l">
              <a:lnSpc>
                <a:spcPts val="1320"/>
              </a:lnSpc>
            </a:pPr>
            <a:r>
              <a:rPr lang="en-US" sz="1100" spc="-5">
                <a:solidFill>
                  <a:srgbClr val="FFFFFF"/>
                </a:solidFill>
                <a:latin typeface="Ubuntu Bold"/>
              </a:rPr>
              <a:t>Individuiamo le leve più adatte allo sviluppo del business tra le opportunità previste dal Governo  e facilitiamo i processi d’innovazione delle aziende.</a:t>
            </a:r>
          </a:p>
        </p:txBody>
      </p:sp>
      <p:sp>
        <p:nvSpPr>
          <p:cNvPr id="10" name="TextBox 10"/>
          <p:cNvSpPr txBox="1"/>
          <p:nvPr/>
        </p:nvSpPr>
        <p:spPr>
          <a:xfrm>
            <a:off x="428172" y="1328775"/>
            <a:ext cx="6033770" cy="819150"/>
          </a:xfrm>
          <a:prstGeom prst="rect">
            <a:avLst/>
          </a:prstGeom>
        </p:spPr>
        <p:txBody>
          <a:bodyPr lIns="0" tIns="0" rIns="0" bIns="0" rtlCol="0" anchor="t">
            <a:spAutoFit/>
          </a:bodyPr>
          <a:lstStyle/>
          <a:p>
            <a:pPr algn="l">
              <a:lnSpc>
                <a:spcPts val="1320"/>
              </a:lnSpc>
            </a:pPr>
            <a:r>
              <a:rPr lang="en-US" sz="1100" spc="-10">
                <a:solidFill>
                  <a:srgbClr val="FFFFFF"/>
                </a:solidFill>
                <a:latin typeface="Ubuntu Bold"/>
              </a:rPr>
              <a:t>Aﬃanchiamo le imprese con un approccio integrato rivolto all’organizzazione e ai processi,</a:t>
            </a:r>
          </a:p>
          <a:p>
            <a:pPr algn="l">
              <a:lnSpc>
                <a:spcPts val="1320"/>
              </a:lnSpc>
            </a:pPr>
            <a:r>
              <a:rPr lang="en-US" sz="1100" spc="-5">
                <a:solidFill>
                  <a:srgbClr val="FFFFFF"/>
                </a:solidFill>
                <a:latin typeface="Ubuntu Bold"/>
              </a:rPr>
              <a:t>con un focus sugli asset intangibili e in particolare:</a:t>
            </a:r>
          </a:p>
          <a:p>
            <a:pPr marL="144780" lvl="1" indent="-72390" algn="l">
              <a:lnSpc>
                <a:spcPts val="1320"/>
              </a:lnSpc>
              <a:buFont typeface="Arial"/>
              <a:buChar char="•"/>
            </a:pPr>
            <a:r>
              <a:rPr lang="en-US" sz="1100" spc="-10">
                <a:solidFill>
                  <a:srgbClr val="FFFFFF"/>
                </a:solidFill>
                <a:latin typeface="Ubuntu Bold"/>
              </a:rPr>
              <a:t>R&amp;D (Ricerca e Sviluppo),</a:t>
            </a:r>
          </a:p>
          <a:p>
            <a:pPr marL="144780" lvl="1" indent="-72390" algn="l">
              <a:lnSpc>
                <a:spcPts val="1320"/>
              </a:lnSpc>
              <a:buFont typeface="Arial"/>
              <a:buChar char="•"/>
            </a:pPr>
            <a:r>
              <a:rPr lang="en-US" sz="1100" spc="-5">
                <a:solidFill>
                  <a:srgbClr val="FFFFFF"/>
                </a:solidFill>
                <a:latin typeface="Ubuntu Bold"/>
              </a:rPr>
              <a:t>Marketing 4.0,</a:t>
            </a:r>
          </a:p>
          <a:p>
            <a:pPr marL="144780" lvl="1" indent="-72390" algn="l">
              <a:lnSpc>
                <a:spcPts val="1320"/>
              </a:lnSpc>
              <a:buFont typeface="Arial"/>
              <a:buChar char="•"/>
            </a:pPr>
            <a:r>
              <a:rPr lang="en-US" sz="1100" spc="-10">
                <a:solidFill>
                  <a:srgbClr val="FFFFFF"/>
                </a:solidFill>
                <a:latin typeface="Ubuntu Bold"/>
              </a:rPr>
              <a:t>Tecnologie digitali e IP.</a:t>
            </a:r>
          </a:p>
        </p:txBody>
      </p:sp>
      <p:sp>
        <p:nvSpPr>
          <p:cNvPr id="11" name="TextBox 11"/>
          <p:cNvSpPr txBox="1"/>
          <p:nvPr/>
        </p:nvSpPr>
        <p:spPr>
          <a:xfrm>
            <a:off x="428172" y="2334615"/>
            <a:ext cx="6691630" cy="1195705"/>
          </a:xfrm>
          <a:prstGeom prst="rect">
            <a:avLst/>
          </a:prstGeom>
        </p:spPr>
        <p:txBody>
          <a:bodyPr lIns="0" tIns="0" rIns="0" bIns="0" rtlCol="0" anchor="t">
            <a:spAutoFit/>
          </a:bodyPr>
          <a:lstStyle/>
          <a:p>
            <a:pPr algn="l">
              <a:lnSpc>
                <a:spcPts val="1320"/>
              </a:lnSpc>
            </a:pPr>
            <a:r>
              <a:rPr lang="en-US" sz="1100">
                <a:solidFill>
                  <a:srgbClr val="FFFFFF"/>
                </a:solidFill>
                <a:latin typeface="Ubuntu Bold"/>
              </a:rPr>
              <a:t>ERSAF, come richiesto dal MUR, monitora i propri processi attraverso un sistema certiﬁcato ai  sensi della Normativa Uni En ISO 9001/2015 per i seguenti ambiti:</a:t>
            </a:r>
          </a:p>
          <a:p>
            <a:pPr marL="132715" lvl="1" indent="-66358" algn="l">
              <a:lnSpc>
                <a:spcPts val="1320"/>
              </a:lnSpc>
              <a:buFont typeface="Arial"/>
              <a:buChar char="•"/>
            </a:pPr>
            <a:r>
              <a:rPr lang="en-US" sz="1100" spc="-5">
                <a:solidFill>
                  <a:srgbClr val="FFFFFF"/>
                </a:solidFill>
                <a:latin typeface="Ubuntu Bold"/>
              </a:rPr>
              <a:t>EA 34 – Attività di Organismo di Ricerca Scientiﬁca per la Ricerca e Sviluppo di tipo industriale,  sperimentale, innovazione scientiﬁco-tecnologica e miglioramento delle condizioni lavorative.</a:t>
            </a:r>
          </a:p>
          <a:p>
            <a:pPr marL="144780" lvl="1" indent="-72390" algn="l">
              <a:lnSpc>
                <a:spcPts val="1320"/>
              </a:lnSpc>
              <a:buFont typeface="Arial"/>
              <a:buChar char="•"/>
            </a:pPr>
            <a:r>
              <a:rPr lang="en-US" sz="1100" spc="-5">
                <a:solidFill>
                  <a:srgbClr val="FFFFFF"/>
                </a:solidFill>
                <a:latin typeface="Ubuntu Bold"/>
              </a:rPr>
              <a:t>EA 35 – Progettazione ed Erogazione di Servizi per l’Orientamento nei Servizi Pubblici per il Lavoro,</a:t>
            </a:r>
          </a:p>
          <a:p>
            <a:pPr marL="144780" lvl="1" indent="-72390" algn="l">
              <a:lnSpc>
                <a:spcPts val="1320"/>
              </a:lnSpc>
            </a:pPr>
            <a:r>
              <a:rPr lang="en-US" sz="1100" spc="-5">
                <a:solidFill>
                  <a:srgbClr val="FFFFFF"/>
                </a:solidFill>
                <a:latin typeface="Ubuntu Bold"/>
              </a:rPr>
              <a:t>job Placement e per l’Erogazione di Servizi di consulenza mirati alla Selezione del personale.</a:t>
            </a:r>
          </a:p>
          <a:p>
            <a:pPr marL="144780" lvl="1" indent="-72390" algn="l">
              <a:lnSpc>
                <a:spcPts val="1320"/>
              </a:lnSpc>
              <a:buFont typeface="Arial"/>
              <a:buChar char="•"/>
            </a:pPr>
            <a:r>
              <a:rPr lang="en-US" sz="1100" spc="-5">
                <a:solidFill>
                  <a:srgbClr val="FFFFFF"/>
                </a:solidFill>
                <a:latin typeface="Ubuntu Bold"/>
              </a:rPr>
              <a:t>EA 37 – Progettazione ed Erogazione di corsi per l’Istruzione e la Formazione.</a:t>
            </a:r>
          </a:p>
        </p:txBody>
      </p:sp>
      <p:grpSp>
        <p:nvGrpSpPr>
          <p:cNvPr id="12" name="Group 12"/>
          <p:cNvGrpSpPr/>
          <p:nvPr/>
        </p:nvGrpSpPr>
        <p:grpSpPr>
          <a:xfrm>
            <a:off x="7154329" y="433641"/>
            <a:ext cx="3342004" cy="3187700"/>
            <a:chOff x="0" y="0"/>
            <a:chExt cx="4456005" cy="4250267"/>
          </a:xfrm>
        </p:grpSpPr>
        <p:sp>
          <p:nvSpPr>
            <p:cNvPr id="13" name="Freeform 13"/>
            <p:cNvSpPr/>
            <p:nvPr/>
          </p:nvSpPr>
          <p:spPr>
            <a:xfrm>
              <a:off x="0" y="0"/>
              <a:ext cx="4455287" cy="4250182"/>
            </a:xfrm>
            <a:custGeom>
              <a:avLst/>
              <a:gdLst/>
              <a:ahLst/>
              <a:cxnLst/>
              <a:rect l="l" t="t" r="r" b="b"/>
              <a:pathLst>
                <a:path w="4455287" h="4250182">
                  <a:moveTo>
                    <a:pt x="4455287" y="4250182"/>
                  </a:moveTo>
                  <a:lnTo>
                    <a:pt x="0" y="4250182"/>
                  </a:lnTo>
                  <a:lnTo>
                    <a:pt x="0" y="0"/>
                  </a:lnTo>
                  <a:lnTo>
                    <a:pt x="4455287" y="0"/>
                  </a:lnTo>
                  <a:lnTo>
                    <a:pt x="4455287" y="4250182"/>
                  </a:lnTo>
                  <a:close/>
                </a:path>
              </a:pathLst>
            </a:custGeom>
            <a:solidFill>
              <a:srgbClr val="FFFFFF"/>
            </a:solidFill>
          </p:spPr>
        </p:sp>
      </p:grpSp>
      <p:grpSp>
        <p:nvGrpSpPr>
          <p:cNvPr id="14" name="Group 14"/>
          <p:cNvGrpSpPr/>
          <p:nvPr/>
        </p:nvGrpSpPr>
        <p:grpSpPr>
          <a:xfrm>
            <a:off x="9394101" y="2201910"/>
            <a:ext cx="345122" cy="440410"/>
            <a:chOff x="0" y="0"/>
            <a:chExt cx="460163" cy="587213"/>
          </a:xfrm>
        </p:grpSpPr>
        <p:sp>
          <p:nvSpPr>
            <p:cNvPr id="15" name="Freeform 15"/>
            <p:cNvSpPr/>
            <p:nvPr/>
          </p:nvSpPr>
          <p:spPr>
            <a:xfrm>
              <a:off x="0" y="0"/>
              <a:ext cx="460121" cy="587248"/>
            </a:xfrm>
            <a:custGeom>
              <a:avLst/>
              <a:gdLst/>
              <a:ahLst/>
              <a:cxnLst/>
              <a:rect l="l" t="t" r="r" b="b"/>
              <a:pathLst>
                <a:path w="460121" h="587248">
                  <a:moveTo>
                    <a:pt x="0" y="0"/>
                  </a:moveTo>
                  <a:lnTo>
                    <a:pt x="460121" y="0"/>
                  </a:lnTo>
                  <a:lnTo>
                    <a:pt x="460121" y="587248"/>
                  </a:lnTo>
                  <a:lnTo>
                    <a:pt x="0" y="587248"/>
                  </a:lnTo>
                  <a:close/>
                </a:path>
              </a:pathLst>
            </a:custGeom>
            <a:blipFill>
              <a:blip r:embed="rId3"/>
              <a:stretch>
                <a:fillRect t="-65" r="-9" b="-59"/>
              </a:stretch>
            </a:blipFill>
          </p:spPr>
        </p:sp>
      </p:grpSp>
      <p:grpSp>
        <p:nvGrpSpPr>
          <p:cNvPr id="16" name="Group 16"/>
          <p:cNvGrpSpPr/>
          <p:nvPr/>
        </p:nvGrpSpPr>
        <p:grpSpPr>
          <a:xfrm>
            <a:off x="8815128" y="2230145"/>
            <a:ext cx="548301" cy="346642"/>
            <a:chOff x="0" y="0"/>
            <a:chExt cx="731068" cy="462189"/>
          </a:xfrm>
        </p:grpSpPr>
        <p:sp>
          <p:nvSpPr>
            <p:cNvPr id="17" name="Freeform 17"/>
            <p:cNvSpPr/>
            <p:nvPr/>
          </p:nvSpPr>
          <p:spPr>
            <a:xfrm>
              <a:off x="0" y="0"/>
              <a:ext cx="731012" cy="462153"/>
            </a:xfrm>
            <a:custGeom>
              <a:avLst/>
              <a:gdLst/>
              <a:ahLst/>
              <a:cxnLst/>
              <a:rect l="l" t="t" r="r" b="b"/>
              <a:pathLst>
                <a:path w="731012" h="462153">
                  <a:moveTo>
                    <a:pt x="0" y="0"/>
                  </a:moveTo>
                  <a:lnTo>
                    <a:pt x="731012" y="0"/>
                  </a:lnTo>
                  <a:lnTo>
                    <a:pt x="731012" y="462153"/>
                  </a:lnTo>
                  <a:lnTo>
                    <a:pt x="0" y="462153"/>
                  </a:lnTo>
                  <a:close/>
                </a:path>
              </a:pathLst>
            </a:custGeom>
            <a:blipFill>
              <a:blip r:embed="rId4"/>
              <a:stretch>
                <a:fillRect r="-7" b="-8"/>
              </a:stretch>
            </a:blipFill>
          </p:spPr>
        </p:sp>
      </p:grpSp>
      <p:grpSp>
        <p:nvGrpSpPr>
          <p:cNvPr id="18" name="Group 18"/>
          <p:cNvGrpSpPr/>
          <p:nvPr/>
        </p:nvGrpSpPr>
        <p:grpSpPr>
          <a:xfrm>
            <a:off x="7825778" y="2108060"/>
            <a:ext cx="619627" cy="619624"/>
            <a:chOff x="0" y="0"/>
            <a:chExt cx="826169" cy="826165"/>
          </a:xfrm>
        </p:grpSpPr>
        <p:sp>
          <p:nvSpPr>
            <p:cNvPr id="19" name="Freeform 19"/>
            <p:cNvSpPr/>
            <p:nvPr/>
          </p:nvSpPr>
          <p:spPr>
            <a:xfrm>
              <a:off x="0" y="0"/>
              <a:ext cx="826135" cy="826135"/>
            </a:xfrm>
            <a:custGeom>
              <a:avLst/>
              <a:gdLst/>
              <a:ahLst/>
              <a:cxnLst/>
              <a:rect l="l" t="t" r="r" b="b"/>
              <a:pathLst>
                <a:path w="826135" h="826135">
                  <a:moveTo>
                    <a:pt x="0" y="0"/>
                  </a:moveTo>
                  <a:lnTo>
                    <a:pt x="826135" y="0"/>
                  </a:lnTo>
                  <a:lnTo>
                    <a:pt x="826135" y="826135"/>
                  </a:lnTo>
                  <a:lnTo>
                    <a:pt x="0" y="826135"/>
                  </a:lnTo>
                  <a:close/>
                </a:path>
              </a:pathLst>
            </a:custGeom>
            <a:blipFill>
              <a:blip r:embed="rId5"/>
              <a:stretch>
                <a:fillRect r="-4" b="-3"/>
              </a:stretch>
            </a:blipFill>
          </p:spPr>
        </p:sp>
      </p:grpSp>
      <p:sp>
        <p:nvSpPr>
          <p:cNvPr id="20" name="Freeform 20"/>
          <p:cNvSpPr/>
          <p:nvPr/>
        </p:nvSpPr>
        <p:spPr>
          <a:xfrm>
            <a:off x="7202068" y="4851533"/>
            <a:ext cx="3489960" cy="2235200"/>
          </a:xfrm>
          <a:custGeom>
            <a:avLst/>
            <a:gdLst/>
            <a:ahLst/>
            <a:cxnLst/>
            <a:rect l="l" t="t" r="r" b="b"/>
            <a:pathLst>
              <a:path w="3489960" h="2235200">
                <a:moveTo>
                  <a:pt x="0" y="0"/>
                </a:moveTo>
                <a:lnTo>
                  <a:pt x="3489960" y="0"/>
                </a:lnTo>
                <a:lnTo>
                  <a:pt x="3489960" y="2235200"/>
                </a:lnTo>
                <a:lnTo>
                  <a:pt x="0" y="2235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1"/>
          <p:cNvSpPr txBox="1"/>
          <p:nvPr/>
        </p:nvSpPr>
        <p:spPr>
          <a:xfrm>
            <a:off x="7683420" y="5358011"/>
            <a:ext cx="2720975" cy="1000125"/>
          </a:xfrm>
          <a:prstGeom prst="rect">
            <a:avLst/>
          </a:prstGeom>
        </p:spPr>
        <p:txBody>
          <a:bodyPr lIns="0" tIns="0" rIns="0" bIns="0" rtlCol="0" anchor="t">
            <a:spAutoFit/>
          </a:bodyPr>
          <a:lstStyle/>
          <a:p>
            <a:pPr algn="r">
              <a:lnSpc>
                <a:spcPts val="2879"/>
              </a:lnSpc>
            </a:pPr>
            <a:r>
              <a:rPr lang="en-US" sz="2400" spc="-15">
                <a:solidFill>
                  <a:srgbClr val="D69F35"/>
                </a:solidFill>
                <a:latin typeface="Ubuntu Bold"/>
              </a:rPr>
              <a:t>Qualità Certiﬁcata</a:t>
            </a:r>
          </a:p>
          <a:p>
            <a:pPr algn="r">
              <a:lnSpc>
                <a:spcPts val="2879"/>
              </a:lnSpc>
            </a:pPr>
            <a:r>
              <a:rPr lang="en-US" sz="2400" spc="5">
                <a:solidFill>
                  <a:srgbClr val="D69F35"/>
                </a:solidFill>
                <a:latin typeface="Ubuntu Bold"/>
              </a:rPr>
              <a:t>Dei Servizi</a:t>
            </a:r>
          </a:p>
          <a:p>
            <a:pPr algn="r">
              <a:lnSpc>
                <a:spcPts val="2160"/>
              </a:lnSpc>
            </a:pPr>
            <a:r>
              <a:rPr lang="en-US" sz="1800" spc="-20">
                <a:solidFill>
                  <a:srgbClr val="FFFFFF"/>
                </a:solidFill>
                <a:latin typeface="Ubuntu Bold"/>
              </a:rPr>
              <a:t>Ente Accreditato</a:t>
            </a:r>
          </a:p>
        </p:txBody>
      </p:sp>
      <p:sp>
        <p:nvSpPr>
          <p:cNvPr id="22" name="TextBox 22"/>
          <p:cNvSpPr txBox="1"/>
          <p:nvPr/>
        </p:nvSpPr>
        <p:spPr>
          <a:xfrm>
            <a:off x="8007021" y="1702130"/>
            <a:ext cx="1565910" cy="114300"/>
          </a:xfrm>
          <a:prstGeom prst="rect">
            <a:avLst/>
          </a:prstGeom>
        </p:spPr>
        <p:txBody>
          <a:bodyPr lIns="0" tIns="0" rIns="0" bIns="0" rtlCol="0" anchor="t">
            <a:spAutoFit/>
          </a:bodyPr>
          <a:lstStyle/>
          <a:p>
            <a:pPr algn="l">
              <a:lnSpc>
                <a:spcPts val="719"/>
              </a:lnSpc>
            </a:pPr>
            <a:r>
              <a:rPr lang="en-US" sz="600" spc="-5">
                <a:solidFill>
                  <a:srgbClr val="16479E"/>
                </a:solidFill>
                <a:latin typeface="Arimo Bold"/>
              </a:rPr>
              <a:t>Ente di Ricerca Scientifica ed Alta Formazione</a:t>
            </a:r>
          </a:p>
        </p:txBody>
      </p:sp>
      <p:sp>
        <p:nvSpPr>
          <p:cNvPr id="23" name="Freeform 23"/>
          <p:cNvSpPr/>
          <p:nvPr/>
        </p:nvSpPr>
        <p:spPr>
          <a:xfrm>
            <a:off x="8417867" y="670516"/>
            <a:ext cx="360045" cy="1006475"/>
          </a:xfrm>
          <a:custGeom>
            <a:avLst/>
            <a:gdLst/>
            <a:ahLst/>
            <a:cxnLst/>
            <a:rect l="l" t="t" r="r" b="b"/>
            <a:pathLst>
              <a:path w="360045" h="1006475">
                <a:moveTo>
                  <a:pt x="0" y="0"/>
                </a:moveTo>
                <a:lnTo>
                  <a:pt x="360045" y="0"/>
                </a:lnTo>
                <a:lnTo>
                  <a:pt x="360045" y="1006475"/>
                </a:lnTo>
                <a:lnTo>
                  <a:pt x="0" y="1006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a:off x="8777814" y="670523"/>
            <a:ext cx="360045" cy="1006475"/>
          </a:xfrm>
          <a:custGeom>
            <a:avLst/>
            <a:gdLst/>
            <a:ahLst/>
            <a:cxnLst/>
            <a:rect l="l" t="t" r="r" b="b"/>
            <a:pathLst>
              <a:path w="360045" h="1006475">
                <a:moveTo>
                  <a:pt x="0" y="0"/>
                </a:moveTo>
                <a:lnTo>
                  <a:pt x="360045" y="0"/>
                </a:lnTo>
                <a:lnTo>
                  <a:pt x="360045" y="1006475"/>
                </a:lnTo>
                <a:lnTo>
                  <a:pt x="0" y="10064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5" name="Group 25"/>
          <p:cNvGrpSpPr/>
          <p:nvPr/>
        </p:nvGrpSpPr>
        <p:grpSpPr>
          <a:xfrm>
            <a:off x="8495372" y="789600"/>
            <a:ext cx="567690" cy="118110"/>
            <a:chOff x="0" y="0"/>
            <a:chExt cx="756920" cy="157480"/>
          </a:xfrm>
        </p:grpSpPr>
        <p:sp>
          <p:nvSpPr>
            <p:cNvPr id="26" name="Freeform 26"/>
            <p:cNvSpPr/>
            <p:nvPr/>
          </p:nvSpPr>
          <p:spPr>
            <a:xfrm>
              <a:off x="0" y="0"/>
              <a:ext cx="756793" cy="156845"/>
            </a:xfrm>
            <a:custGeom>
              <a:avLst/>
              <a:gdLst/>
              <a:ahLst/>
              <a:cxnLst/>
              <a:rect l="l" t="t" r="r" b="b"/>
              <a:pathLst>
                <a:path w="756793" h="156845">
                  <a:moveTo>
                    <a:pt x="377952" y="0"/>
                  </a:moveTo>
                  <a:lnTo>
                    <a:pt x="0" y="134366"/>
                  </a:lnTo>
                  <a:lnTo>
                    <a:pt x="16129" y="156845"/>
                  </a:lnTo>
                  <a:lnTo>
                    <a:pt x="740664" y="156845"/>
                  </a:lnTo>
                  <a:lnTo>
                    <a:pt x="756793" y="134366"/>
                  </a:lnTo>
                  <a:lnTo>
                    <a:pt x="377952" y="0"/>
                  </a:lnTo>
                  <a:close/>
                </a:path>
              </a:pathLst>
            </a:custGeom>
            <a:solidFill>
              <a:srgbClr val="2F3082"/>
            </a:solidFill>
          </p:spPr>
        </p:sp>
      </p:grpSp>
      <p:grpSp>
        <p:nvGrpSpPr>
          <p:cNvPr id="27" name="Group 27"/>
          <p:cNvGrpSpPr/>
          <p:nvPr/>
        </p:nvGrpSpPr>
        <p:grpSpPr>
          <a:xfrm>
            <a:off x="8652789" y="974004"/>
            <a:ext cx="235546" cy="323033"/>
            <a:chOff x="0" y="0"/>
            <a:chExt cx="314061" cy="430711"/>
          </a:xfrm>
        </p:grpSpPr>
        <p:sp>
          <p:nvSpPr>
            <p:cNvPr id="28" name="Freeform 28"/>
            <p:cNvSpPr/>
            <p:nvPr/>
          </p:nvSpPr>
          <p:spPr>
            <a:xfrm>
              <a:off x="0" y="0"/>
              <a:ext cx="314071" cy="430657"/>
            </a:xfrm>
            <a:custGeom>
              <a:avLst/>
              <a:gdLst/>
              <a:ahLst/>
              <a:cxnLst/>
              <a:rect l="l" t="t" r="r" b="b"/>
              <a:pathLst>
                <a:path w="314071" h="430657">
                  <a:moveTo>
                    <a:pt x="0" y="0"/>
                  </a:moveTo>
                  <a:lnTo>
                    <a:pt x="314071" y="0"/>
                  </a:lnTo>
                  <a:lnTo>
                    <a:pt x="314071" y="430657"/>
                  </a:lnTo>
                  <a:lnTo>
                    <a:pt x="0" y="430657"/>
                  </a:lnTo>
                  <a:close/>
                </a:path>
              </a:pathLst>
            </a:custGeom>
            <a:blipFill>
              <a:blip r:embed="rId12"/>
              <a:stretch>
                <a:fillRect t="-595" r="3" b="-608"/>
              </a:stretch>
            </a:blipFill>
          </p:spPr>
        </p:sp>
      </p:grpSp>
      <p:sp>
        <p:nvSpPr>
          <p:cNvPr id="29" name="Freeform 29"/>
          <p:cNvSpPr/>
          <p:nvPr/>
        </p:nvSpPr>
        <p:spPr>
          <a:xfrm>
            <a:off x="8424291" y="687151"/>
            <a:ext cx="354330" cy="989330"/>
          </a:xfrm>
          <a:custGeom>
            <a:avLst/>
            <a:gdLst/>
            <a:ahLst/>
            <a:cxnLst/>
            <a:rect l="l" t="t" r="r" b="b"/>
            <a:pathLst>
              <a:path w="354330" h="989330">
                <a:moveTo>
                  <a:pt x="0" y="0"/>
                </a:moveTo>
                <a:lnTo>
                  <a:pt x="354330" y="0"/>
                </a:lnTo>
                <a:lnTo>
                  <a:pt x="354330" y="989330"/>
                </a:lnTo>
                <a:lnTo>
                  <a:pt x="0" y="9893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0" name="Freeform 30"/>
          <p:cNvSpPr/>
          <p:nvPr/>
        </p:nvSpPr>
        <p:spPr>
          <a:xfrm>
            <a:off x="8778113" y="687160"/>
            <a:ext cx="354330" cy="989330"/>
          </a:xfrm>
          <a:custGeom>
            <a:avLst/>
            <a:gdLst/>
            <a:ahLst/>
            <a:cxnLst/>
            <a:rect l="l" t="t" r="r" b="b"/>
            <a:pathLst>
              <a:path w="354330" h="989330">
                <a:moveTo>
                  <a:pt x="0" y="0"/>
                </a:moveTo>
                <a:lnTo>
                  <a:pt x="354330" y="0"/>
                </a:lnTo>
                <a:lnTo>
                  <a:pt x="354330" y="989330"/>
                </a:lnTo>
                <a:lnTo>
                  <a:pt x="0" y="9893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1" name="Group 31"/>
          <p:cNvGrpSpPr/>
          <p:nvPr/>
        </p:nvGrpSpPr>
        <p:grpSpPr>
          <a:xfrm>
            <a:off x="7696110" y="881595"/>
            <a:ext cx="2181060" cy="700531"/>
            <a:chOff x="0" y="0"/>
            <a:chExt cx="2908080" cy="934041"/>
          </a:xfrm>
        </p:grpSpPr>
        <p:sp>
          <p:nvSpPr>
            <p:cNvPr id="32" name="Freeform 32"/>
            <p:cNvSpPr/>
            <p:nvPr/>
          </p:nvSpPr>
          <p:spPr>
            <a:xfrm>
              <a:off x="0" y="0"/>
              <a:ext cx="2908046" cy="934085"/>
            </a:xfrm>
            <a:custGeom>
              <a:avLst/>
              <a:gdLst/>
              <a:ahLst/>
              <a:cxnLst/>
              <a:rect l="l" t="t" r="r" b="b"/>
              <a:pathLst>
                <a:path w="2908046" h="934085">
                  <a:moveTo>
                    <a:pt x="0" y="0"/>
                  </a:moveTo>
                  <a:lnTo>
                    <a:pt x="2908046" y="0"/>
                  </a:lnTo>
                  <a:lnTo>
                    <a:pt x="2908046" y="934085"/>
                  </a:lnTo>
                  <a:lnTo>
                    <a:pt x="0" y="934085"/>
                  </a:lnTo>
                  <a:close/>
                </a:path>
              </a:pathLst>
            </a:custGeom>
            <a:blipFill>
              <a:blip r:embed="rId17"/>
              <a:stretch>
                <a:fillRect l="-35" r="-36" b="4"/>
              </a:stretch>
            </a:blipFill>
          </p:spPr>
        </p:sp>
      </p:grpSp>
      <p:sp>
        <p:nvSpPr>
          <p:cNvPr id="33" name="TextBox 33"/>
          <p:cNvSpPr txBox="1"/>
          <p:nvPr/>
        </p:nvSpPr>
        <p:spPr>
          <a:xfrm>
            <a:off x="8435708" y="1350728"/>
            <a:ext cx="715645" cy="237490"/>
          </a:xfrm>
          <a:prstGeom prst="rect">
            <a:avLst/>
          </a:prstGeom>
        </p:spPr>
        <p:txBody>
          <a:bodyPr lIns="0" tIns="0" rIns="0" bIns="0" rtlCol="0" anchor="t">
            <a:spAutoFit/>
          </a:bodyPr>
          <a:lstStyle/>
          <a:p>
            <a:pPr algn="l">
              <a:lnSpc>
                <a:spcPts val="1620"/>
              </a:lnSpc>
            </a:pPr>
            <a:r>
              <a:rPr lang="en-US" sz="1350" spc="-5">
                <a:solidFill>
                  <a:srgbClr val="FFFFFF"/>
                </a:solidFill>
                <a:latin typeface="Arimo Bold"/>
              </a:rPr>
              <a:t>E.R.S.A.F.</a:t>
            </a:r>
          </a:p>
        </p:txBody>
      </p:sp>
      <p:grpSp>
        <p:nvGrpSpPr>
          <p:cNvPr id="34" name="Group 34"/>
          <p:cNvGrpSpPr/>
          <p:nvPr/>
        </p:nvGrpSpPr>
        <p:grpSpPr>
          <a:xfrm>
            <a:off x="8125980" y="604532"/>
            <a:ext cx="306972" cy="322554"/>
            <a:chOff x="0" y="0"/>
            <a:chExt cx="409296" cy="430072"/>
          </a:xfrm>
        </p:grpSpPr>
        <p:sp>
          <p:nvSpPr>
            <p:cNvPr id="35" name="Freeform 35"/>
            <p:cNvSpPr/>
            <p:nvPr/>
          </p:nvSpPr>
          <p:spPr>
            <a:xfrm>
              <a:off x="0" y="0"/>
              <a:ext cx="409321" cy="430022"/>
            </a:xfrm>
            <a:custGeom>
              <a:avLst/>
              <a:gdLst/>
              <a:ahLst/>
              <a:cxnLst/>
              <a:rect l="l" t="t" r="r" b="b"/>
              <a:pathLst>
                <a:path w="409321" h="430022">
                  <a:moveTo>
                    <a:pt x="0" y="0"/>
                  </a:moveTo>
                  <a:lnTo>
                    <a:pt x="409321" y="0"/>
                  </a:lnTo>
                  <a:lnTo>
                    <a:pt x="409321" y="430022"/>
                  </a:lnTo>
                  <a:lnTo>
                    <a:pt x="0" y="430022"/>
                  </a:lnTo>
                  <a:close/>
                </a:path>
              </a:pathLst>
            </a:custGeom>
            <a:blipFill>
              <a:blip r:embed="rId18"/>
              <a:stretch>
                <a:fillRect l="-969" r="-963" b="-11"/>
              </a:stretch>
            </a:blipFill>
          </p:spPr>
        </p:sp>
      </p:grpSp>
      <p:grpSp>
        <p:nvGrpSpPr>
          <p:cNvPr id="36" name="Group 36"/>
          <p:cNvGrpSpPr/>
          <p:nvPr/>
        </p:nvGrpSpPr>
        <p:grpSpPr>
          <a:xfrm>
            <a:off x="9128823" y="603808"/>
            <a:ext cx="279972" cy="264159"/>
            <a:chOff x="0" y="0"/>
            <a:chExt cx="373296" cy="352212"/>
          </a:xfrm>
        </p:grpSpPr>
        <p:sp>
          <p:nvSpPr>
            <p:cNvPr id="37" name="Freeform 37"/>
            <p:cNvSpPr/>
            <p:nvPr/>
          </p:nvSpPr>
          <p:spPr>
            <a:xfrm>
              <a:off x="0" y="0"/>
              <a:ext cx="373253" cy="352171"/>
            </a:xfrm>
            <a:custGeom>
              <a:avLst/>
              <a:gdLst/>
              <a:ahLst/>
              <a:cxnLst/>
              <a:rect l="l" t="t" r="r" b="b"/>
              <a:pathLst>
                <a:path w="373253" h="352171">
                  <a:moveTo>
                    <a:pt x="0" y="0"/>
                  </a:moveTo>
                  <a:lnTo>
                    <a:pt x="373253" y="0"/>
                  </a:lnTo>
                  <a:lnTo>
                    <a:pt x="373253" y="352171"/>
                  </a:lnTo>
                  <a:lnTo>
                    <a:pt x="0" y="352171"/>
                  </a:lnTo>
                  <a:close/>
                </a:path>
              </a:pathLst>
            </a:custGeom>
            <a:blipFill>
              <a:blip r:embed="rId19"/>
              <a:stretch>
                <a:fillRect t="-298" r="-11" b="-310"/>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63"/>
            <a:ext cx="10692003" cy="7551242"/>
            <a:chOff x="0" y="0"/>
            <a:chExt cx="14256004" cy="10068323"/>
          </a:xfrm>
        </p:grpSpPr>
        <p:sp>
          <p:nvSpPr>
            <p:cNvPr id="3" name="Freeform 3"/>
            <p:cNvSpPr/>
            <p:nvPr/>
          </p:nvSpPr>
          <p:spPr>
            <a:xfrm>
              <a:off x="0" y="0"/>
              <a:ext cx="14256004" cy="10068306"/>
            </a:xfrm>
            <a:custGeom>
              <a:avLst/>
              <a:gdLst/>
              <a:ahLst/>
              <a:cxnLst/>
              <a:rect l="l" t="t" r="r" b="b"/>
              <a:pathLst>
                <a:path w="14256004" h="10068306">
                  <a:moveTo>
                    <a:pt x="0" y="0"/>
                  </a:moveTo>
                  <a:lnTo>
                    <a:pt x="14256004" y="0"/>
                  </a:lnTo>
                  <a:lnTo>
                    <a:pt x="14256004" y="10068306"/>
                  </a:lnTo>
                  <a:lnTo>
                    <a:pt x="0" y="10068306"/>
                  </a:lnTo>
                  <a:close/>
                </a:path>
              </a:pathLst>
            </a:custGeom>
            <a:blipFill>
              <a:blip r:embed="rId2"/>
              <a:stretch>
                <a:fillRect t="-12" b="-12"/>
              </a:stretch>
            </a:blipFill>
          </p:spPr>
        </p:sp>
      </p:grpSp>
      <p:grpSp>
        <p:nvGrpSpPr>
          <p:cNvPr id="4" name="Group 4"/>
          <p:cNvGrpSpPr/>
          <p:nvPr/>
        </p:nvGrpSpPr>
        <p:grpSpPr>
          <a:xfrm>
            <a:off x="0" y="232841"/>
            <a:ext cx="10692130" cy="3390265"/>
            <a:chOff x="0" y="0"/>
            <a:chExt cx="14256173" cy="4520353"/>
          </a:xfrm>
        </p:grpSpPr>
        <p:sp>
          <p:nvSpPr>
            <p:cNvPr id="5" name="Freeform 5"/>
            <p:cNvSpPr/>
            <p:nvPr/>
          </p:nvSpPr>
          <p:spPr>
            <a:xfrm>
              <a:off x="0" y="0"/>
              <a:ext cx="14256004" cy="4520184"/>
            </a:xfrm>
            <a:custGeom>
              <a:avLst/>
              <a:gdLst/>
              <a:ahLst/>
              <a:cxnLst/>
              <a:rect l="l" t="t" r="r" b="b"/>
              <a:pathLst>
                <a:path w="14256004" h="4520184">
                  <a:moveTo>
                    <a:pt x="0" y="4520184"/>
                  </a:moveTo>
                  <a:lnTo>
                    <a:pt x="14256004" y="4520184"/>
                  </a:lnTo>
                  <a:lnTo>
                    <a:pt x="14256004" y="0"/>
                  </a:lnTo>
                  <a:lnTo>
                    <a:pt x="0" y="0"/>
                  </a:lnTo>
                  <a:lnTo>
                    <a:pt x="0" y="4520184"/>
                  </a:lnTo>
                  <a:close/>
                </a:path>
              </a:pathLst>
            </a:custGeom>
            <a:solidFill>
              <a:srgbClr val="1B65B1"/>
            </a:solidFill>
          </p:spPr>
        </p:sp>
      </p:grpSp>
      <p:grpSp>
        <p:nvGrpSpPr>
          <p:cNvPr id="6" name="Group 6"/>
          <p:cNvGrpSpPr/>
          <p:nvPr/>
        </p:nvGrpSpPr>
        <p:grpSpPr>
          <a:xfrm>
            <a:off x="7154329" y="3622992"/>
            <a:ext cx="3342004" cy="3939540"/>
            <a:chOff x="0" y="0"/>
            <a:chExt cx="4456005" cy="5252720"/>
          </a:xfrm>
        </p:grpSpPr>
        <p:sp>
          <p:nvSpPr>
            <p:cNvPr id="7" name="Freeform 7"/>
            <p:cNvSpPr/>
            <p:nvPr/>
          </p:nvSpPr>
          <p:spPr>
            <a:xfrm>
              <a:off x="0" y="0"/>
              <a:ext cx="4455287" cy="5252466"/>
            </a:xfrm>
            <a:custGeom>
              <a:avLst/>
              <a:gdLst/>
              <a:ahLst/>
              <a:cxnLst/>
              <a:rect l="l" t="t" r="r" b="b"/>
              <a:pathLst>
                <a:path w="4455287" h="5252466">
                  <a:moveTo>
                    <a:pt x="4455287" y="5252466"/>
                  </a:moveTo>
                  <a:lnTo>
                    <a:pt x="0" y="5252466"/>
                  </a:lnTo>
                  <a:lnTo>
                    <a:pt x="0" y="0"/>
                  </a:lnTo>
                  <a:lnTo>
                    <a:pt x="4455287" y="0"/>
                  </a:lnTo>
                  <a:lnTo>
                    <a:pt x="4455287" y="5252466"/>
                  </a:lnTo>
                  <a:close/>
                </a:path>
              </a:pathLst>
            </a:custGeom>
            <a:solidFill>
              <a:srgbClr val="FFFFFF">
                <a:alpha val="75686"/>
              </a:srgbClr>
            </a:solidFill>
          </p:spPr>
        </p:sp>
      </p:grpSp>
      <p:sp>
        <p:nvSpPr>
          <p:cNvPr id="8" name="TextBox 8"/>
          <p:cNvSpPr txBox="1"/>
          <p:nvPr/>
        </p:nvSpPr>
        <p:spPr>
          <a:xfrm>
            <a:off x="301172" y="373188"/>
            <a:ext cx="5568315" cy="351790"/>
          </a:xfrm>
          <a:prstGeom prst="rect">
            <a:avLst/>
          </a:prstGeom>
        </p:spPr>
        <p:txBody>
          <a:bodyPr lIns="0" tIns="0" rIns="0" bIns="0" rtlCol="0" anchor="t">
            <a:spAutoFit/>
          </a:bodyPr>
          <a:lstStyle/>
          <a:p>
            <a:pPr algn="l">
              <a:lnSpc>
                <a:spcPts val="2520"/>
              </a:lnSpc>
            </a:pPr>
            <a:r>
              <a:rPr lang="en-US" sz="2100" spc="-10">
                <a:solidFill>
                  <a:srgbClr val="D69F35"/>
                </a:solidFill>
                <a:latin typeface="Ubuntu Bold"/>
              </a:rPr>
              <a:t>Gestione mediante Piattaforma Informatica</a:t>
            </a:r>
          </a:p>
        </p:txBody>
      </p:sp>
      <p:sp>
        <p:nvSpPr>
          <p:cNvPr id="9" name="TextBox 9"/>
          <p:cNvSpPr txBox="1"/>
          <p:nvPr/>
        </p:nvSpPr>
        <p:spPr>
          <a:xfrm>
            <a:off x="301172" y="825855"/>
            <a:ext cx="6758305" cy="525145"/>
          </a:xfrm>
          <a:prstGeom prst="rect">
            <a:avLst/>
          </a:prstGeom>
        </p:spPr>
        <p:txBody>
          <a:bodyPr lIns="0" tIns="0" rIns="0" bIns="0" rtlCol="0" anchor="t">
            <a:spAutoFit/>
          </a:bodyPr>
          <a:lstStyle/>
          <a:p>
            <a:pPr algn="l">
              <a:lnSpc>
                <a:spcPts val="1320"/>
              </a:lnSpc>
            </a:pPr>
            <a:r>
              <a:rPr lang="en-US" sz="1100" spc="-5">
                <a:solidFill>
                  <a:srgbClr val="FFFFFF"/>
                </a:solidFill>
                <a:latin typeface="Ubuntu Bold"/>
              </a:rPr>
              <a:t>Grazie ai continui investimenti in R&amp;D ERSAF ha strutturato un sistema multipiattaforma proprietario  per rispondere al bisogno di innovazione delle Imprese attraverso i nostri Business Units dedicati</a:t>
            </a:r>
          </a:p>
          <a:p>
            <a:pPr algn="l">
              <a:lnSpc>
                <a:spcPts val="1320"/>
              </a:lnSpc>
            </a:pPr>
            <a:r>
              <a:rPr lang="en-US" sz="1100" spc="-10">
                <a:solidFill>
                  <a:srgbClr val="FFFFFF"/>
                </a:solidFill>
                <a:latin typeface="Ubuntu Bold"/>
              </a:rPr>
              <a:t>alla Consulenza, Tecnologia Digitale ed Ingegneria, il tutto altamente automatizzato.</a:t>
            </a:r>
          </a:p>
        </p:txBody>
      </p:sp>
      <p:sp>
        <p:nvSpPr>
          <p:cNvPr id="10" name="TextBox 10"/>
          <p:cNvSpPr txBox="1"/>
          <p:nvPr/>
        </p:nvSpPr>
        <p:spPr>
          <a:xfrm>
            <a:off x="301172" y="1496415"/>
            <a:ext cx="6645275" cy="525145"/>
          </a:xfrm>
          <a:prstGeom prst="rect">
            <a:avLst/>
          </a:prstGeom>
        </p:spPr>
        <p:txBody>
          <a:bodyPr lIns="0" tIns="0" rIns="0" bIns="0" rtlCol="0" anchor="t">
            <a:spAutoFit/>
          </a:bodyPr>
          <a:lstStyle/>
          <a:p>
            <a:pPr algn="l">
              <a:lnSpc>
                <a:spcPts val="1320"/>
              </a:lnSpc>
            </a:pPr>
            <a:r>
              <a:rPr lang="en-US" sz="1100" spc="-10">
                <a:solidFill>
                  <a:srgbClr val="FFFFFF"/>
                </a:solidFill>
                <a:latin typeface="Ubuntu Bold"/>
              </a:rPr>
              <a:t>Attraverso l’utilizzo della nostra piattaforma l’Impresa valuta automaticamente l’applicazione</a:t>
            </a:r>
          </a:p>
          <a:p>
            <a:pPr algn="l">
              <a:lnSpc>
                <a:spcPts val="1320"/>
              </a:lnSpc>
            </a:pPr>
            <a:r>
              <a:rPr lang="en-US" sz="1100" spc="-5">
                <a:solidFill>
                  <a:srgbClr val="FFFFFF"/>
                </a:solidFill>
                <a:latin typeface="Ubuntu Bold"/>
              </a:rPr>
              <a:t>della misura o bando e successivamente monitora gli stati di avanzamento del progetto ed i beneﬁci  ﬁscali o economici ottenuti. La Piattaforma consente inoltre la facile rendicontazione dei risultati.</a:t>
            </a:r>
          </a:p>
        </p:txBody>
      </p:sp>
      <p:sp>
        <p:nvSpPr>
          <p:cNvPr id="11" name="TextBox 11"/>
          <p:cNvSpPr txBox="1"/>
          <p:nvPr/>
        </p:nvSpPr>
        <p:spPr>
          <a:xfrm>
            <a:off x="301172" y="2166975"/>
            <a:ext cx="6678295" cy="692785"/>
          </a:xfrm>
          <a:prstGeom prst="rect">
            <a:avLst/>
          </a:prstGeom>
        </p:spPr>
        <p:txBody>
          <a:bodyPr lIns="0" tIns="0" rIns="0" bIns="0" rtlCol="0" anchor="t">
            <a:spAutoFit/>
          </a:bodyPr>
          <a:lstStyle/>
          <a:p>
            <a:pPr algn="l">
              <a:lnSpc>
                <a:spcPts val="1320"/>
              </a:lnSpc>
            </a:pPr>
            <a:r>
              <a:rPr lang="en-US" sz="1100" spc="-5">
                <a:solidFill>
                  <a:srgbClr val="FFFFFF"/>
                </a:solidFill>
                <a:latin typeface="Ubuntu Bold"/>
              </a:rPr>
              <a:t>Ogni dipendente dell’impresa inserito nei progetti tecnologici ottiene una applicazione mobile</a:t>
            </a:r>
          </a:p>
          <a:p>
            <a:pPr algn="l">
              <a:lnSpc>
                <a:spcPts val="1320"/>
              </a:lnSpc>
            </a:pPr>
            <a:r>
              <a:rPr lang="en-US" sz="1100" spc="-5">
                <a:solidFill>
                  <a:srgbClr val="FFFFFF"/>
                </a:solidFill>
                <a:latin typeface="Ubuntu Bold"/>
              </a:rPr>
              <a:t>per velocizzare ed espletare le mansioni in conformità alle necessità proprie della misura intrapresa.</a:t>
            </a:r>
          </a:p>
          <a:p>
            <a:pPr algn="l">
              <a:lnSpc>
                <a:spcPts val="1320"/>
              </a:lnSpc>
            </a:pPr>
            <a:r>
              <a:rPr lang="en-US" sz="1100" spc="-5">
                <a:solidFill>
                  <a:srgbClr val="FFFFFF"/>
                </a:solidFill>
                <a:latin typeface="Ubuntu Bold"/>
              </a:rPr>
              <a:t>Tale applicazione risulta utile per valutare in tempo reale il workﬂow della Ricerca, valutarne</a:t>
            </a:r>
          </a:p>
          <a:p>
            <a:pPr algn="l">
              <a:lnSpc>
                <a:spcPts val="1320"/>
              </a:lnSpc>
            </a:pPr>
            <a:r>
              <a:rPr lang="en-US" sz="1100" spc="-5">
                <a:solidFill>
                  <a:srgbClr val="FFFFFF"/>
                </a:solidFill>
                <a:latin typeface="Ubuntu Bold"/>
              </a:rPr>
              <a:t>le eventuali criticità in modo da preventivare azioni correttive pressochè immediate.</a:t>
            </a:r>
          </a:p>
        </p:txBody>
      </p:sp>
      <p:grpSp>
        <p:nvGrpSpPr>
          <p:cNvPr id="12" name="Group 12"/>
          <p:cNvGrpSpPr/>
          <p:nvPr/>
        </p:nvGrpSpPr>
        <p:grpSpPr>
          <a:xfrm>
            <a:off x="7154329" y="433641"/>
            <a:ext cx="3342004" cy="3187700"/>
            <a:chOff x="0" y="0"/>
            <a:chExt cx="4456005" cy="4250267"/>
          </a:xfrm>
        </p:grpSpPr>
        <p:sp>
          <p:nvSpPr>
            <p:cNvPr id="13" name="Freeform 13"/>
            <p:cNvSpPr/>
            <p:nvPr/>
          </p:nvSpPr>
          <p:spPr>
            <a:xfrm>
              <a:off x="0" y="0"/>
              <a:ext cx="4455287" cy="4250182"/>
            </a:xfrm>
            <a:custGeom>
              <a:avLst/>
              <a:gdLst/>
              <a:ahLst/>
              <a:cxnLst/>
              <a:rect l="l" t="t" r="r" b="b"/>
              <a:pathLst>
                <a:path w="4455287" h="4250182">
                  <a:moveTo>
                    <a:pt x="4455287" y="4250182"/>
                  </a:moveTo>
                  <a:lnTo>
                    <a:pt x="0" y="4250182"/>
                  </a:lnTo>
                  <a:lnTo>
                    <a:pt x="0" y="0"/>
                  </a:lnTo>
                  <a:lnTo>
                    <a:pt x="4455287" y="0"/>
                  </a:lnTo>
                  <a:lnTo>
                    <a:pt x="4455287" y="4250182"/>
                  </a:lnTo>
                  <a:close/>
                </a:path>
              </a:pathLst>
            </a:custGeom>
            <a:solidFill>
              <a:srgbClr val="FFFFFF"/>
            </a:solidFill>
          </p:spPr>
        </p:sp>
      </p:grpSp>
      <p:grpSp>
        <p:nvGrpSpPr>
          <p:cNvPr id="14" name="Group 14"/>
          <p:cNvGrpSpPr/>
          <p:nvPr/>
        </p:nvGrpSpPr>
        <p:grpSpPr>
          <a:xfrm>
            <a:off x="9394101" y="2201910"/>
            <a:ext cx="345122" cy="440410"/>
            <a:chOff x="0" y="0"/>
            <a:chExt cx="460163" cy="587213"/>
          </a:xfrm>
        </p:grpSpPr>
        <p:sp>
          <p:nvSpPr>
            <p:cNvPr id="15" name="Freeform 15"/>
            <p:cNvSpPr/>
            <p:nvPr/>
          </p:nvSpPr>
          <p:spPr>
            <a:xfrm>
              <a:off x="0" y="0"/>
              <a:ext cx="460121" cy="587248"/>
            </a:xfrm>
            <a:custGeom>
              <a:avLst/>
              <a:gdLst/>
              <a:ahLst/>
              <a:cxnLst/>
              <a:rect l="l" t="t" r="r" b="b"/>
              <a:pathLst>
                <a:path w="460121" h="587248">
                  <a:moveTo>
                    <a:pt x="0" y="0"/>
                  </a:moveTo>
                  <a:lnTo>
                    <a:pt x="460121" y="0"/>
                  </a:lnTo>
                  <a:lnTo>
                    <a:pt x="460121" y="587248"/>
                  </a:lnTo>
                  <a:lnTo>
                    <a:pt x="0" y="587248"/>
                  </a:lnTo>
                  <a:close/>
                </a:path>
              </a:pathLst>
            </a:custGeom>
            <a:blipFill>
              <a:blip r:embed="rId3"/>
              <a:stretch>
                <a:fillRect t="-65" r="-9" b="-59"/>
              </a:stretch>
            </a:blipFill>
          </p:spPr>
        </p:sp>
      </p:grpSp>
      <p:grpSp>
        <p:nvGrpSpPr>
          <p:cNvPr id="16" name="Group 16"/>
          <p:cNvGrpSpPr/>
          <p:nvPr/>
        </p:nvGrpSpPr>
        <p:grpSpPr>
          <a:xfrm>
            <a:off x="8815128" y="2230145"/>
            <a:ext cx="548301" cy="346642"/>
            <a:chOff x="0" y="0"/>
            <a:chExt cx="731068" cy="462189"/>
          </a:xfrm>
        </p:grpSpPr>
        <p:sp>
          <p:nvSpPr>
            <p:cNvPr id="17" name="Freeform 17"/>
            <p:cNvSpPr/>
            <p:nvPr/>
          </p:nvSpPr>
          <p:spPr>
            <a:xfrm>
              <a:off x="0" y="0"/>
              <a:ext cx="731012" cy="462153"/>
            </a:xfrm>
            <a:custGeom>
              <a:avLst/>
              <a:gdLst/>
              <a:ahLst/>
              <a:cxnLst/>
              <a:rect l="l" t="t" r="r" b="b"/>
              <a:pathLst>
                <a:path w="731012" h="462153">
                  <a:moveTo>
                    <a:pt x="0" y="0"/>
                  </a:moveTo>
                  <a:lnTo>
                    <a:pt x="731012" y="0"/>
                  </a:lnTo>
                  <a:lnTo>
                    <a:pt x="731012" y="462153"/>
                  </a:lnTo>
                  <a:lnTo>
                    <a:pt x="0" y="462153"/>
                  </a:lnTo>
                  <a:close/>
                </a:path>
              </a:pathLst>
            </a:custGeom>
            <a:blipFill>
              <a:blip r:embed="rId4"/>
              <a:stretch>
                <a:fillRect r="-7" b="-8"/>
              </a:stretch>
            </a:blipFill>
          </p:spPr>
        </p:sp>
      </p:grpSp>
      <p:grpSp>
        <p:nvGrpSpPr>
          <p:cNvPr id="18" name="Group 18"/>
          <p:cNvGrpSpPr/>
          <p:nvPr/>
        </p:nvGrpSpPr>
        <p:grpSpPr>
          <a:xfrm>
            <a:off x="7825778" y="2108060"/>
            <a:ext cx="619627" cy="619624"/>
            <a:chOff x="0" y="0"/>
            <a:chExt cx="826169" cy="826165"/>
          </a:xfrm>
        </p:grpSpPr>
        <p:sp>
          <p:nvSpPr>
            <p:cNvPr id="19" name="Freeform 19"/>
            <p:cNvSpPr/>
            <p:nvPr/>
          </p:nvSpPr>
          <p:spPr>
            <a:xfrm>
              <a:off x="0" y="0"/>
              <a:ext cx="826135" cy="826135"/>
            </a:xfrm>
            <a:custGeom>
              <a:avLst/>
              <a:gdLst/>
              <a:ahLst/>
              <a:cxnLst/>
              <a:rect l="l" t="t" r="r" b="b"/>
              <a:pathLst>
                <a:path w="826135" h="826135">
                  <a:moveTo>
                    <a:pt x="0" y="0"/>
                  </a:moveTo>
                  <a:lnTo>
                    <a:pt x="826135" y="0"/>
                  </a:lnTo>
                  <a:lnTo>
                    <a:pt x="826135" y="826135"/>
                  </a:lnTo>
                  <a:lnTo>
                    <a:pt x="0" y="826135"/>
                  </a:lnTo>
                  <a:close/>
                </a:path>
              </a:pathLst>
            </a:custGeom>
            <a:blipFill>
              <a:blip r:embed="rId5"/>
              <a:stretch>
                <a:fillRect r="-4" b="-3"/>
              </a:stretch>
            </a:blipFill>
          </p:spPr>
        </p:sp>
      </p:grpSp>
      <p:sp>
        <p:nvSpPr>
          <p:cNvPr id="20" name="Freeform 20"/>
          <p:cNvSpPr/>
          <p:nvPr/>
        </p:nvSpPr>
        <p:spPr>
          <a:xfrm>
            <a:off x="7202068" y="4851533"/>
            <a:ext cx="3489960" cy="2235200"/>
          </a:xfrm>
          <a:custGeom>
            <a:avLst/>
            <a:gdLst/>
            <a:ahLst/>
            <a:cxnLst/>
            <a:rect l="l" t="t" r="r" b="b"/>
            <a:pathLst>
              <a:path w="3489960" h="2235200">
                <a:moveTo>
                  <a:pt x="0" y="0"/>
                </a:moveTo>
                <a:lnTo>
                  <a:pt x="3489960" y="0"/>
                </a:lnTo>
                <a:lnTo>
                  <a:pt x="3489960" y="2235200"/>
                </a:lnTo>
                <a:lnTo>
                  <a:pt x="0" y="2235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1"/>
          <p:cNvSpPr txBox="1"/>
          <p:nvPr/>
        </p:nvSpPr>
        <p:spPr>
          <a:xfrm>
            <a:off x="7833469" y="5484986"/>
            <a:ext cx="2668905" cy="912301"/>
          </a:xfrm>
          <a:prstGeom prst="rect">
            <a:avLst/>
          </a:prstGeom>
        </p:spPr>
        <p:txBody>
          <a:bodyPr lIns="0" tIns="0" rIns="0" bIns="0" rtlCol="0" anchor="t">
            <a:spAutoFit/>
          </a:bodyPr>
          <a:lstStyle/>
          <a:p>
            <a:pPr algn="r">
              <a:lnSpc>
                <a:spcPts val="2879"/>
              </a:lnSpc>
            </a:pPr>
            <a:r>
              <a:rPr lang="en-US" sz="2400" spc="-10" dirty="0" err="1">
                <a:solidFill>
                  <a:srgbClr val="D69F35"/>
                </a:solidFill>
                <a:latin typeface="Ubuntu Bold"/>
              </a:rPr>
              <a:t>Nativi</a:t>
            </a:r>
            <a:r>
              <a:rPr lang="en-US" sz="2400" spc="-10" dirty="0">
                <a:solidFill>
                  <a:srgbClr val="D69F35"/>
                </a:solidFill>
                <a:latin typeface="Ubuntu Bold"/>
              </a:rPr>
              <a:t> </a:t>
            </a:r>
            <a:r>
              <a:rPr lang="en-US" sz="2400" spc="-10" dirty="0" err="1">
                <a:solidFill>
                  <a:srgbClr val="D69F35"/>
                </a:solidFill>
                <a:latin typeface="Ubuntu Bold"/>
              </a:rPr>
              <a:t>Digitali</a:t>
            </a:r>
            <a:endParaRPr lang="en-US" sz="2400" spc="-10" dirty="0">
              <a:solidFill>
                <a:srgbClr val="D69F35"/>
              </a:solidFill>
              <a:latin typeface="Ubuntu Bold"/>
            </a:endParaRPr>
          </a:p>
          <a:p>
            <a:pPr algn="r">
              <a:lnSpc>
                <a:spcPts val="2160"/>
              </a:lnSpc>
            </a:pPr>
            <a:r>
              <a:rPr lang="en-US" sz="1800" spc="-5" dirty="0" err="1">
                <a:solidFill>
                  <a:srgbClr val="FFFFFF"/>
                </a:solidFill>
                <a:latin typeface="Ubuntu Bold"/>
              </a:rPr>
              <a:t>Piattaforma</a:t>
            </a:r>
            <a:r>
              <a:rPr lang="en-US" sz="1800" spc="-5" dirty="0">
                <a:solidFill>
                  <a:srgbClr val="FFFFFF"/>
                </a:solidFill>
                <a:latin typeface="Ubuntu Bold"/>
              </a:rPr>
              <a:t> Informatica</a:t>
            </a:r>
          </a:p>
          <a:p>
            <a:pPr algn="r">
              <a:lnSpc>
                <a:spcPts val="2160"/>
              </a:lnSpc>
            </a:pPr>
            <a:r>
              <a:rPr lang="en-US" sz="1800" spc="-5" dirty="0" err="1">
                <a:solidFill>
                  <a:srgbClr val="FFFFFF"/>
                </a:solidFill>
                <a:latin typeface="Ubuntu Bold"/>
              </a:rPr>
              <a:t>Proprietaria</a:t>
            </a:r>
            <a:endParaRPr lang="en-US" sz="1800" spc="-5" dirty="0">
              <a:solidFill>
                <a:srgbClr val="FFFFFF"/>
              </a:solidFill>
              <a:latin typeface="Ubuntu Bold"/>
            </a:endParaRPr>
          </a:p>
        </p:txBody>
      </p:sp>
      <p:sp>
        <p:nvSpPr>
          <p:cNvPr id="22" name="TextBox 22"/>
          <p:cNvSpPr txBox="1"/>
          <p:nvPr/>
        </p:nvSpPr>
        <p:spPr>
          <a:xfrm>
            <a:off x="8007021" y="1702130"/>
            <a:ext cx="1565910" cy="114300"/>
          </a:xfrm>
          <a:prstGeom prst="rect">
            <a:avLst/>
          </a:prstGeom>
        </p:spPr>
        <p:txBody>
          <a:bodyPr lIns="0" tIns="0" rIns="0" bIns="0" rtlCol="0" anchor="t">
            <a:spAutoFit/>
          </a:bodyPr>
          <a:lstStyle/>
          <a:p>
            <a:pPr algn="l">
              <a:lnSpc>
                <a:spcPts val="719"/>
              </a:lnSpc>
            </a:pPr>
            <a:r>
              <a:rPr lang="en-US" sz="600" spc="-5">
                <a:solidFill>
                  <a:srgbClr val="16479E"/>
                </a:solidFill>
                <a:latin typeface="Arimo Bold"/>
              </a:rPr>
              <a:t>Ente di Ricerca Scientifica ed Alta Formazione</a:t>
            </a:r>
          </a:p>
        </p:txBody>
      </p:sp>
      <p:sp>
        <p:nvSpPr>
          <p:cNvPr id="23" name="Freeform 23"/>
          <p:cNvSpPr/>
          <p:nvPr/>
        </p:nvSpPr>
        <p:spPr>
          <a:xfrm>
            <a:off x="8417867" y="670516"/>
            <a:ext cx="360045" cy="1006475"/>
          </a:xfrm>
          <a:custGeom>
            <a:avLst/>
            <a:gdLst/>
            <a:ahLst/>
            <a:cxnLst/>
            <a:rect l="l" t="t" r="r" b="b"/>
            <a:pathLst>
              <a:path w="360045" h="1006475">
                <a:moveTo>
                  <a:pt x="0" y="0"/>
                </a:moveTo>
                <a:lnTo>
                  <a:pt x="360045" y="0"/>
                </a:lnTo>
                <a:lnTo>
                  <a:pt x="360045" y="1006475"/>
                </a:lnTo>
                <a:lnTo>
                  <a:pt x="0" y="1006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a:off x="8777814" y="670523"/>
            <a:ext cx="360045" cy="1006475"/>
          </a:xfrm>
          <a:custGeom>
            <a:avLst/>
            <a:gdLst/>
            <a:ahLst/>
            <a:cxnLst/>
            <a:rect l="l" t="t" r="r" b="b"/>
            <a:pathLst>
              <a:path w="360045" h="1006475">
                <a:moveTo>
                  <a:pt x="0" y="0"/>
                </a:moveTo>
                <a:lnTo>
                  <a:pt x="360045" y="0"/>
                </a:lnTo>
                <a:lnTo>
                  <a:pt x="360045" y="1006475"/>
                </a:lnTo>
                <a:lnTo>
                  <a:pt x="0" y="10064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5" name="Group 25"/>
          <p:cNvGrpSpPr/>
          <p:nvPr/>
        </p:nvGrpSpPr>
        <p:grpSpPr>
          <a:xfrm>
            <a:off x="8495372" y="789600"/>
            <a:ext cx="567690" cy="118110"/>
            <a:chOff x="0" y="0"/>
            <a:chExt cx="756920" cy="157480"/>
          </a:xfrm>
        </p:grpSpPr>
        <p:sp>
          <p:nvSpPr>
            <p:cNvPr id="26" name="Freeform 26"/>
            <p:cNvSpPr/>
            <p:nvPr/>
          </p:nvSpPr>
          <p:spPr>
            <a:xfrm>
              <a:off x="0" y="0"/>
              <a:ext cx="756793" cy="156845"/>
            </a:xfrm>
            <a:custGeom>
              <a:avLst/>
              <a:gdLst/>
              <a:ahLst/>
              <a:cxnLst/>
              <a:rect l="l" t="t" r="r" b="b"/>
              <a:pathLst>
                <a:path w="756793" h="156845">
                  <a:moveTo>
                    <a:pt x="377952" y="0"/>
                  </a:moveTo>
                  <a:lnTo>
                    <a:pt x="0" y="134366"/>
                  </a:lnTo>
                  <a:lnTo>
                    <a:pt x="16129" y="156845"/>
                  </a:lnTo>
                  <a:lnTo>
                    <a:pt x="740664" y="156845"/>
                  </a:lnTo>
                  <a:lnTo>
                    <a:pt x="756793" y="134366"/>
                  </a:lnTo>
                  <a:lnTo>
                    <a:pt x="377952" y="0"/>
                  </a:lnTo>
                  <a:close/>
                </a:path>
              </a:pathLst>
            </a:custGeom>
            <a:solidFill>
              <a:srgbClr val="2F3082"/>
            </a:solidFill>
          </p:spPr>
        </p:sp>
      </p:grpSp>
      <p:grpSp>
        <p:nvGrpSpPr>
          <p:cNvPr id="27" name="Group 27"/>
          <p:cNvGrpSpPr/>
          <p:nvPr/>
        </p:nvGrpSpPr>
        <p:grpSpPr>
          <a:xfrm>
            <a:off x="8652789" y="974004"/>
            <a:ext cx="235546" cy="323033"/>
            <a:chOff x="0" y="0"/>
            <a:chExt cx="314061" cy="430711"/>
          </a:xfrm>
        </p:grpSpPr>
        <p:sp>
          <p:nvSpPr>
            <p:cNvPr id="28" name="Freeform 28"/>
            <p:cNvSpPr/>
            <p:nvPr/>
          </p:nvSpPr>
          <p:spPr>
            <a:xfrm>
              <a:off x="0" y="0"/>
              <a:ext cx="314071" cy="430657"/>
            </a:xfrm>
            <a:custGeom>
              <a:avLst/>
              <a:gdLst/>
              <a:ahLst/>
              <a:cxnLst/>
              <a:rect l="l" t="t" r="r" b="b"/>
              <a:pathLst>
                <a:path w="314071" h="430657">
                  <a:moveTo>
                    <a:pt x="0" y="0"/>
                  </a:moveTo>
                  <a:lnTo>
                    <a:pt x="314071" y="0"/>
                  </a:lnTo>
                  <a:lnTo>
                    <a:pt x="314071" y="430657"/>
                  </a:lnTo>
                  <a:lnTo>
                    <a:pt x="0" y="430657"/>
                  </a:lnTo>
                  <a:close/>
                </a:path>
              </a:pathLst>
            </a:custGeom>
            <a:blipFill>
              <a:blip r:embed="rId12"/>
              <a:stretch>
                <a:fillRect t="-595" r="3" b="-608"/>
              </a:stretch>
            </a:blipFill>
          </p:spPr>
        </p:sp>
      </p:grpSp>
      <p:sp>
        <p:nvSpPr>
          <p:cNvPr id="29" name="Freeform 29"/>
          <p:cNvSpPr/>
          <p:nvPr/>
        </p:nvSpPr>
        <p:spPr>
          <a:xfrm>
            <a:off x="8424291" y="687151"/>
            <a:ext cx="354330" cy="989330"/>
          </a:xfrm>
          <a:custGeom>
            <a:avLst/>
            <a:gdLst/>
            <a:ahLst/>
            <a:cxnLst/>
            <a:rect l="l" t="t" r="r" b="b"/>
            <a:pathLst>
              <a:path w="354330" h="989330">
                <a:moveTo>
                  <a:pt x="0" y="0"/>
                </a:moveTo>
                <a:lnTo>
                  <a:pt x="354330" y="0"/>
                </a:lnTo>
                <a:lnTo>
                  <a:pt x="354330" y="989330"/>
                </a:lnTo>
                <a:lnTo>
                  <a:pt x="0" y="9893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0" name="Freeform 30"/>
          <p:cNvSpPr/>
          <p:nvPr/>
        </p:nvSpPr>
        <p:spPr>
          <a:xfrm>
            <a:off x="8778113" y="687160"/>
            <a:ext cx="354330" cy="989330"/>
          </a:xfrm>
          <a:custGeom>
            <a:avLst/>
            <a:gdLst/>
            <a:ahLst/>
            <a:cxnLst/>
            <a:rect l="l" t="t" r="r" b="b"/>
            <a:pathLst>
              <a:path w="354330" h="989330">
                <a:moveTo>
                  <a:pt x="0" y="0"/>
                </a:moveTo>
                <a:lnTo>
                  <a:pt x="354330" y="0"/>
                </a:lnTo>
                <a:lnTo>
                  <a:pt x="354330" y="989330"/>
                </a:lnTo>
                <a:lnTo>
                  <a:pt x="0" y="9893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31" name="Group 31"/>
          <p:cNvGrpSpPr/>
          <p:nvPr/>
        </p:nvGrpSpPr>
        <p:grpSpPr>
          <a:xfrm>
            <a:off x="7696110" y="881595"/>
            <a:ext cx="2181060" cy="700531"/>
            <a:chOff x="0" y="0"/>
            <a:chExt cx="2908080" cy="934041"/>
          </a:xfrm>
        </p:grpSpPr>
        <p:sp>
          <p:nvSpPr>
            <p:cNvPr id="32" name="Freeform 32"/>
            <p:cNvSpPr/>
            <p:nvPr/>
          </p:nvSpPr>
          <p:spPr>
            <a:xfrm>
              <a:off x="0" y="0"/>
              <a:ext cx="2908046" cy="934085"/>
            </a:xfrm>
            <a:custGeom>
              <a:avLst/>
              <a:gdLst/>
              <a:ahLst/>
              <a:cxnLst/>
              <a:rect l="l" t="t" r="r" b="b"/>
              <a:pathLst>
                <a:path w="2908046" h="934085">
                  <a:moveTo>
                    <a:pt x="0" y="0"/>
                  </a:moveTo>
                  <a:lnTo>
                    <a:pt x="2908046" y="0"/>
                  </a:lnTo>
                  <a:lnTo>
                    <a:pt x="2908046" y="934085"/>
                  </a:lnTo>
                  <a:lnTo>
                    <a:pt x="0" y="934085"/>
                  </a:lnTo>
                  <a:close/>
                </a:path>
              </a:pathLst>
            </a:custGeom>
            <a:blipFill>
              <a:blip r:embed="rId17"/>
              <a:stretch>
                <a:fillRect l="-35" r="-36" b="4"/>
              </a:stretch>
            </a:blipFill>
          </p:spPr>
        </p:sp>
      </p:grpSp>
      <p:sp>
        <p:nvSpPr>
          <p:cNvPr id="33" name="TextBox 33"/>
          <p:cNvSpPr txBox="1"/>
          <p:nvPr/>
        </p:nvSpPr>
        <p:spPr>
          <a:xfrm>
            <a:off x="8435708" y="1350728"/>
            <a:ext cx="715645" cy="237490"/>
          </a:xfrm>
          <a:prstGeom prst="rect">
            <a:avLst/>
          </a:prstGeom>
        </p:spPr>
        <p:txBody>
          <a:bodyPr lIns="0" tIns="0" rIns="0" bIns="0" rtlCol="0" anchor="t">
            <a:spAutoFit/>
          </a:bodyPr>
          <a:lstStyle/>
          <a:p>
            <a:pPr algn="l">
              <a:lnSpc>
                <a:spcPts val="1620"/>
              </a:lnSpc>
            </a:pPr>
            <a:r>
              <a:rPr lang="en-US" sz="1350" spc="-5">
                <a:solidFill>
                  <a:srgbClr val="FFFFFF"/>
                </a:solidFill>
                <a:latin typeface="Arimo Bold"/>
              </a:rPr>
              <a:t>E.R.S.A.F.</a:t>
            </a:r>
          </a:p>
        </p:txBody>
      </p:sp>
      <p:grpSp>
        <p:nvGrpSpPr>
          <p:cNvPr id="34" name="Group 34"/>
          <p:cNvGrpSpPr/>
          <p:nvPr/>
        </p:nvGrpSpPr>
        <p:grpSpPr>
          <a:xfrm>
            <a:off x="8125980" y="604532"/>
            <a:ext cx="306972" cy="322554"/>
            <a:chOff x="0" y="0"/>
            <a:chExt cx="409296" cy="430072"/>
          </a:xfrm>
        </p:grpSpPr>
        <p:sp>
          <p:nvSpPr>
            <p:cNvPr id="35" name="Freeform 35"/>
            <p:cNvSpPr/>
            <p:nvPr/>
          </p:nvSpPr>
          <p:spPr>
            <a:xfrm>
              <a:off x="0" y="0"/>
              <a:ext cx="409321" cy="430022"/>
            </a:xfrm>
            <a:custGeom>
              <a:avLst/>
              <a:gdLst/>
              <a:ahLst/>
              <a:cxnLst/>
              <a:rect l="l" t="t" r="r" b="b"/>
              <a:pathLst>
                <a:path w="409321" h="430022">
                  <a:moveTo>
                    <a:pt x="0" y="0"/>
                  </a:moveTo>
                  <a:lnTo>
                    <a:pt x="409321" y="0"/>
                  </a:lnTo>
                  <a:lnTo>
                    <a:pt x="409321" y="430022"/>
                  </a:lnTo>
                  <a:lnTo>
                    <a:pt x="0" y="430022"/>
                  </a:lnTo>
                  <a:close/>
                </a:path>
              </a:pathLst>
            </a:custGeom>
            <a:blipFill>
              <a:blip r:embed="rId18"/>
              <a:stretch>
                <a:fillRect l="-969" r="-963" b="-11"/>
              </a:stretch>
            </a:blipFill>
          </p:spPr>
        </p:sp>
      </p:grpSp>
      <p:grpSp>
        <p:nvGrpSpPr>
          <p:cNvPr id="36" name="Group 36"/>
          <p:cNvGrpSpPr/>
          <p:nvPr/>
        </p:nvGrpSpPr>
        <p:grpSpPr>
          <a:xfrm>
            <a:off x="9128823" y="603808"/>
            <a:ext cx="279972" cy="264159"/>
            <a:chOff x="0" y="0"/>
            <a:chExt cx="373296" cy="352212"/>
          </a:xfrm>
        </p:grpSpPr>
        <p:sp>
          <p:nvSpPr>
            <p:cNvPr id="37" name="Freeform 37"/>
            <p:cNvSpPr/>
            <p:nvPr/>
          </p:nvSpPr>
          <p:spPr>
            <a:xfrm>
              <a:off x="0" y="0"/>
              <a:ext cx="373253" cy="352171"/>
            </a:xfrm>
            <a:custGeom>
              <a:avLst/>
              <a:gdLst/>
              <a:ahLst/>
              <a:cxnLst/>
              <a:rect l="l" t="t" r="r" b="b"/>
              <a:pathLst>
                <a:path w="373253" h="352171">
                  <a:moveTo>
                    <a:pt x="0" y="0"/>
                  </a:moveTo>
                  <a:lnTo>
                    <a:pt x="373253" y="0"/>
                  </a:lnTo>
                  <a:lnTo>
                    <a:pt x="373253" y="352171"/>
                  </a:lnTo>
                  <a:lnTo>
                    <a:pt x="0" y="352171"/>
                  </a:lnTo>
                  <a:close/>
                </a:path>
              </a:pathLst>
            </a:custGeom>
            <a:blipFill>
              <a:blip r:embed="rId19"/>
              <a:stretch>
                <a:fillRect t="-298" r="-11" b="-310"/>
              </a:stretch>
            </a:blipFill>
          </p:spPr>
        </p:sp>
      </p:grpSp>
      <p:grpSp>
        <p:nvGrpSpPr>
          <p:cNvPr id="38" name="Group 38"/>
          <p:cNvGrpSpPr/>
          <p:nvPr/>
        </p:nvGrpSpPr>
        <p:grpSpPr>
          <a:xfrm>
            <a:off x="313880" y="3051378"/>
            <a:ext cx="1168336" cy="389063"/>
            <a:chOff x="0" y="0"/>
            <a:chExt cx="1557781" cy="518751"/>
          </a:xfrm>
        </p:grpSpPr>
        <p:sp>
          <p:nvSpPr>
            <p:cNvPr id="39" name="Freeform 39"/>
            <p:cNvSpPr/>
            <p:nvPr/>
          </p:nvSpPr>
          <p:spPr>
            <a:xfrm>
              <a:off x="0" y="0"/>
              <a:ext cx="1557782" cy="518795"/>
            </a:xfrm>
            <a:custGeom>
              <a:avLst/>
              <a:gdLst/>
              <a:ahLst/>
              <a:cxnLst/>
              <a:rect l="l" t="t" r="r" b="b"/>
              <a:pathLst>
                <a:path w="1557782" h="518795">
                  <a:moveTo>
                    <a:pt x="0" y="0"/>
                  </a:moveTo>
                  <a:lnTo>
                    <a:pt x="1557782" y="0"/>
                  </a:lnTo>
                  <a:lnTo>
                    <a:pt x="1557782" y="518795"/>
                  </a:lnTo>
                  <a:lnTo>
                    <a:pt x="0" y="518795"/>
                  </a:lnTo>
                  <a:close/>
                </a:path>
              </a:pathLst>
            </a:custGeom>
            <a:blipFill>
              <a:blip r:embed="rId20"/>
              <a:stretch>
                <a:fillRect b="8"/>
              </a:stretch>
            </a:blipFill>
          </p:spPr>
        </p:sp>
      </p:grpSp>
      <p:grpSp>
        <p:nvGrpSpPr>
          <p:cNvPr id="40" name="Group 40"/>
          <p:cNvGrpSpPr/>
          <p:nvPr/>
        </p:nvGrpSpPr>
        <p:grpSpPr>
          <a:xfrm>
            <a:off x="1549303" y="3051373"/>
            <a:ext cx="1313902" cy="389068"/>
            <a:chOff x="0" y="0"/>
            <a:chExt cx="1751869" cy="518757"/>
          </a:xfrm>
        </p:grpSpPr>
        <p:sp>
          <p:nvSpPr>
            <p:cNvPr id="41" name="Freeform 41"/>
            <p:cNvSpPr/>
            <p:nvPr/>
          </p:nvSpPr>
          <p:spPr>
            <a:xfrm>
              <a:off x="0" y="0"/>
              <a:ext cx="1751838" cy="518795"/>
            </a:xfrm>
            <a:custGeom>
              <a:avLst/>
              <a:gdLst/>
              <a:ahLst/>
              <a:cxnLst/>
              <a:rect l="l" t="t" r="r" b="b"/>
              <a:pathLst>
                <a:path w="1751838" h="518795">
                  <a:moveTo>
                    <a:pt x="0" y="0"/>
                  </a:moveTo>
                  <a:lnTo>
                    <a:pt x="1751838" y="0"/>
                  </a:lnTo>
                  <a:lnTo>
                    <a:pt x="1751838" y="518795"/>
                  </a:lnTo>
                  <a:lnTo>
                    <a:pt x="0" y="518795"/>
                  </a:lnTo>
                  <a:close/>
                </a:path>
              </a:pathLst>
            </a:custGeom>
            <a:blipFill>
              <a:blip r:embed="rId21"/>
              <a:stretch>
                <a:fillRect r="-1" b="7"/>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2841"/>
            <a:ext cx="10692130" cy="3390265"/>
            <a:chOff x="0" y="0"/>
            <a:chExt cx="14256173" cy="4520353"/>
          </a:xfrm>
        </p:grpSpPr>
        <p:sp>
          <p:nvSpPr>
            <p:cNvPr id="3" name="Freeform 3"/>
            <p:cNvSpPr/>
            <p:nvPr/>
          </p:nvSpPr>
          <p:spPr>
            <a:xfrm>
              <a:off x="0" y="0"/>
              <a:ext cx="14256004" cy="4520184"/>
            </a:xfrm>
            <a:custGeom>
              <a:avLst/>
              <a:gdLst/>
              <a:ahLst/>
              <a:cxnLst/>
              <a:rect l="l" t="t" r="r" b="b"/>
              <a:pathLst>
                <a:path w="14256004" h="4520184">
                  <a:moveTo>
                    <a:pt x="0" y="4520184"/>
                  </a:moveTo>
                  <a:lnTo>
                    <a:pt x="14256004" y="4520184"/>
                  </a:lnTo>
                  <a:lnTo>
                    <a:pt x="14256004" y="0"/>
                  </a:lnTo>
                  <a:lnTo>
                    <a:pt x="0" y="0"/>
                  </a:lnTo>
                  <a:lnTo>
                    <a:pt x="0" y="4520184"/>
                  </a:lnTo>
                  <a:close/>
                </a:path>
              </a:pathLst>
            </a:custGeom>
            <a:solidFill>
              <a:srgbClr val="1B65B1"/>
            </a:solidFill>
          </p:spPr>
        </p:sp>
      </p:grpSp>
      <p:grpSp>
        <p:nvGrpSpPr>
          <p:cNvPr id="4" name="Group 4"/>
          <p:cNvGrpSpPr/>
          <p:nvPr/>
        </p:nvGrpSpPr>
        <p:grpSpPr>
          <a:xfrm>
            <a:off x="8466" y="8763"/>
            <a:ext cx="10683536" cy="7544562"/>
            <a:chOff x="0" y="0"/>
            <a:chExt cx="14244715" cy="10059416"/>
          </a:xfrm>
        </p:grpSpPr>
        <p:sp>
          <p:nvSpPr>
            <p:cNvPr id="5" name="Freeform 5"/>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6" name="Group 6"/>
          <p:cNvGrpSpPr/>
          <p:nvPr/>
        </p:nvGrpSpPr>
        <p:grpSpPr>
          <a:xfrm>
            <a:off x="0" y="223113"/>
            <a:ext cx="10692130" cy="5901690"/>
            <a:chOff x="0" y="0"/>
            <a:chExt cx="14256173" cy="7868920"/>
          </a:xfrm>
        </p:grpSpPr>
        <p:sp>
          <p:nvSpPr>
            <p:cNvPr id="7" name="Freeform 7"/>
            <p:cNvSpPr/>
            <p:nvPr/>
          </p:nvSpPr>
          <p:spPr>
            <a:xfrm>
              <a:off x="0" y="0"/>
              <a:ext cx="14256004" cy="7868285"/>
            </a:xfrm>
            <a:custGeom>
              <a:avLst/>
              <a:gdLst/>
              <a:ahLst/>
              <a:cxnLst/>
              <a:rect l="l" t="t" r="r" b="b"/>
              <a:pathLst>
                <a:path w="14256004" h="7868285">
                  <a:moveTo>
                    <a:pt x="0" y="7868285"/>
                  </a:moveTo>
                  <a:lnTo>
                    <a:pt x="14256004" y="7868285"/>
                  </a:lnTo>
                  <a:lnTo>
                    <a:pt x="14256004" y="0"/>
                  </a:lnTo>
                  <a:lnTo>
                    <a:pt x="0" y="0"/>
                  </a:lnTo>
                  <a:lnTo>
                    <a:pt x="0" y="7868285"/>
                  </a:lnTo>
                  <a:close/>
                </a:path>
              </a:pathLst>
            </a:custGeom>
            <a:solidFill>
              <a:srgbClr val="1B65B1"/>
            </a:solidFill>
          </p:spPr>
        </p:sp>
      </p:grpSp>
      <p:sp>
        <p:nvSpPr>
          <p:cNvPr id="8" name="TextBox 8"/>
          <p:cNvSpPr txBox="1"/>
          <p:nvPr/>
        </p:nvSpPr>
        <p:spPr>
          <a:xfrm>
            <a:off x="258381" y="2099423"/>
            <a:ext cx="10327640" cy="2847975"/>
          </a:xfrm>
          <a:prstGeom prst="rect">
            <a:avLst/>
          </a:prstGeom>
        </p:spPr>
        <p:txBody>
          <a:bodyPr lIns="0" tIns="0" rIns="0" bIns="0" rtlCol="0" anchor="t">
            <a:spAutoFit/>
          </a:bodyPr>
          <a:lstStyle/>
          <a:p>
            <a:pPr algn="l">
              <a:lnSpc>
                <a:spcPts val="2519"/>
              </a:lnSpc>
            </a:pPr>
            <a:r>
              <a:rPr lang="en-US" sz="2099">
                <a:solidFill>
                  <a:srgbClr val="FFFFFF"/>
                </a:solidFill>
                <a:latin typeface="Ubuntu Bold"/>
              </a:rPr>
              <a:t>Progetto: E-Health Telemedicina 4.0 per Strutture Sanitarie – ADI &amp; SAD</a:t>
            </a:r>
          </a:p>
          <a:p>
            <a:pPr algn="l">
              <a:lnSpc>
                <a:spcPts val="2519"/>
              </a:lnSpc>
            </a:pPr>
            <a:endParaRPr lang="en-US" sz="2099">
              <a:solidFill>
                <a:srgbClr val="FFFFFF"/>
              </a:solidFill>
              <a:latin typeface="Ubuntu Bold"/>
            </a:endParaRPr>
          </a:p>
          <a:p>
            <a:pPr algn="l">
              <a:lnSpc>
                <a:spcPts val="2519"/>
              </a:lnSpc>
            </a:pPr>
            <a:r>
              <a:rPr lang="en-US" sz="2099">
                <a:solidFill>
                  <a:srgbClr val="FFFFFF"/>
                </a:solidFill>
                <a:latin typeface="Ubuntu Bold"/>
              </a:rPr>
              <a:t>L’Industria 4.0 permette di utilizzare il potenziale delle tecnologie abilitanti anche in ambito sanitario. </a:t>
            </a:r>
          </a:p>
          <a:p>
            <a:pPr algn="l">
              <a:lnSpc>
                <a:spcPts val="2519"/>
              </a:lnSpc>
            </a:pPr>
            <a:endParaRPr lang="en-US" sz="2099">
              <a:solidFill>
                <a:srgbClr val="FFFFFF"/>
              </a:solidFill>
              <a:latin typeface="Ubuntu Bold"/>
            </a:endParaRPr>
          </a:p>
          <a:p>
            <a:pPr algn="l">
              <a:lnSpc>
                <a:spcPts val="2519"/>
              </a:lnSpc>
            </a:pPr>
            <a:r>
              <a:rPr lang="en-US" sz="2099">
                <a:solidFill>
                  <a:srgbClr val="FFFFFF"/>
                </a:solidFill>
                <a:latin typeface="Ubuntu Bold"/>
              </a:rPr>
              <a:t>Una delle sfide più significative del XXI secolo è sicuramente il rapporto tra la sanità e la digitalizzazione, attraverso sistemi di gestione digitalizzata che consentono di trattare la documentazione e di gestire i procedimenti con sistemi informatici, grazie all’uso delle tecnologie ICT.</a:t>
            </a:r>
          </a:p>
        </p:txBody>
      </p:sp>
      <p:sp>
        <p:nvSpPr>
          <p:cNvPr id="9" name="Freeform 9"/>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2841"/>
            <a:ext cx="10692130" cy="3390265"/>
            <a:chOff x="0" y="0"/>
            <a:chExt cx="14256173" cy="4520353"/>
          </a:xfrm>
        </p:grpSpPr>
        <p:sp>
          <p:nvSpPr>
            <p:cNvPr id="3" name="Freeform 3"/>
            <p:cNvSpPr/>
            <p:nvPr/>
          </p:nvSpPr>
          <p:spPr>
            <a:xfrm>
              <a:off x="0" y="0"/>
              <a:ext cx="14256004" cy="4520184"/>
            </a:xfrm>
            <a:custGeom>
              <a:avLst/>
              <a:gdLst/>
              <a:ahLst/>
              <a:cxnLst/>
              <a:rect l="l" t="t" r="r" b="b"/>
              <a:pathLst>
                <a:path w="14256004" h="4520184">
                  <a:moveTo>
                    <a:pt x="0" y="4520184"/>
                  </a:moveTo>
                  <a:lnTo>
                    <a:pt x="14256004" y="4520184"/>
                  </a:lnTo>
                  <a:lnTo>
                    <a:pt x="14256004" y="0"/>
                  </a:lnTo>
                  <a:lnTo>
                    <a:pt x="0" y="0"/>
                  </a:lnTo>
                  <a:lnTo>
                    <a:pt x="0" y="4520184"/>
                  </a:lnTo>
                  <a:close/>
                </a:path>
              </a:pathLst>
            </a:custGeom>
            <a:solidFill>
              <a:srgbClr val="1B65B1"/>
            </a:solidFill>
          </p:spPr>
        </p:sp>
      </p:grpSp>
      <p:grpSp>
        <p:nvGrpSpPr>
          <p:cNvPr id="4" name="Group 4"/>
          <p:cNvGrpSpPr/>
          <p:nvPr/>
        </p:nvGrpSpPr>
        <p:grpSpPr>
          <a:xfrm>
            <a:off x="8466" y="8763"/>
            <a:ext cx="10683536" cy="7544562"/>
            <a:chOff x="0" y="0"/>
            <a:chExt cx="14244715" cy="10059416"/>
          </a:xfrm>
        </p:grpSpPr>
        <p:sp>
          <p:nvSpPr>
            <p:cNvPr id="5" name="Freeform 5"/>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6" name="Group 6"/>
          <p:cNvGrpSpPr/>
          <p:nvPr/>
        </p:nvGrpSpPr>
        <p:grpSpPr>
          <a:xfrm>
            <a:off x="0" y="223113"/>
            <a:ext cx="10692130" cy="5901690"/>
            <a:chOff x="0" y="0"/>
            <a:chExt cx="14256173" cy="7868920"/>
          </a:xfrm>
        </p:grpSpPr>
        <p:sp>
          <p:nvSpPr>
            <p:cNvPr id="7" name="Freeform 7"/>
            <p:cNvSpPr/>
            <p:nvPr/>
          </p:nvSpPr>
          <p:spPr>
            <a:xfrm>
              <a:off x="0" y="0"/>
              <a:ext cx="14256004" cy="7868285"/>
            </a:xfrm>
            <a:custGeom>
              <a:avLst/>
              <a:gdLst/>
              <a:ahLst/>
              <a:cxnLst/>
              <a:rect l="l" t="t" r="r" b="b"/>
              <a:pathLst>
                <a:path w="14256004" h="7868285">
                  <a:moveTo>
                    <a:pt x="0" y="7868285"/>
                  </a:moveTo>
                  <a:lnTo>
                    <a:pt x="14256004" y="7868285"/>
                  </a:lnTo>
                  <a:lnTo>
                    <a:pt x="14256004" y="0"/>
                  </a:lnTo>
                  <a:lnTo>
                    <a:pt x="0" y="0"/>
                  </a:lnTo>
                  <a:lnTo>
                    <a:pt x="0" y="7868285"/>
                  </a:lnTo>
                  <a:close/>
                </a:path>
              </a:pathLst>
            </a:custGeom>
            <a:solidFill>
              <a:srgbClr val="1B65B1"/>
            </a:solidFill>
          </p:spPr>
        </p:sp>
      </p:grpSp>
      <p:sp>
        <p:nvSpPr>
          <p:cNvPr id="8" name="TextBox 8"/>
          <p:cNvSpPr txBox="1"/>
          <p:nvPr/>
        </p:nvSpPr>
        <p:spPr>
          <a:xfrm>
            <a:off x="258381" y="2099424"/>
            <a:ext cx="10327640" cy="3162300"/>
          </a:xfrm>
          <a:prstGeom prst="rect">
            <a:avLst/>
          </a:prstGeom>
        </p:spPr>
        <p:txBody>
          <a:bodyPr lIns="0" tIns="0" rIns="0" bIns="0" rtlCol="0" anchor="t">
            <a:spAutoFit/>
          </a:bodyPr>
          <a:lstStyle/>
          <a:p>
            <a:pPr>
              <a:lnSpc>
                <a:spcPts val="2519"/>
              </a:lnSpc>
            </a:pPr>
            <a:r>
              <a:rPr lang="en-US" sz="2099">
                <a:solidFill>
                  <a:srgbClr val="FFFFFF"/>
                </a:solidFill>
                <a:latin typeface="Ubuntu Bold"/>
              </a:rPr>
              <a:t>Il monitoraggio dello stato di salute, la prevenzione di situazioni critiche e il supporto ad attività quotidiane rappresentano un ambito applicativo emergente a livello sanitario, con particolare riferimento alle persone fragili, anziane e con patologie croniche. </a:t>
            </a:r>
          </a:p>
          <a:p>
            <a:pPr>
              <a:lnSpc>
                <a:spcPts val="2519"/>
              </a:lnSpc>
            </a:pPr>
            <a:endParaRPr lang="en-US" sz="2099">
              <a:solidFill>
                <a:srgbClr val="FFFFFF"/>
              </a:solidFill>
              <a:latin typeface="Ubuntu Bold"/>
            </a:endParaRPr>
          </a:p>
          <a:p>
            <a:pPr algn="l">
              <a:lnSpc>
                <a:spcPts val="2519"/>
              </a:lnSpc>
            </a:pPr>
            <a:r>
              <a:rPr lang="en-US" sz="2099">
                <a:solidFill>
                  <a:srgbClr val="FFFFFF"/>
                </a:solidFill>
                <a:latin typeface="Ubuntu Bold"/>
              </a:rPr>
              <a:t>Il progetto di ricerca KeepYouCare.it intende, dunque, intervenire per migliorare le criticità riscontrate nelle RSA legate alla gestione delle cartelle cliniche cartacee, al monitoraggio del paziente e la raccolta dei dati clinici in maniera non informatizzata, alle banche dati non omogenee e non interconnesse con i diversi protocolli di comunicazione.</a:t>
            </a:r>
          </a:p>
        </p:txBody>
      </p:sp>
      <p:sp>
        <p:nvSpPr>
          <p:cNvPr id="9" name="Freeform 9"/>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2841"/>
            <a:ext cx="10692130" cy="3390265"/>
            <a:chOff x="0" y="0"/>
            <a:chExt cx="14256173" cy="4520353"/>
          </a:xfrm>
        </p:grpSpPr>
        <p:sp>
          <p:nvSpPr>
            <p:cNvPr id="3" name="Freeform 3"/>
            <p:cNvSpPr/>
            <p:nvPr/>
          </p:nvSpPr>
          <p:spPr>
            <a:xfrm>
              <a:off x="0" y="0"/>
              <a:ext cx="14256004" cy="4520184"/>
            </a:xfrm>
            <a:custGeom>
              <a:avLst/>
              <a:gdLst/>
              <a:ahLst/>
              <a:cxnLst/>
              <a:rect l="l" t="t" r="r" b="b"/>
              <a:pathLst>
                <a:path w="14256004" h="4520184">
                  <a:moveTo>
                    <a:pt x="0" y="4520184"/>
                  </a:moveTo>
                  <a:lnTo>
                    <a:pt x="14256004" y="4520184"/>
                  </a:lnTo>
                  <a:lnTo>
                    <a:pt x="14256004" y="0"/>
                  </a:lnTo>
                  <a:lnTo>
                    <a:pt x="0" y="0"/>
                  </a:lnTo>
                  <a:lnTo>
                    <a:pt x="0" y="4520184"/>
                  </a:lnTo>
                  <a:close/>
                </a:path>
              </a:pathLst>
            </a:custGeom>
            <a:solidFill>
              <a:srgbClr val="1B65B1"/>
            </a:solidFill>
          </p:spPr>
        </p:sp>
      </p:grpSp>
      <p:grpSp>
        <p:nvGrpSpPr>
          <p:cNvPr id="4" name="Group 4"/>
          <p:cNvGrpSpPr/>
          <p:nvPr/>
        </p:nvGrpSpPr>
        <p:grpSpPr>
          <a:xfrm>
            <a:off x="8466" y="8763"/>
            <a:ext cx="10683536" cy="7544562"/>
            <a:chOff x="0" y="0"/>
            <a:chExt cx="14244715" cy="10059416"/>
          </a:xfrm>
        </p:grpSpPr>
        <p:sp>
          <p:nvSpPr>
            <p:cNvPr id="5" name="Freeform 5"/>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6" name="Group 6"/>
          <p:cNvGrpSpPr/>
          <p:nvPr/>
        </p:nvGrpSpPr>
        <p:grpSpPr>
          <a:xfrm>
            <a:off x="0" y="223113"/>
            <a:ext cx="10692130" cy="5901690"/>
            <a:chOff x="0" y="0"/>
            <a:chExt cx="14256173" cy="7868920"/>
          </a:xfrm>
        </p:grpSpPr>
        <p:sp>
          <p:nvSpPr>
            <p:cNvPr id="7" name="Freeform 7"/>
            <p:cNvSpPr/>
            <p:nvPr/>
          </p:nvSpPr>
          <p:spPr>
            <a:xfrm>
              <a:off x="0" y="0"/>
              <a:ext cx="14256004" cy="7868285"/>
            </a:xfrm>
            <a:custGeom>
              <a:avLst/>
              <a:gdLst/>
              <a:ahLst/>
              <a:cxnLst/>
              <a:rect l="l" t="t" r="r" b="b"/>
              <a:pathLst>
                <a:path w="14256004" h="7868285">
                  <a:moveTo>
                    <a:pt x="0" y="7868285"/>
                  </a:moveTo>
                  <a:lnTo>
                    <a:pt x="14256004" y="7868285"/>
                  </a:lnTo>
                  <a:lnTo>
                    <a:pt x="14256004" y="0"/>
                  </a:lnTo>
                  <a:lnTo>
                    <a:pt x="0" y="0"/>
                  </a:lnTo>
                  <a:lnTo>
                    <a:pt x="0" y="7868285"/>
                  </a:lnTo>
                  <a:close/>
                </a:path>
              </a:pathLst>
            </a:custGeom>
            <a:solidFill>
              <a:srgbClr val="1B65B1"/>
            </a:solidFill>
          </p:spPr>
        </p:sp>
      </p:grpSp>
      <p:sp>
        <p:nvSpPr>
          <p:cNvPr id="8" name="TextBox 8"/>
          <p:cNvSpPr txBox="1"/>
          <p:nvPr/>
        </p:nvSpPr>
        <p:spPr>
          <a:xfrm>
            <a:off x="258381" y="2099424"/>
            <a:ext cx="10327640" cy="3790950"/>
          </a:xfrm>
          <a:prstGeom prst="rect">
            <a:avLst/>
          </a:prstGeom>
        </p:spPr>
        <p:txBody>
          <a:bodyPr lIns="0" tIns="0" rIns="0" bIns="0" rtlCol="0" anchor="t">
            <a:spAutoFit/>
          </a:bodyPr>
          <a:lstStyle/>
          <a:p>
            <a:pPr>
              <a:lnSpc>
                <a:spcPts val="2519"/>
              </a:lnSpc>
            </a:pPr>
            <a:r>
              <a:rPr lang="en-US" sz="2099">
                <a:solidFill>
                  <a:srgbClr val="FFFFFF"/>
                </a:solidFill>
                <a:latin typeface="Ubuntu Bold"/>
              </a:rPr>
              <a:t>L’introduzione della Digital Transformation nel settore delle strutture sanitarie e di assistenza comporta diversi vantaggi da ricercarsi nella sostenibilità dell’assistenza medica, nell’innovazione della sicurezza delle informazioni, nell’uso di tecnologie abilitanti connesse alla sanità online, al fine di rendere sistema sanitario sempre più personalizzato e a misura di paziente.</a:t>
            </a:r>
          </a:p>
          <a:p>
            <a:pPr>
              <a:lnSpc>
                <a:spcPts val="2519"/>
              </a:lnSpc>
            </a:pPr>
            <a:endParaRPr lang="en-US" sz="2099">
              <a:solidFill>
                <a:srgbClr val="FFFFFF"/>
              </a:solidFill>
              <a:latin typeface="Ubuntu Bold"/>
            </a:endParaRPr>
          </a:p>
          <a:p>
            <a:pPr>
              <a:lnSpc>
                <a:spcPts val="2519"/>
              </a:lnSpc>
            </a:pPr>
            <a:r>
              <a:rPr lang="en-US" sz="2099">
                <a:solidFill>
                  <a:srgbClr val="FFFFFF"/>
                </a:solidFill>
                <a:latin typeface="Ubuntu Bold"/>
              </a:rPr>
              <a:t>Obiettivo prioritario del presente progetto di ricerca è quello di mettere Il paziente al centro della visione sanitaria, attraverso la digitalizzazione dei nuovi processi di caring e healthcare, costruendo un nuovo paradigma comunità- qualità della vita, in grado di assicurare il passaggio da una medicina reattiva ad una Proattiva, Partecipativa, Preventiva e Personalizzata.</a:t>
            </a:r>
          </a:p>
          <a:p>
            <a:pPr algn="l">
              <a:lnSpc>
                <a:spcPts val="2519"/>
              </a:lnSpc>
            </a:pPr>
            <a:endParaRPr lang="en-US" sz="2099">
              <a:solidFill>
                <a:srgbClr val="FFFFFF"/>
              </a:solidFill>
              <a:latin typeface="Ubuntu Bold"/>
            </a:endParaRPr>
          </a:p>
        </p:txBody>
      </p:sp>
      <p:sp>
        <p:nvSpPr>
          <p:cNvPr id="9" name="Freeform 9"/>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2841"/>
            <a:ext cx="10692130" cy="3390265"/>
            <a:chOff x="0" y="0"/>
            <a:chExt cx="14256173" cy="4520353"/>
          </a:xfrm>
        </p:grpSpPr>
        <p:sp>
          <p:nvSpPr>
            <p:cNvPr id="3" name="Freeform 3"/>
            <p:cNvSpPr/>
            <p:nvPr/>
          </p:nvSpPr>
          <p:spPr>
            <a:xfrm>
              <a:off x="0" y="0"/>
              <a:ext cx="14256004" cy="4520184"/>
            </a:xfrm>
            <a:custGeom>
              <a:avLst/>
              <a:gdLst/>
              <a:ahLst/>
              <a:cxnLst/>
              <a:rect l="l" t="t" r="r" b="b"/>
              <a:pathLst>
                <a:path w="14256004" h="4520184">
                  <a:moveTo>
                    <a:pt x="0" y="4520184"/>
                  </a:moveTo>
                  <a:lnTo>
                    <a:pt x="14256004" y="4520184"/>
                  </a:lnTo>
                  <a:lnTo>
                    <a:pt x="14256004" y="0"/>
                  </a:lnTo>
                  <a:lnTo>
                    <a:pt x="0" y="0"/>
                  </a:lnTo>
                  <a:lnTo>
                    <a:pt x="0" y="4520184"/>
                  </a:lnTo>
                  <a:close/>
                </a:path>
              </a:pathLst>
            </a:custGeom>
            <a:solidFill>
              <a:srgbClr val="1B65B1"/>
            </a:solidFill>
          </p:spPr>
        </p:sp>
      </p:grpSp>
      <p:grpSp>
        <p:nvGrpSpPr>
          <p:cNvPr id="4" name="Group 4"/>
          <p:cNvGrpSpPr/>
          <p:nvPr/>
        </p:nvGrpSpPr>
        <p:grpSpPr>
          <a:xfrm>
            <a:off x="8466" y="8763"/>
            <a:ext cx="10683536" cy="7544562"/>
            <a:chOff x="0" y="0"/>
            <a:chExt cx="14244715" cy="10059416"/>
          </a:xfrm>
        </p:grpSpPr>
        <p:sp>
          <p:nvSpPr>
            <p:cNvPr id="5" name="Freeform 5"/>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6" name="Group 6"/>
          <p:cNvGrpSpPr/>
          <p:nvPr/>
        </p:nvGrpSpPr>
        <p:grpSpPr>
          <a:xfrm>
            <a:off x="0" y="223113"/>
            <a:ext cx="10692130" cy="5901690"/>
            <a:chOff x="0" y="0"/>
            <a:chExt cx="14256173" cy="7868920"/>
          </a:xfrm>
        </p:grpSpPr>
        <p:sp>
          <p:nvSpPr>
            <p:cNvPr id="7" name="Freeform 7"/>
            <p:cNvSpPr/>
            <p:nvPr/>
          </p:nvSpPr>
          <p:spPr>
            <a:xfrm>
              <a:off x="0" y="0"/>
              <a:ext cx="14256004" cy="7868285"/>
            </a:xfrm>
            <a:custGeom>
              <a:avLst/>
              <a:gdLst/>
              <a:ahLst/>
              <a:cxnLst/>
              <a:rect l="l" t="t" r="r" b="b"/>
              <a:pathLst>
                <a:path w="14256004" h="7868285">
                  <a:moveTo>
                    <a:pt x="0" y="7868285"/>
                  </a:moveTo>
                  <a:lnTo>
                    <a:pt x="14256004" y="7868285"/>
                  </a:lnTo>
                  <a:lnTo>
                    <a:pt x="14256004" y="0"/>
                  </a:lnTo>
                  <a:lnTo>
                    <a:pt x="0" y="0"/>
                  </a:lnTo>
                  <a:lnTo>
                    <a:pt x="0" y="7868285"/>
                  </a:lnTo>
                  <a:close/>
                </a:path>
              </a:pathLst>
            </a:custGeom>
            <a:solidFill>
              <a:srgbClr val="1B65B1"/>
            </a:solidFill>
          </p:spPr>
        </p:sp>
      </p:grpSp>
      <p:sp>
        <p:nvSpPr>
          <p:cNvPr id="8" name="TextBox 8"/>
          <p:cNvSpPr txBox="1"/>
          <p:nvPr/>
        </p:nvSpPr>
        <p:spPr>
          <a:xfrm>
            <a:off x="182182" y="1908923"/>
            <a:ext cx="10327640" cy="3966408"/>
          </a:xfrm>
          <a:prstGeom prst="rect">
            <a:avLst/>
          </a:prstGeom>
        </p:spPr>
        <p:txBody>
          <a:bodyPr lIns="0" tIns="0" rIns="0" bIns="0" rtlCol="0" anchor="t">
            <a:spAutoFit/>
          </a:bodyPr>
          <a:lstStyle/>
          <a:p>
            <a:pPr algn="l">
              <a:lnSpc>
                <a:spcPts val="2160"/>
              </a:lnSpc>
            </a:pPr>
            <a:r>
              <a:rPr lang="en-US" sz="1800">
                <a:solidFill>
                  <a:srgbClr val="FFFFFF"/>
                </a:solidFill>
                <a:latin typeface="Ubuntu Bold"/>
              </a:rPr>
              <a:t>E-Health Collaboratori in Salute 4.0</a:t>
            </a:r>
          </a:p>
          <a:p>
            <a:pPr algn="l">
              <a:lnSpc>
                <a:spcPts val="1320"/>
              </a:lnSpc>
            </a:pPr>
            <a:endParaRPr lang="en-US" sz="1800">
              <a:solidFill>
                <a:srgbClr val="FFFFFF"/>
              </a:solidFill>
              <a:latin typeface="Ubuntu Bold"/>
            </a:endParaRPr>
          </a:p>
          <a:p>
            <a:pPr algn="l">
              <a:lnSpc>
                <a:spcPts val="1320"/>
              </a:lnSpc>
            </a:pPr>
            <a:r>
              <a:rPr lang="en-US" sz="1100">
                <a:solidFill>
                  <a:srgbClr val="FFFFFF"/>
                </a:solidFill>
                <a:latin typeface="Ubuntu Bold"/>
              </a:rPr>
              <a:t>E-Health – Collaboratori in Salute 4.0 è un progetto di Ricerca Scientifica Transizione 4.0 che mira a migliorare il livello di salute dei dipendenti e dei collaboratori delle aziende che parteciperanno al progetto con una tecnologia innovativa.</a:t>
            </a:r>
          </a:p>
          <a:p>
            <a:pPr algn="l">
              <a:lnSpc>
                <a:spcPts val="1320"/>
              </a:lnSpc>
            </a:pPr>
            <a:endParaRPr lang="en-US" sz="1100">
              <a:solidFill>
                <a:srgbClr val="FFFFFF"/>
              </a:solidFill>
              <a:latin typeface="Ubuntu Bold"/>
            </a:endParaRPr>
          </a:p>
          <a:p>
            <a:pPr algn="l">
              <a:lnSpc>
                <a:spcPts val="1320"/>
              </a:lnSpc>
            </a:pPr>
            <a:r>
              <a:rPr lang="en-US" sz="1100">
                <a:solidFill>
                  <a:srgbClr val="FFFFFF"/>
                </a:solidFill>
                <a:latin typeface="Ubuntu Bold"/>
              </a:rPr>
              <a:t>Collaboratori in Salute 4.0 offre infatti a tutti i dipendenti, ai collaboratori ed ai medici competenti una piattaforma avanzata connected healthcare capace di monitorare in tempo reale la salute dei dipendenti. Per migliorare le prestazioni di questi ultimi, e di conseguenza migliorare il livello di produzione intercettando le carenze operativo-funzionali delle routine lavorative, occorre in primo luogo monitorare e migliorare lo stato di salute dei collaboratori e di tutto il personale.</a:t>
            </a:r>
          </a:p>
          <a:p>
            <a:pPr algn="l">
              <a:lnSpc>
                <a:spcPts val="1320"/>
              </a:lnSpc>
            </a:pPr>
            <a:endParaRPr lang="en-US" sz="1100">
              <a:solidFill>
                <a:srgbClr val="FFFFFF"/>
              </a:solidFill>
              <a:latin typeface="Ubuntu Bold"/>
            </a:endParaRPr>
          </a:p>
          <a:p>
            <a:pPr algn="l">
              <a:lnSpc>
                <a:spcPts val="1320"/>
              </a:lnSpc>
            </a:pPr>
            <a:r>
              <a:rPr lang="en-US" sz="1100">
                <a:solidFill>
                  <a:srgbClr val="FFFFFF"/>
                </a:solidFill>
                <a:latin typeface="Ubuntu Bold"/>
              </a:rPr>
              <a:t>La letteratura è unanime nel ritenere una risorsa umana altamente stressata ed in burn-out inadeguata nell’erogare servizi dedicati con un livello di alta precisione e cura come richiesto in ogni ambiente di lavoro moderno.</a:t>
            </a:r>
          </a:p>
          <a:p>
            <a:pPr algn="l">
              <a:lnSpc>
                <a:spcPts val="1320"/>
              </a:lnSpc>
            </a:pPr>
            <a:endParaRPr lang="en-US" sz="1100">
              <a:solidFill>
                <a:srgbClr val="FFFFFF"/>
              </a:solidFill>
              <a:latin typeface="Ubuntu Bold"/>
            </a:endParaRPr>
          </a:p>
          <a:p>
            <a:pPr algn="l">
              <a:lnSpc>
                <a:spcPts val="1320"/>
              </a:lnSpc>
            </a:pPr>
            <a:r>
              <a:rPr lang="en-US" sz="1100">
                <a:solidFill>
                  <a:srgbClr val="FFFFFF"/>
                </a:solidFill>
                <a:latin typeface="Ubuntu Bold"/>
              </a:rPr>
              <a:t>Per questo motivo il progetto e-Health Collaboratori in Salute 4.0 offre al personale operante uno strumento innovativo e migliorativo delle proprie condizioni di lavoro, applicando comodi devices che trasmetteranno i dati in tempo reale alla piattaforma connected healthcare. I dati acquisiti grazie all’utilizzo di dispositivi biomedicali indossabili e wireless ovvero, Pressione, FC, HRV, SpO2, ECG ed i dati anamnestici (patologie, interventi, allergie, farmaci, vaccini, referti clinici) messi a disposizione dei medici del lavoro di ogni singola struttura, verranno arricchiti successivamente – oltre che da tali misurazioni biometriche in tempo reale – dai risultati di specifici test attitudinali e diagnostici che verranno somministrati con cadenza regolare al fine di monitorare il livello di stress e prevenire casi di burn-out.</a:t>
            </a:r>
          </a:p>
          <a:p>
            <a:pPr algn="l">
              <a:lnSpc>
                <a:spcPts val="1320"/>
              </a:lnSpc>
            </a:pPr>
            <a:endParaRPr lang="en-US" sz="1100">
              <a:solidFill>
                <a:srgbClr val="FFFFFF"/>
              </a:solidFill>
              <a:latin typeface="Ubuntu Bold"/>
            </a:endParaRPr>
          </a:p>
          <a:p>
            <a:pPr algn="l">
              <a:lnSpc>
                <a:spcPts val="1320"/>
              </a:lnSpc>
            </a:pPr>
            <a:r>
              <a:rPr lang="en-US" sz="1100">
                <a:solidFill>
                  <a:srgbClr val="FFFFFF"/>
                </a:solidFill>
                <a:latin typeface="Ubuntu Bold"/>
              </a:rPr>
              <a:t>Gli psicologi impiegati nel progetto potranno offrire anche spazi di ascolto individuali e/o di gruppo per garantire idonei livelli di supervisione delle pratiche di salute adoperate dagli operatori socio-sanitari e che rientrano nei percorsi di salute e sicurezza individuati dalla legge 81/08.</a:t>
            </a:r>
          </a:p>
        </p:txBody>
      </p:sp>
      <p:sp>
        <p:nvSpPr>
          <p:cNvPr id="9" name="Freeform 9"/>
          <p:cNvSpPr/>
          <p:nvPr/>
        </p:nvSpPr>
        <p:spPr>
          <a:xfrm>
            <a:off x="182182" y="418242"/>
            <a:ext cx="2220158" cy="1308561"/>
          </a:xfrm>
          <a:custGeom>
            <a:avLst/>
            <a:gdLst/>
            <a:ahLst/>
            <a:cxnLst/>
            <a:rect l="l" t="t" r="r" b="b"/>
            <a:pathLst>
              <a:path w="2220158" h="1308561">
                <a:moveTo>
                  <a:pt x="0" y="0"/>
                </a:moveTo>
                <a:lnTo>
                  <a:pt x="2220158" y="0"/>
                </a:lnTo>
                <a:lnTo>
                  <a:pt x="2220158" y="1308561"/>
                </a:lnTo>
                <a:lnTo>
                  <a:pt x="0" y="1308561"/>
                </a:lnTo>
                <a:lnTo>
                  <a:pt x="0" y="0"/>
                </a:lnTo>
                <a:close/>
              </a:path>
            </a:pathLst>
          </a:custGeom>
          <a:blipFill>
            <a:blip r:embed="rId3"/>
            <a:stretch>
              <a:fillRect t="-41" b="-41"/>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2841"/>
            <a:ext cx="10692130" cy="3390265"/>
            <a:chOff x="0" y="0"/>
            <a:chExt cx="14256173" cy="4520353"/>
          </a:xfrm>
        </p:grpSpPr>
        <p:sp>
          <p:nvSpPr>
            <p:cNvPr id="3" name="Freeform 3"/>
            <p:cNvSpPr/>
            <p:nvPr/>
          </p:nvSpPr>
          <p:spPr>
            <a:xfrm>
              <a:off x="0" y="0"/>
              <a:ext cx="14256004" cy="4520184"/>
            </a:xfrm>
            <a:custGeom>
              <a:avLst/>
              <a:gdLst/>
              <a:ahLst/>
              <a:cxnLst/>
              <a:rect l="l" t="t" r="r" b="b"/>
              <a:pathLst>
                <a:path w="14256004" h="4520184">
                  <a:moveTo>
                    <a:pt x="0" y="4520184"/>
                  </a:moveTo>
                  <a:lnTo>
                    <a:pt x="14256004" y="4520184"/>
                  </a:lnTo>
                  <a:lnTo>
                    <a:pt x="14256004" y="0"/>
                  </a:lnTo>
                  <a:lnTo>
                    <a:pt x="0" y="0"/>
                  </a:lnTo>
                  <a:lnTo>
                    <a:pt x="0" y="4520184"/>
                  </a:lnTo>
                  <a:close/>
                </a:path>
              </a:pathLst>
            </a:custGeom>
            <a:solidFill>
              <a:srgbClr val="1B65B1"/>
            </a:solidFill>
          </p:spPr>
        </p:sp>
      </p:grpSp>
      <p:grpSp>
        <p:nvGrpSpPr>
          <p:cNvPr id="4" name="Group 4"/>
          <p:cNvGrpSpPr/>
          <p:nvPr/>
        </p:nvGrpSpPr>
        <p:grpSpPr>
          <a:xfrm>
            <a:off x="8466" y="8763"/>
            <a:ext cx="10683536" cy="7544562"/>
            <a:chOff x="0" y="0"/>
            <a:chExt cx="14244715" cy="10059416"/>
          </a:xfrm>
        </p:grpSpPr>
        <p:sp>
          <p:nvSpPr>
            <p:cNvPr id="5" name="Freeform 5"/>
            <p:cNvSpPr/>
            <p:nvPr/>
          </p:nvSpPr>
          <p:spPr>
            <a:xfrm>
              <a:off x="0" y="0"/>
              <a:ext cx="14244701" cy="10059400"/>
            </a:xfrm>
            <a:custGeom>
              <a:avLst/>
              <a:gdLst/>
              <a:ahLst/>
              <a:cxnLst/>
              <a:rect l="l" t="t" r="r" b="b"/>
              <a:pathLst>
                <a:path w="14244701" h="10059400">
                  <a:moveTo>
                    <a:pt x="0" y="0"/>
                  </a:moveTo>
                  <a:lnTo>
                    <a:pt x="14244701" y="0"/>
                  </a:lnTo>
                  <a:lnTo>
                    <a:pt x="14244701" y="10059400"/>
                  </a:lnTo>
                  <a:lnTo>
                    <a:pt x="0" y="10059400"/>
                  </a:lnTo>
                  <a:close/>
                </a:path>
              </a:pathLst>
            </a:custGeom>
            <a:blipFill>
              <a:blip r:embed="rId2"/>
              <a:stretch>
                <a:fillRect l="-4250" r="-4250"/>
              </a:stretch>
            </a:blipFill>
          </p:spPr>
        </p:sp>
      </p:grpSp>
      <p:grpSp>
        <p:nvGrpSpPr>
          <p:cNvPr id="6" name="Group 6"/>
          <p:cNvGrpSpPr/>
          <p:nvPr/>
        </p:nvGrpSpPr>
        <p:grpSpPr>
          <a:xfrm>
            <a:off x="0" y="223113"/>
            <a:ext cx="10692130" cy="5901690"/>
            <a:chOff x="0" y="0"/>
            <a:chExt cx="14256173" cy="7868920"/>
          </a:xfrm>
        </p:grpSpPr>
        <p:sp>
          <p:nvSpPr>
            <p:cNvPr id="7" name="Freeform 7"/>
            <p:cNvSpPr/>
            <p:nvPr/>
          </p:nvSpPr>
          <p:spPr>
            <a:xfrm>
              <a:off x="0" y="0"/>
              <a:ext cx="14256004" cy="7868285"/>
            </a:xfrm>
            <a:custGeom>
              <a:avLst/>
              <a:gdLst/>
              <a:ahLst/>
              <a:cxnLst/>
              <a:rect l="l" t="t" r="r" b="b"/>
              <a:pathLst>
                <a:path w="14256004" h="7868285">
                  <a:moveTo>
                    <a:pt x="0" y="7868285"/>
                  </a:moveTo>
                  <a:lnTo>
                    <a:pt x="14256004" y="7868285"/>
                  </a:lnTo>
                  <a:lnTo>
                    <a:pt x="14256004" y="0"/>
                  </a:lnTo>
                  <a:lnTo>
                    <a:pt x="0" y="0"/>
                  </a:lnTo>
                  <a:lnTo>
                    <a:pt x="0" y="7868285"/>
                  </a:lnTo>
                  <a:close/>
                </a:path>
              </a:pathLst>
            </a:custGeom>
            <a:solidFill>
              <a:srgbClr val="1B65B1"/>
            </a:solidFill>
          </p:spPr>
        </p:sp>
      </p:grpSp>
      <p:sp>
        <p:nvSpPr>
          <p:cNvPr id="8" name="Freeform 8"/>
          <p:cNvSpPr/>
          <p:nvPr/>
        </p:nvSpPr>
        <p:spPr>
          <a:xfrm>
            <a:off x="182182" y="123996"/>
            <a:ext cx="3060700" cy="1803977"/>
          </a:xfrm>
          <a:custGeom>
            <a:avLst/>
            <a:gdLst/>
            <a:ahLst/>
            <a:cxnLst/>
            <a:rect l="l" t="t" r="r" b="b"/>
            <a:pathLst>
              <a:path w="3060700" h="1803977">
                <a:moveTo>
                  <a:pt x="0" y="0"/>
                </a:moveTo>
                <a:lnTo>
                  <a:pt x="3060700" y="0"/>
                </a:lnTo>
                <a:lnTo>
                  <a:pt x="3060700" y="1803977"/>
                </a:lnTo>
                <a:lnTo>
                  <a:pt x="0" y="1803977"/>
                </a:lnTo>
                <a:lnTo>
                  <a:pt x="0" y="0"/>
                </a:lnTo>
                <a:close/>
              </a:path>
            </a:pathLst>
          </a:custGeom>
          <a:blipFill>
            <a:blip r:embed="rId3"/>
            <a:stretch>
              <a:fillRect t="-23" b="-23"/>
            </a:stretch>
          </a:blipFill>
        </p:spPr>
      </p:sp>
      <p:sp>
        <p:nvSpPr>
          <p:cNvPr id="9" name="Freeform 9"/>
          <p:cNvSpPr/>
          <p:nvPr/>
        </p:nvSpPr>
        <p:spPr>
          <a:xfrm>
            <a:off x="732497" y="2453867"/>
            <a:ext cx="1140017" cy="1140017"/>
          </a:xfrm>
          <a:custGeom>
            <a:avLst/>
            <a:gdLst/>
            <a:ahLst/>
            <a:cxnLst/>
            <a:rect l="l" t="t" r="r" b="b"/>
            <a:pathLst>
              <a:path w="1140017" h="1140017">
                <a:moveTo>
                  <a:pt x="0" y="0"/>
                </a:moveTo>
                <a:lnTo>
                  <a:pt x="1140017" y="0"/>
                </a:lnTo>
                <a:lnTo>
                  <a:pt x="1140017" y="1140017"/>
                </a:lnTo>
                <a:lnTo>
                  <a:pt x="0" y="1140017"/>
                </a:lnTo>
                <a:lnTo>
                  <a:pt x="0" y="0"/>
                </a:lnTo>
                <a:close/>
              </a:path>
            </a:pathLst>
          </a:custGeom>
          <a:blipFill>
            <a:blip r:embed="rId4"/>
            <a:stretch>
              <a:fillRect/>
            </a:stretch>
          </a:blipFill>
        </p:spPr>
      </p:sp>
      <p:sp>
        <p:nvSpPr>
          <p:cNvPr id="10" name="Freeform 10"/>
          <p:cNvSpPr/>
          <p:nvPr/>
        </p:nvSpPr>
        <p:spPr>
          <a:xfrm>
            <a:off x="2076125" y="2453867"/>
            <a:ext cx="1140017" cy="1140017"/>
          </a:xfrm>
          <a:custGeom>
            <a:avLst/>
            <a:gdLst/>
            <a:ahLst/>
            <a:cxnLst/>
            <a:rect l="l" t="t" r="r" b="b"/>
            <a:pathLst>
              <a:path w="1140017" h="1140017">
                <a:moveTo>
                  <a:pt x="0" y="0"/>
                </a:moveTo>
                <a:lnTo>
                  <a:pt x="1140018" y="0"/>
                </a:lnTo>
                <a:lnTo>
                  <a:pt x="1140018" y="1140017"/>
                </a:lnTo>
                <a:lnTo>
                  <a:pt x="0" y="1140017"/>
                </a:lnTo>
                <a:lnTo>
                  <a:pt x="0" y="0"/>
                </a:lnTo>
                <a:close/>
              </a:path>
            </a:pathLst>
          </a:custGeom>
          <a:blipFill>
            <a:blip r:embed="rId5"/>
            <a:stretch>
              <a:fillRect/>
            </a:stretch>
          </a:blipFill>
        </p:spPr>
      </p:sp>
      <p:sp>
        <p:nvSpPr>
          <p:cNvPr id="11" name="Freeform 11"/>
          <p:cNvSpPr/>
          <p:nvPr/>
        </p:nvSpPr>
        <p:spPr>
          <a:xfrm>
            <a:off x="3416168" y="2453867"/>
            <a:ext cx="1146239" cy="1146239"/>
          </a:xfrm>
          <a:custGeom>
            <a:avLst/>
            <a:gdLst/>
            <a:ahLst/>
            <a:cxnLst/>
            <a:rect l="l" t="t" r="r" b="b"/>
            <a:pathLst>
              <a:path w="1146239" h="1146239">
                <a:moveTo>
                  <a:pt x="0" y="0"/>
                </a:moveTo>
                <a:lnTo>
                  <a:pt x="1146239" y="0"/>
                </a:lnTo>
                <a:lnTo>
                  <a:pt x="1146239" y="1146239"/>
                </a:lnTo>
                <a:lnTo>
                  <a:pt x="0" y="1146239"/>
                </a:lnTo>
                <a:lnTo>
                  <a:pt x="0" y="0"/>
                </a:lnTo>
                <a:close/>
              </a:path>
            </a:pathLst>
          </a:custGeom>
          <a:blipFill>
            <a:blip r:embed="rId6"/>
            <a:stretch>
              <a:fillRect/>
            </a:stretch>
          </a:blipFill>
        </p:spPr>
      </p:sp>
      <p:sp>
        <p:nvSpPr>
          <p:cNvPr id="12" name="Freeform 12"/>
          <p:cNvSpPr/>
          <p:nvPr/>
        </p:nvSpPr>
        <p:spPr>
          <a:xfrm>
            <a:off x="4762432" y="2460088"/>
            <a:ext cx="1140017" cy="1140017"/>
          </a:xfrm>
          <a:custGeom>
            <a:avLst/>
            <a:gdLst/>
            <a:ahLst/>
            <a:cxnLst/>
            <a:rect l="l" t="t" r="r" b="b"/>
            <a:pathLst>
              <a:path w="1140017" h="1140017">
                <a:moveTo>
                  <a:pt x="0" y="0"/>
                </a:moveTo>
                <a:lnTo>
                  <a:pt x="1140017" y="0"/>
                </a:lnTo>
                <a:lnTo>
                  <a:pt x="1140017" y="1140018"/>
                </a:lnTo>
                <a:lnTo>
                  <a:pt x="0" y="1140018"/>
                </a:lnTo>
                <a:lnTo>
                  <a:pt x="0" y="0"/>
                </a:lnTo>
                <a:close/>
              </a:path>
            </a:pathLst>
          </a:custGeom>
          <a:blipFill>
            <a:blip r:embed="rId7"/>
            <a:stretch>
              <a:fillRect/>
            </a:stretch>
          </a:blipFill>
        </p:spPr>
      </p:sp>
      <p:sp>
        <p:nvSpPr>
          <p:cNvPr id="13" name="Freeform 13"/>
          <p:cNvSpPr/>
          <p:nvPr/>
        </p:nvSpPr>
        <p:spPr>
          <a:xfrm>
            <a:off x="6102474" y="2460088"/>
            <a:ext cx="1146239" cy="1146239"/>
          </a:xfrm>
          <a:custGeom>
            <a:avLst/>
            <a:gdLst/>
            <a:ahLst/>
            <a:cxnLst/>
            <a:rect l="l" t="t" r="r" b="b"/>
            <a:pathLst>
              <a:path w="1146239" h="1146239">
                <a:moveTo>
                  <a:pt x="0" y="0"/>
                </a:moveTo>
                <a:lnTo>
                  <a:pt x="1146240" y="0"/>
                </a:lnTo>
                <a:lnTo>
                  <a:pt x="1146240" y="1146240"/>
                </a:lnTo>
                <a:lnTo>
                  <a:pt x="0" y="1146240"/>
                </a:lnTo>
                <a:lnTo>
                  <a:pt x="0" y="0"/>
                </a:lnTo>
                <a:close/>
              </a:path>
            </a:pathLst>
          </a:custGeom>
          <a:blipFill>
            <a:blip r:embed="rId8"/>
            <a:stretch>
              <a:fillRect/>
            </a:stretch>
          </a:blipFill>
        </p:spPr>
      </p:sp>
      <p:sp>
        <p:nvSpPr>
          <p:cNvPr id="14" name="Freeform 14"/>
          <p:cNvSpPr/>
          <p:nvPr/>
        </p:nvSpPr>
        <p:spPr>
          <a:xfrm>
            <a:off x="7448739" y="2460088"/>
            <a:ext cx="1146239" cy="1146239"/>
          </a:xfrm>
          <a:custGeom>
            <a:avLst/>
            <a:gdLst/>
            <a:ahLst/>
            <a:cxnLst/>
            <a:rect l="l" t="t" r="r" b="b"/>
            <a:pathLst>
              <a:path w="1146239" h="1146239">
                <a:moveTo>
                  <a:pt x="0" y="0"/>
                </a:moveTo>
                <a:lnTo>
                  <a:pt x="1146239" y="0"/>
                </a:lnTo>
                <a:lnTo>
                  <a:pt x="1146239" y="1146240"/>
                </a:lnTo>
                <a:lnTo>
                  <a:pt x="0" y="1146240"/>
                </a:lnTo>
                <a:lnTo>
                  <a:pt x="0" y="0"/>
                </a:lnTo>
                <a:close/>
              </a:path>
            </a:pathLst>
          </a:custGeom>
          <a:blipFill>
            <a:blip r:embed="rId9"/>
            <a:stretch>
              <a:fillRect/>
            </a:stretch>
          </a:blipFill>
        </p:spPr>
      </p:sp>
      <p:sp>
        <p:nvSpPr>
          <p:cNvPr id="15" name="Freeform 15"/>
          <p:cNvSpPr/>
          <p:nvPr/>
        </p:nvSpPr>
        <p:spPr>
          <a:xfrm>
            <a:off x="8795003" y="2460088"/>
            <a:ext cx="1146239" cy="1146239"/>
          </a:xfrm>
          <a:custGeom>
            <a:avLst/>
            <a:gdLst/>
            <a:ahLst/>
            <a:cxnLst/>
            <a:rect l="l" t="t" r="r" b="b"/>
            <a:pathLst>
              <a:path w="1146239" h="1146239">
                <a:moveTo>
                  <a:pt x="0" y="0"/>
                </a:moveTo>
                <a:lnTo>
                  <a:pt x="1146240" y="0"/>
                </a:lnTo>
                <a:lnTo>
                  <a:pt x="1146240" y="1146240"/>
                </a:lnTo>
                <a:lnTo>
                  <a:pt x="0" y="1146240"/>
                </a:lnTo>
                <a:lnTo>
                  <a:pt x="0" y="0"/>
                </a:lnTo>
                <a:close/>
              </a:path>
            </a:pathLst>
          </a:custGeom>
          <a:blipFill>
            <a:blip r:embed="rId10"/>
            <a:stretch>
              <a:fillRect/>
            </a:stretch>
          </a:blipFill>
        </p:spPr>
      </p:sp>
      <p:sp>
        <p:nvSpPr>
          <p:cNvPr id="16" name="Freeform 16"/>
          <p:cNvSpPr/>
          <p:nvPr/>
        </p:nvSpPr>
        <p:spPr>
          <a:xfrm>
            <a:off x="2720727" y="4466881"/>
            <a:ext cx="1146239" cy="1146239"/>
          </a:xfrm>
          <a:custGeom>
            <a:avLst/>
            <a:gdLst/>
            <a:ahLst/>
            <a:cxnLst/>
            <a:rect l="l" t="t" r="r" b="b"/>
            <a:pathLst>
              <a:path w="1146239" h="1146239">
                <a:moveTo>
                  <a:pt x="0" y="0"/>
                </a:moveTo>
                <a:lnTo>
                  <a:pt x="1146239" y="0"/>
                </a:lnTo>
                <a:lnTo>
                  <a:pt x="1146239" y="1146239"/>
                </a:lnTo>
                <a:lnTo>
                  <a:pt x="0" y="1146239"/>
                </a:lnTo>
                <a:lnTo>
                  <a:pt x="0" y="0"/>
                </a:lnTo>
                <a:close/>
              </a:path>
            </a:pathLst>
          </a:custGeom>
          <a:blipFill>
            <a:blip r:embed="rId11"/>
            <a:stretch>
              <a:fillRect/>
            </a:stretch>
          </a:blipFill>
        </p:spPr>
      </p:sp>
      <p:sp>
        <p:nvSpPr>
          <p:cNvPr id="17" name="Freeform 17"/>
          <p:cNvSpPr/>
          <p:nvPr/>
        </p:nvSpPr>
        <p:spPr>
          <a:xfrm>
            <a:off x="4076516" y="4466881"/>
            <a:ext cx="1140017" cy="1140017"/>
          </a:xfrm>
          <a:custGeom>
            <a:avLst/>
            <a:gdLst/>
            <a:ahLst/>
            <a:cxnLst/>
            <a:rect l="l" t="t" r="r" b="b"/>
            <a:pathLst>
              <a:path w="1140017" h="1140017">
                <a:moveTo>
                  <a:pt x="0" y="0"/>
                </a:moveTo>
                <a:lnTo>
                  <a:pt x="1140018" y="0"/>
                </a:lnTo>
                <a:lnTo>
                  <a:pt x="1140018" y="1140017"/>
                </a:lnTo>
                <a:lnTo>
                  <a:pt x="0" y="1140017"/>
                </a:lnTo>
                <a:lnTo>
                  <a:pt x="0" y="0"/>
                </a:lnTo>
                <a:close/>
              </a:path>
            </a:pathLst>
          </a:custGeom>
          <a:blipFill>
            <a:blip r:embed="rId12"/>
            <a:stretch>
              <a:fillRect/>
            </a:stretch>
          </a:blipFill>
        </p:spPr>
      </p:sp>
      <p:sp>
        <p:nvSpPr>
          <p:cNvPr id="18" name="Freeform 18"/>
          <p:cNvSpPr/>
          <p:nvPr/>
        </p:nvSpPr>
        <p:spPr>
          <a:xfrm>
            <a:off x="5422691" y="4460659"/>
            <a:ext cx="1133796" cy="1133796"/>
          </a:xfrm>
          <a:custGeom>
            <a:avLst/>
            <a:gdLst/>
            <a:ahLst/>
            <a:cxnLst/>
            <a:rect l="l" t="t" r="r" b="b"/>
            <a:pathLst>
              <a:path w="1133796" h="1133796">
                <a:moveTo>
                  <a:pt x="0" y="0"/>
                </a:moveTo>
                <a:lnTo>
                  <a:pt x="1133796" y="0"/>
                </a:lnTo>
                <a:lnTo>
                  <a:pt x="1133796" y="1133796"/>
                </a:lnTo>
                <a:lnTo>
                  <a:pt x="0" y="1133796"/>
                </a:lnTo>
                <a:lnTo>
                  <a:pt x="0" y="0"/>
                </a:lnTo>
                <a:close/>
              </a:path>
            </a:pathLst>
          </a:custGeom>
          <a:blipFill>
            <a:blip r:embed="rId13"/>
            <a:stretch>
              <a:fillRect/>
            </a:stretch>
          </a:blipFill>
        </p:spPr>
      </p:sp>
      <p:sp>
        <p:nvSpPr>
          <p:cNvPr id="19" name="Freeform 19"/>
          <p:cNvSpPr/>
          <p:nvPr/>
        </p:nvSpPr>
        <p:spPr>
          <a:xfrm>
            <a:off x="6766037" y="4473103"/>
            <a:ext cx="1140017" cy="1140017"/>
          </a:xfrm>
          <a:custGeom>
            <a:avLst/>
            <a:gdLst/>
            <a:ahLst/>
            <a:cxnLst/>
            <a:rect l="l" t="t" r="r" b="b"/>
            <a:pathLst>
              <a:path w="1140017" h="1140017">
                <a:moveTo>
                  <a:pt x="0" y="0"/>
                </a:moveTo>
                <a:lnTo>
                  <a:pt x="1140018" y="0"/>
                </a:lnTo>
                <a:lnTo>
                  <a:pt x="1140018" y="1140017"/>
                </a:lnTo>
                <a:lnTo>
                  <a:pt x="0" y="1140017"/>
                </a:lnTo>
                <a:lnTo>
                  <a:pt x="0" y="0"/>
                </a:lnTo>
                <a:close/>
              </a:path>
            </a:pathLst>
          </a:custGeom>
          <a:blipFill>
            <a:blip r:embed="rId14"/>
            <a:stretch>
              <a:fillRect/>
            </a:stretch>
          </a:blipFill>
        </p:spPr>
      </p:sp>
      <p:sp>
        <p:nvSpPr>
          <p:cNvPr id="20" name="TextBox 20"/>
          <p:cNvSpPr txBox="1"/>
          <p:nvPr/>
        </p:nvSpPr>
        <p:spPr>
          <a:xfrm>
            <a:off x="258381" y="1908924"/>
            <a:ext cx="6507656" cy="333375"/>
          </a:xfrm>
          <a:prstGeom prst="rect">
            <a:avLst/>
          </a:prstGeom>
        </p:spPr>
        <p:txBody>
          <a:bodyPr lIns="0" tIns="0" rIns="0" bIns="0" rtlCol="0" anchor="t">
            <a:spAutoFit/>
          </a:bodyPr>
          <a:lstStyle/>
          <a:p>
            <a:pPr algn="l">
              <a:lnSpc>
                <a:spcPts val="2519"/>
              </a:lnSpc>
            </a:pPr>
            <a:r>
              <a:rPr lang="en-US" sz="2099">
                <a:solidFill>
                  <a:srgbClr val="FFFFFF"/>
                </a:solidFill>
                <a:latin typeface="Ubuntu Bold"/>
              </a:rPr>
              <a:t>Le misurazioni totalmente automatizzate</a:t>
            </a:r>
          </a:p>
        </p:txBody>
      </p:sp>
      <p:sp>
        <p:nvSpPr>
          <p:cNvPr id="21" name="TextBox 21"/>
          <p:cNvSpPr txBox="1"/>
          <p:nvPr/>
        </p:nvSpPr>
        <p:spPr>
          <a:xfrm>
            <a:off x="258381" y="3935456"/>
            <a:ext cx="4130649" cy="333375"/>
          </a:xfrm>
          <a:prstGeom prst="rect">
            <a:avLst/>
          </a:prstGeom>
        </p:spPr>
        <p:txBody>
          <a:bodyPr lIns="0" tIns="0" rIns="0" bIns="0" rtlCol="0" anchor="t">
            <a:spAutoFit/>
          </a:bodyPr>
          <a:lstStyle/>
          <a:p>
            <a:pPr algn="l">
              <a:lnSpc>
                <a:spcPts val="2519"/>
              </a:lnSpc>
            </a:pPr>
            <a:r>
              <a:rPr lang="en-US" sz="2099">
                <a:solidFill>
                  <a:srgbClr val="FFFFFF"/>
                </a:solidFill>
                <a:latin typeface="Ubuntu Bold"/>
              </a:rPr>
              <a:t>Gli sviluppi del nostro progetto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1498</Words>
  <Application>Microsoft Office PowerPoint</Application>
  <PresentationFormat>Personalizzato</PresentationFormat>
  <Paragraphs>122</Paragraphs>
  <Slides>17</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17</vt:i4>
      </vt:variant>
    </vt:vector>
  </HeadingPairs>
  <TitlesOfParts>
    <vt:vector size="23" baseType="lpstr">
      <vt:lpstr>Bebas Neue</vt:lpstr>
      <vt:lpstr>Calibri</vt:lpstr>
      <vt:lpstr>Arimo Bold</vt:lpstr>
      <vt:lpstr>Arial</vt:lpstr>
      <vt:lpstr>Ubuntu 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PresentazioneMilanoKeepYouCare.pptx</dc:title>
  <cp:lastModifiedBy>Michele Monaco</cp:lastModifiedBy>
  <cp:revision>2</cp:revision>
  <dcterms:created xsi:type="dcterms:W3CDTF">2006-08-16T00:00:00Z</dcterms:created>
  <dcterms:modified xsi:type="dcterms:W3CDTF">2024-02-09T18:21:15Z</dcterms:modified>
  <dc:identifier>DAF8BbNgjUc</dc:identifier>
</cp:coreProperties>
</file>