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17"/>
  </p:notesMasterIdLst>
  <p:sldIdLst>
    <p:sldId id="256" r:id="rId5"/>
    <p:sldId id="257" r:id="rId6"/>
    <p:sldId id="269" r:id="rId7"/>
    <p:sldId id="282" r:id="rId8"/>
    <p:sldId id="268" r:id="rId9"/>
    <p:sldId id="271" r:id="rId10"/>
    <p:sldId id="283" r:id="rId11"/>
    <p:sldId id="279" r:id="rId12"/>
    <p:sldId id="273" r:id="rId13"/>
    <p:sldId id="277" r:id="rId14"/>
    <p:sldId id="278" r:id="rId15"/>
    <p:sldId id="267" r:id="rId16"/>
  </p:sldIdLst>
  <p:sldSz cx="12192000" cy="6858000"/>
  <p:notesSz cx="9926638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CC"/>
    <a:srgbClr val="FF9900"/>
    <a:srgbClr val="9900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68088" autoAdjust="0"/>
  </p:normalViewPr>
  <p:slideViewPr>
    <p:cSldViewPr snapToGrid="0">
      <p:cViewPr varScale="1">
        <p:scale>
          <a:sx n="100" d="100"/>
          <a:sy n="100" d="100"/>
        </p:scale>
        <p:origin x="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ra Carlo" userId="acfb889f-688a-43f8-a91f-8c49b9513e93" providerId="ADAL" clId="{6B4E9222-8CB5-499F-A824-A53D9A507C6E}"/>
    <pc:docChg chg="custSel delSld modSld">
      <pc:chgData name="Nicora Carlo" userId="acfb889f-688a-43f8-a91f-8c49b9513e93" providerId="ADAL" clId="{6B4E9222-8CB5-499F-A824-A53D9A507C6E}" dt="2024-02-12T12:11:57.171" v="16" actId="2696"/>
      <pc:docMkLst>
        <pc:docMk/>
      </pc:docMkLst>
      <pc:sldChg chg="del">
        <pc:chgData name="Nicora Carlo" userId="acfb889f-688a-43f8-a91f-8c49b9513e93" providerId="ADAL" clId="{6B4E9222-8CB5-499F-A824-A53D9A507C6E}" dt="2024-02-12T12:07:42.384" v="0" actId="2696"/>
        <pc:sldMkLst>
          <pc:docMk/>
          <pc:sldMk cId="4057660900" sldId="270"/>
        </pc:sldMkLst>
      </pc:sldChg>
      <pc:sldChg chg="del">
        <pc:chgData name="Nicora Carlo" userId="acfb889f-688a-43f8-a91f-8c49b9513e93" providerId="ADAL" clId="{6B4E9222-8CB5-499F-A824-A53D9A507C6E}" dt="2024-02-12T12:08:07.782" v="2" actId="2696"/>
        <pc:sldMkLst>
          <pc:docMk/>
          <pc:sldMk cId="2959474497" sldId="275"/>
        </pc:sldMkLst>
      </pc:sldChg>
      <pc:sldChg chg="del">
        <pc:chgData name="Nicora Carlo" userId="acfb889f-688a-43f8-a91f-8c49b9513e93" providerId="ADAL" clId="{6B4E9222-8CB5-499F-A824-A53D9A507C6E}" dt="2024-02-12T12:08:26.717" v="3" actId="2696"/>
        <pc:sldMkLst>
          <pc:docMk/>
          <pc:sldMk cId="3474479562" sldId="276"/>
        </pc:sldMkLst>
      </pc:sldChg>
      <pc:sldChg chg="addSp delSp modSp">
        <pc:chgData name="Nicora Carlo" userId="acfb889f-688a-43f8-a91f-8c49b9513e93" providerId="ADAL" clId="{6B4E9222-8CB5-499F-A824-A53D9A507C6E}" dt="2024-02-12T12:11:50.363" v="14" actId="1076"/>
        <pc:sldMkLst>
          <pc:docMk/>
          <pc:sldMk cId="1211905169" sldId="279"/>
        </pc:sldMkLst>
        <pc:picChg chg="del">
          <ac:chgData name="Nicora Carlo" userId="acfb889f-688a-43f8-a91f-8c49b9513e93" providerId="ADAL" clId="{6B4E9222-8CB5-499F-A824-A53D9A507C6E}" dt="2024-02-12T12:10:30.123" v="4" actId="478"/>
          <ac:picMkLst>
            <pc:docMk/>
            <pc:sldMk cId="1211905169" sldId="279"/>
            <ac:picMk id="5" creationId="{99961074-EEB6-4CFB-A240-0B43CB8160A7}"/>
          </ac:picMkLst>
        </pc:picChg>
        <pc:picChg chg="mod">
          <ac:chgData name="Nicora Carlo" userId="acfb889f-688a-43f8-a91f-8c49b9513e93" providerId="ADAL" clId="{6B4E9222-8CB5-499F-A824-A53D9A507C6E}" dt="2024-02-12T12:11:23.291" v="10" actId="1076"/>
          <ac:picMkLst>
            <pc:docMk/>
            <pc:sldMk cId="1211905169" sldId="279"/>
            <ac:picMk id="9" creationId="{E2650F70-57E0-4CF0-AAA2-67EDFD3154F6}"/>
          </ac:picMkLst>
        </pc:picChg>
        <pc:picChg chg="mod">
          <ac:chgData name="Nicora Carlo" userId="acfb889f-688a-43f8-a91f-8c49b9513e93" providerId="ADAL" clId="{6B4E9222-8CB5-499F-A824-A53D9A507C6E}" dt="2024-02-12T12:11:21.387" v="9" actId="1076"/>
          <ac:picMkLst>
            <pc:docMk/>
            <pc:sldMk cId="1211905169" sldId="279"/>
            <ac:picMk id="10" creationId="{DE9FC0FB-3E85-45AA-B7FB-F02A0EAF091B}"/>
          </ac:picMkLst>
        </pc:picChg>
        <pc:picChg chg="del mod">
          <ac:chgData name="Nicora Carlo" userId="acfb889f-688a-43f8-a91f-8c49b9513e93" providerId="ADAL" clId="{6B4E9222-8CB5-499F-A824-A53D9A507C6E}" dt="2024-02-12T12:11:14.571" v="7" actId="478"/>
          <ac:picMkLst>
            <pc:docMk/>
            <pc:sldMk cId="1211905169" sldId="279"/>
            <ac:picMk id="11" creationId="{71BA8F62-4A64-4009-97C3-BEC6EBBBC92F}"/>
          </ac:picMkLst>
        </pc:picChg>
        <pc:picChg chg="add mod">
          <ac:chgData name="Nicora Carlo" userId="acfb889f-688a-43f8-a91f-8c49b9513e93" providerId="ADAL" clId="{6B4E9222-8CB5-499F-A824-A53D9A507C6E}" dt="2024-02-12T12:11:37.931" v="12" actId="1076"/>
          <ac:picMkLst>
            <pc:docMk/>
            <pc:sldMk cId="1211905169" sldId="279"/>
            <ac:picMk id="12" creationId="{9F87ACFC-0A5E-44AE-84FB-945CC72B5939}"/>
          </ac:picMkLst>
        </pc:picChg>
        <pc:picChg chg="add mod">
          <ac:chgData name="Nicora Carlo" userId="acfb889f-688a-43f8-a91f-8c49b9513e93" providerId="ADAL" clId="{6B4E9222-8CB5-499F-A824-A53D9A507C6E}" dt="2024-02-12T12:11:50.363" v="14" actId="1076"/>
          <ac:picMkLst>
            <pc:docMk/>
            <pc:sldMk cId="1211905169" sldId="279"/>
            <ac:picMk id="13" creationId="{8E58CEEA-01C6-4B28-B8C0-47FD68F59C48}"/>
          </ac:picMkLst>
        </pc:picChg>
      </pc:sldChg>
      <pc:sldChg chg="del">
        <pc:chgData name="Nicora Carlo" userId="acfb889f-688a-43f8-a91f-8c49b9513e93" providerId="ADAL" clId="{6B4E9222-8CB5-499F-A824-A53D9A507C6E}" dt="2024-02-12T12:11:54.230" v="15" actId="2696"/>
        <pc:sldMkLst>
          <pc:docMk/>
          <pc:sldMk cId="2391110794" sldId="280"/>
        </pc:sldMkLst>
      </pc:sldChg>
      <pc:sldChg chg="del">
        <pc:chgData name="Nicora Carlo" userId="acfb889f-688a-43f8-a91f-8c49b9513e93" providerId="ADAL" clId="{6B4E9222-8CB5-499F-A824-A53D9A507C6E}" dt="2024-02-12T12:08:06.294" v="1" actId="2696"/>
        <pc:sldMkLst>
          <pc:docMk/>
          <pc:sldMk cId="2686000547" sldId="281"/>
        </pc:sldMkLst>
      </pc:sldChg>
      <pc:sldChg chg="del">
        <pc:chgData name="Nicora Carlo" userId="acfb889f-688a-43f8-a91f-8c49b9513e93" providerId="ADAL" clId="{6B4E9222-8CB5-499F-A824-A53D9A507C6E}" dt="2024-02-12T12:11:57.171" v="16" actId="2696"/>
        <pc:sldMkLst>
          <pc:docMk/>
          <pc:sldMk cId="836852957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B1CC4-1926-49D5-AF5D-2F516795EB47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A5B42-BE35-4243-99F4-FE08D6B330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635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400" dirty="0"/>
              <a:t>A Torino, il Presidente Mattarella ricordava che:</a:t>
            </a:r>
          </a:p>
          <a:p>
            <a:r>
              <a:rPr lang="it-IT" sz="1400" i="1" dirty="0"/>
              <a:t>’il servizio sanitario del nostro Paese è un patrimonio prezioso da </a:t>
            </a:r>
            <a:r>
              <a:rPr lang="it-IT" sz="1400" b="1" i="1" dirty="0"/>
              <a:t>difendere</a:t>
            </a:r>
            <a:r>
              <a:rPr lang="it-IT" sz="1400" i="1" dirty="0"/>
              <a:t> e </a:t>
            </a:r>
            <a:r>
              <a:rPr lang="it-IT" sz="1400" b="1" i="1" dirty="0"/>
              <a:t>adeguare</a:t>
            </a:r>
            <a:r>
              <a:rPr lang="it-IT" sz="1400" i="1" dirty="0"/>
              <a:t> e in questo la riflessione delle Regioni, in dialogo con il paese e la società, è particolarmente importante’’</a:t>
            </a:r>
            <a:r>
              <a:rPr lang="it-IT" sz="1400" dirty="0"/>
              <a:t> </a:t>
            </a:r>
          </a:p>
          <a:p>
            <a:endParaRPr lang="it-IT" sz="1400" dirty="0"/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monito del Presidente ci riporta ad alcune considerazioni di carattere generale: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SSN ha bisogno di profonde trasformazioni per essere resiliente e quindi sostenibile;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il momento di grandi investimenti (ed il PNRR è un’occasione da non sfarsi sfuggire) da accompagnare con importanti riforme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avverte il bisogno di un nuovo equilibrio tra competenze nazionali e regionali anche per ricomporre le distanze tra nord e sud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competenze manageriali saranno fondamentali per governare sistemi ultra complessi in un futuro incerto</a:t>
            </a:r>
          </a:p>
          <a:p>
            <a:endParaRPr lang="it-IT" sz="1400" dirty="0"/>
          </a:p>
          <a:p>
            <a:r>
              <a:rPr lang="it-IT" sz="1400" dirty="0"/>
              <a:t>L’Organizzazione per la Cooperazione e lo Sviluppo Economico – OCSE – (organizzazione internazionale che opera per creare politiche migliori per una vita migliore) suggerisce sei raccomandazioni per </a:t>
            </a:r>
            <a:r>
              <a:rPr lang="it-IT" sz="1400" b="1" dirty="0"/>
              <a:t>migliorare la resilienza dei sistemi sanitari </a:t>
            </a:r>
            <a:r>
              <a:rPr lang="it-IT" sz="1400" dirty="0"/>
              <a:t>e </a:t>
            </a:r>
            <a:r>
              <a:rPr lang="it-IT" sz="1400" b="1" dirty="0"/>
              <a:t>ridurre l’impatto degli shock futuri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sz="1400" b="1" dirty="0"/>
              <a:t>Promuovere la salute della popolazione</a:t>
            </a:r>
            <a:r>
              <a:rPr lang="it-IT" sz="1400" dirty="0"/>
              <a:t>: le popolazioni vulnerabili rendono vulnerabili i sistemi sanitari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sz="1400" b="1" dirty="0"/>
              <a:t>Promuovere la fidelizzazione e il reclutamento della forza lavoro:</a:t>
            </a:r>
            <a:r>
              <a:rPr lang="it-IT" sz="1400" dirty="0"/>
              <a:t> le persone sono la chiave per rendere i sistemi resilienti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sz="1400" b="1" dirty="0"/>
              <a:t>Promuovere la raccolta e utilizzo dei dati</a:t>
            </a:r>
            <a:r>
              <a:rPr lang="it-IT" sz="1400" dirty="0"/>
              <a:t>: senza i dati giusti, i decisori volano alla cieca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sz="1400" b="1" dirty="0"/>
              <a:t>Promuovere la cooperazione internazionale</a:t>
            </a:r>
            <a:r>
              <a:rPr lang="it-IT" sz="1400" dirty="0"/>
              <a:t>: è meglio rispondere insieme che da soli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sz="1400" b="1" dirty="0"/>
              <a:t>Promuovere la resilienza della catena di fornitura: </a:t>
            </a:r>
            <a:r>
              <a:rPr lang="it-IT" sz="1400" dirty="0"/>
              <a:t>ottenere prodotti e servizi quando e dove sono necessari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sz="1400" b="1" dirty="0"/>
              <a:t>Promuovere </a:t>
            </a:r>
            <a:r>
              <a:rPr lang="it-IT" sz="1400" b="1" dirty="0" err="1"/>
              <a:t>governace</a:t>
            </a:r>
            <a:r>
              <a:rPr lang="it-IT" sz="1400" b="1" dirty="0"/>
              <a:t> e fiducia</a:t>
            </a:r>
            <a:r>
              <a:rPr lang="it-IT" sz="1400" dirty="0"/>
              <a:t>: senza fiducia, le risposte dell’intera società sono meno efficaci</a:t>
            </a:r>
            <a:endParaRPr lang="it-IT" sz="1400" b="1" dirty="0"/>
          </a:p>
          <a:p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458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sembra che si sia cambiato rotta rispetto agli errori di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programmazioane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passato, il quesito da porsi ora è di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 professionisti, quali competenze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nuove competenze 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necessarie in un mondo della sanità sempre più specialistica, multiprofessionale, robotizzata, con utilizzo della intelligenza artificiale che ha come necessaria conseguenza la modifica degli equilibri tra le professioni esistenti.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 ministro dell'Istruzione e del Merito recentemente ha ricordato che tra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anni avremo un milione e mezzo di studenti in meno"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passando dagli odierni 7,4 milioni di studenti, (dato del 2021) a poco più di 6 milioni nell'anno scolastico 2033/34 con ondate di 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110/120mila ragazzi in meno ogni anno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Non entro nel merito sui valori della natalità, ma quello che accade nel presente e cosa accadrà nel futuro sulla natalità è un ulteriore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tensore sulla possibilità di avere professionisti che scelgono la sanità come proprio ambito lavorativo.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questo si aggiunge un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 su tutti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siamo al record negativo di 339mila nascite a fronte di 700mila morti. 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 il rapporto tra lavoratori e pensionati passerà dall’attuale 1,4 lavoratori per ogni pensionato per arrivare nel 2050 a uno a uno.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L’armamento diagnostico terapeutico che negli ultimi 30 anni era fatto di poche decine di opzioni oggi si compone di oltre 4.000 procedure chirurgiche ed oltre 6.000 farmaci.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 1970 la cura di un malato in ospedale prevedeva la collaborazione di competenze pari a 4 professionisti, oggi la media è salita a 15 e data la crescita esponenziale dell’innovazione lo scenario fra 10 anni potrebbe essere preoccupante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le 30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professioni sanitarie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oggi riconosciute,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circa 1,5 milioni di professionisti, costituiscono una “</a:t>
            </a:r>
            <a:r>
              <a:rPr lang="it-I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cintura di sicurezza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per la comunità nel suo insieme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skill-mix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trasformazione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occorre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 coinvolgimenti delle professioni. 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questo percorso di cambiamento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‘’culturale e professionale’’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aprono spazi promettenti di innovazione per farmacisti, infermieri, biologi, psicologi ed OSS con formazione complementare, nei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 a minore contendibilità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il territorio, ma non solo, perché anche nel consolidato setting ospedaliero abbiamo opportunità di creare spazi per personale di elevata qualificazione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incarichi di funzione professionale da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‘’professionista specialista’’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sia in ambito clinico-assistenziale che il quello della ricerca biomedica 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sfida sarà di coniugare la tecnologia con la dimensione umana della Medicina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ripensando l'organizzazione e le competenze del personale sanitario di domani.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Siamo oramai consapevoli che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tecnologia sta sostituendo molti aspetti ripetitivi e operativi del nostro modo di lavorare ma sta anche proponendosi in molti aspetti dei lavori intellettuali e professionali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Quello che resta di specifico e, quindi non sostituibile, ma che dobbiamo presidiare, e sostenere sono 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 base della medicina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 e Ricerca;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 e contatto Umano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corretto uso delle risorse e rispetto dei colleghi,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Responsabilità e Etica.</a:t>
            </a:r>
          </a:p>
          <a:p>
            <a:pPr algn="just">
              <a:spcBef>
                <a:spcPts val="600"/>
              </a:spcBef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5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Credo appropriato andare alle conclusioni ricordando la preghiera di</a:t>
            </a:r>
          </a:p>
          <a:p>
            <a:r>
              <a:rPr lang="it-IT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Moore </a:t>
            </a:r>
            <a:r>
              <a:rPr lang="it-IT" sz="1400" dirty="0">
                <a:latin typeface="+mn-lt"/>
              </a:rPr>
              <a:t>(poeta irlandese del 1800).</a:t>
            </a:r>
          </a:p>
          <a:p>
            <a:pPr>
              <a:spcBef>
                <a:spcPts val="600"/>
              </a:spcBef>
            </a:pPr>
            <a:r>
              <a:rPr lang="it-IT" sz="1400" i="1" dirty="0">
                <a:latin typeface="+mn-lt"/>
              </a:rPr>
              <a:t>‘’ Signore, dammi la forza di accettare le cose che non posso cambiare, il coraggio di cambiare le cose che posso cambiare, la saggezza per conoscere la differenza </a:t>
            </a:r>
            <a:endParaRPr lang="it-IT" sz="1400" dirty="0">
              <a:latin typeface="+mn-lt"/>
            </a:endParaRPr>
          </a:p>
          <a:p>
            <a:endParaRPr lang="it-IT" sz="1400" dirty="0"/>
          </a:p>
          <a:p>
            <a:pPr algn="just"/>
            <a:r>
              <a:rPr lang="it-IT" sz="1400" dirty="0"/>
              <a:t>Tradotto in termini di management significa saper </a:t>
            </a:r>
            <a:r>
              <a:rPr lang="it-IT" sz="1400" b="1" dirty="0"/>
              <a:t>individuare e distinguere le variabili controllabili da quelle non controllabili</a:t>
            </a:r>
            <a:r>
              <a:rPr lang="it-IT" sz="1400" dirty="0"/>
              <a:t>: distinzione che dipende da funzione, ruolo, posizione organizzativa, istituzionale, politica, sociale di ogni persona.</a:t>
            </a:r>
          </a:p>
          <a:p>
            <a:pPr algn="just">
              <a:spcBef>
                <a:spcPts val="1200"/>
              </a:spcBef>
            </a:pPr>
            <a:r>
              <a:rPr lang="it-IT" sz="1400" dirty="0"/>
              <a:t>Per uscire dall’indeterminatezza di chi deve fare che cosa, ognuno di noi può avere diversi ruoli: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sz="1400" dirty="0"/>
              <a:t>come </a:t>
            </a:r>
            <a:r>
              <a:rPr lang="it-IT" sz="1400" b="1" dirty="0"/>
              <a:t>cittadino </a:t>
            </a:r>
            <a:r>
              <a:rPr lang="it-IT" sz="1400" dirty="0"/>
              <a:t>sostenere i partiti, i movimenti che hanno proposte finalizzate a difendere il SSN;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sz="1400" dirty="0"/>
              <a:t>come appartenente a </a:t>
            </a:r>
            <a:r>
              <a:rPr lang="it-IT" sz="1400" b="1" dirty="0"/>
              <a:t>partiti</a:t>
            </a:r>
            <a:r>
              <a:rPr lang="it-IT" sz="1400" dirty="0"/>
              <a:t>, movimenti, coalizioni di governo contribuire a elaborare proposte finalizzate a difendere il SSN;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sz="1400" dirty="0"/>
              <a:t>come </a:t>
            </a:r>
            <a:r>
              <a:rPr lang="it-IT" sz="1400" b="1" dirty="0"/>
              <a:t>dirigente</a:t>
            </a:r>
            <a:r>
              <a:rPr lang="it-IT" sz="1400" dirty="0"/>
              <a:t>/</a:t>
            </a:r>
            <a:r>
              <a:rPr lang="it-IT" sz="1400" b="1" dirty="0"/>
              <a:t>tecnico</a:t>
            </a:r>
            <a:r>
              <a:rPr lang="it-IT" sz="1400" dirty="0"/>
              <a:t>/</a:t>
            </a:r>
            <a:r>
              <a:rPr lang="it-IT" sz="1400" b="1" dirty="0"/>
              <a:t>esperto </a:t>
            </a:r>
            <a:r>
              <a:rPr lang="it-IT" sz="1400" dirty="0"/>
              <a:t>di organi del SSN (a livello nazionale o regionale) elaborare proposte di leggi/piani/DGR/regole coerenti con la difesa dei principi del SSN (in particolare semplificazione);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sz="1400" dirty="0"/>
              <a:t>come </a:t>
            </a:r>
            <a:r>
              <a:rPr lang="it-IT" sz="1400" b="1" dirty="0"/>
              <a:t>dirigente </a:t>
            </a:r>
            <a:r>
              <a:rPr lang="it-IT" sz="1400" dirty="0"/>
              <a:t>(top o middle management) di aziende sanitarie adeguare l’organizzazione per produrre migliori risultati di salute;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sz="1400" dirty="0"/>
              <a:t>come </a:t>
            </a:r>
            <a:r>
              <a:rPr lang="it-IT" sz="1400" b="1" dirty="0"/>
              <a:t>professionista </a:t>
            </a:r>
            <a:r>
              <a:rPr lang="it-IT" sz="1400" dirty="0"/>
              <a:t>tenersi aggiornato e operare con etica e professionalità.</a:t>
            </a:r>
          </a:p>
          <a:p>
            <a:endParaRPr lang="it-IT" sz="1400" dirty="0"/>
          </a:p>
          <a:p>
            <a:pPr algn="just"/>
            <a:r>
              <a:rPr lang="it-IT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Occorre </a:t>
            </a:r>
            <a:r>
              <a:rPr lang="it-IT" sz="1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investire in cultura </a:t>
            </a:r>
            <a:r>
              <a:rPr lang="it-IT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perché, oggi molti si credono giganti dimenticando che come dice un proverbio arabo, «</a:t>
            </a:r>
            <a:r>
              <a:rPr lang="it-IT" sz="14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il sole della cultura è basso, i nani appaiono come giganti</a:t>
            </a:r>
            <a:r>
              <a:rPr lang="it-IT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</a:t>
            </a:r>
          </a:p>
          <a:p>
            <a:pPr algn="just">
              <a:spcBef>
                <a:spcPts val="600"/>
              </a:spcBef>
            </a:pPr>
            <a:r>
              <a:rPr lang="it-IT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Infine, le organizzazioni, le ASL, le AO, il SSN sarebbe migliore se chi ha posizioni di responsabilità applicasse una delle indicazioni di Michele Ferrero per i propri dirigenti: «</a:t>
            </a:r>
            <a:r>
              <a:rPr lang="it-IT" sz="14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buon capo aiuta persone normali a diventare giganti, un cattivo capo trasforma giganti i nani</a:t>
            </a:r>
            <a:r>
              <a:rPr lang="it-IT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</a:t>
            </a: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21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è molto diffusa la convinzione che si è passati da </a:t>
            </a:r>
            <a:r>
              <a:rPr lang="it-IT" sz="1400" i="1" dirty="0"/>
              <a:t>un’epoca di cambiamenti </a:t>
            </a:r>
            <a:r>
              <a:rPr lang="it-IT" sz="1400" dirty="0"/>
              <a:t>ad un </a:t>
            </a:r>
            <a:r>
              <a:rPr lang="it-IT" sz="1400" i="1" dirty="0"/>
              <a:t>cambiamento di epoca</a:t>
            </a:r>
            <a:r>
              <a:rPr lang="it-IT" sz="1400" dirty="0"/>
              <a:t>.</a:t>
            </a:r>
          </a:p>
          <a:p>
            <a:pPr algn="just">
              <a:spcBef>
                <a:spcPts val="600"/>
              </a:spcBef>
            </a:pPr>
            <a:r>
              <a:rPr lang="it-IT" sz="1400" dirty="0"/>
              <a:t>Nell’</a:t>
            </a:r>
            <a:r>
              <a:rPr lang="it-IT" sz="1400" b="1" dirty="0"/>
              <a:t>epoca del cambiamento</a:t>
            </a:r>
            <a:r>
              <a:rPr lang="it-IT" sz="1400" dirty="0"/>
              <a:t>: il presente era una proiezioni del passato ed un’anticipazione del futuro.</a:t>
            </a:r>
          </a:p>
          <a:p>
            <a:pPr algn="just">
              <a:spcBef>
                <a:spcPts val="600"/>
              </a:spcBef>
            </a:pPr>
            <a:r>
              <a:rPr lang="it-IT" sz="1400" dirty="0"/>
              <a:t>Nel </a:t>
            </a:r>
            <a:r>
              <a:rPr lang="it-IT" sz="1400" b="1" dirty="0"/>
              <a:t>cambiamento di epoca</a:t>
            </a:r>
            <a:r>
              <a:rPr lang="it-IT" sz="1400" dirty="0"/>
              <a:t>: il presente è il periodo del «</a:t>
            </a:r>
            <a:r>
              <a:rPr lang="it-IT" sz="1400" b="1" dirty="0"/>
              <a:t>non più e non ancora</a:t>
            </a:r>
            <a:r>
              <a:rPr lang="it-IT" sz="1400" dirty="0"/>
              <a:t>» ciò significa che occorre </a:t>
            </a:r>
            <a:r>
              <a:rPr lang="it-IT" sz="1400" dirty="0" err="1"/>
              <a:t>un’approccio</a:t>
            </a:r>
            <a:r>
              <a:rPr lang="it-IT" sz="1400" dirty="0"/>
              <a:t> fondato su due pilastri: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it-IT" sz="1400" spc="-9" dirty="0">
                <a:cs typeface="Arial MT"/>
              </a:rPr>
              <a:t>perseguire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il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i="1" u="sng" spc="-9" dirty="0">
                <a:cs typeface="Arial MT"/>
              </a:rPr>
              <a:t>continuo</a:t>
            </a:r>
            <a:r>
              <a:rPr lang="it-IT" sz="1400" i="1" u="sng" spc="5" dirty="0">
                <a:cs typeface="Arial MT"/>
              </a:rPr>
              <a:t> </a:t>
            </a:r>
            <a:r>
              <a:rPr lang="it-IT" sz="1400" i="1" u="sng" spc="-9" dirty="0">
                <a:cs typeface="Arial MT"/>
              </a:rPr>
              <a:t>miglioramento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perché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5" dirty="0">
                <a:cs typeface="Arial MT"/>
              </a:rPr>
              <a:t>occorre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rispondere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ai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bisogni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dei </a:t>
            </a:r>
            <a:r>
              <a:rPr lang="it-IT" sz="1400" spc="-413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pazienti di</a:t>
            </a:r>
            <a:r>
              <a:rPr lang="it-IT" sz="1400" spc="-5" dirty="0">
                <a:cs typeface="Arial MT"/>
              </a:rPr>
              <a:t> </a:t>
            </a:r>
            <a:r>
              <a:rPr lang="it-IT" sz="1400" spc="-14" dirty="0">
                <a:cs typeface="Arial MT"/>
              </a:rPr>
              <a:t>oggi e di domani</a:t>
            </a:r>
            <a:endParaRPr lang="it-IT" sz="1400" spc="0" dirty="0">
              <a:cs typeface="Arial MT"/>
            </a:endParaRP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it-IT" sz="1400" spc="-9" dirty="0">
                <a:cs typeface="Arial MT"/>
              </a:rPr>
              <a:t>cambiare</a:t>
            </a:r>
            <a:r>
              <a:rPr lang="it-IT" sz="1400" spc="-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radicalmente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il</a:t>
            </a:r>
            <a:r>
              <a:rPr lang="it-IT" sz="1400" dirty="0">
                <a:cs typeface="Arial MT"/>
              </a:rPr>
              <a:t> </a:t>
            </a:r>
            <a:r>
              <a:rPr lang="it-IT" sz="1400" i="1" u="sng" spc="-9" dirty="0" err="1">
                <a:cs typeface="Arial MT"/>
              </a:rPr>
              <a:t>mindset</a:t>
            </a:r>
            <a:r>
              <a:rPr lang="it-IT" sz="1400" spc="9" dirty="0">
                <a:cs typeface="Arial MT"/>
              </a:rPr>
              <a:t> </a:t>
            </a:r>
            <a:r>
              <a:rPr lang="it-IT" sz="1400" spc="-5" dirty="0">
                <a:cs typeface="Arial MT"/>
              </a:rPr>
              <a:t>(o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meglio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lo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5" dirty="0">
                <a:cs typeface="Arial MT"/>
              </a:rPr>
              <a:t>state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of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mind)</a:t>
            </a:r>
            <a:r>
              <a:rPr lang="it-IT" sz="1400" spc="9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secondo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il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principio </a:t>
            </a:r>
            <a:r>
              <a:rPr lang="it-IT" sz="1400" spc="-413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del</a:t>
            </a:r>
            <a:r>
              <a:rPr lang="it-IT" sz="1400" dirty="0">
                <a:cs typeface="Arial MT"/>
              </a:rPr>
              <a:t> </a:t>
            </a:r>
            <a:r>
              <a:rPr lang="it-IT" sz="1400" i="1" spc="-9" dirty="0">
                <a:solidFill>
                  <a:srgbClr val="0000FF"/>
                </a:solidFill>
                <a:cs typeface="Arial MT"/>
              </a:rPr>
              <a:t>disruptive innovation </a:t>
            </a:r>
            <a:r>
              <a:rPr lang="it-IT" sz="1400" spc="-9" dirty="0">
                <a:cs typeface="Arial MT"/>
              </a:rPr>
              <a:t>(distruzione creativa) degli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schemi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concettuali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del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passato con un nuovo modo di</a:t>
            </a:r>
            <a:r>
              <a:rPr lang="it-IT" sz="1400" spc="-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pensare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per</a:t>
            </a:r>
            <a:r>
              <a:rPr lang="it-IT" sz="1400" spc="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prepararsi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5" dirty="0">
                <a:cs typeface="Arial MT"/>
              </a:rPr>
              <a:t>a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rispondere</a:t>
            </a:r>
            <a:r>
              <a:rPr lang="it-IT" sz="1400" spc="-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ai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bisogni</a:t>
            </a:r>
            <a:r>
              <a:rPr lang="it-IT" sz="1400" spc="-5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dei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9" dirty="0">
                <a:cs typeface="Arial MT"/>
              </a:rPr>
              <a:t>pazienti</a:t>
            </a:r>
            <a:r>
              <a:rPr lang="it-IT" sz="1400" dirty="0">
                <a:cs typeface="Arial MT"/>
              </a:rPr>
              <a:t> </a:t>
            </a:r>
            <a:r>
              <a:rPr lang="it-IT" sz="1400" spc="-5" dirty="0">
                <a:cs typeface="Arial MT"/>
              </a:rPr>
              <a:t>futuri</a:t>
            </a:r>
            <a:endParaRPr lang="it-IT" sz="1400" dirty="0"/>
          </a:p>
          <a:p>
            <a:endParaRPr lang="it-IT" sz="1400" dirty="0"/>
          </a:p>
          <a:p>
            <a:r>
              <a:rPr lang="it-IT" sz="1400" b="1" dirty="0"/>
              <a:t>Il cambiamento è </a:t>
            </a:r>
            <a:r>
              <a:rPr lang="it-IT" sz="1400" b="0" dirty="0"/>
              <a:t>possibile, però, se</a:t>
            </a:r>
            <a:r>
              <a:rPr lang="it-IT" sz="1400" dirty="0"/>
              <a:t> si tiene conto che: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non tutto ciò che è razionale è condiviso;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non tutto ciò che è condiviso è fattibile;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non tutto ciò che è fattibile è utile;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non tutto ciò che è utile è opportuno;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68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rgbClr val="000000"/>
                </a:solidFill>
                <a:latin typeface="+mn-lt"/>
              </a:rPr>
              <a:t>L'unico </a:t>
            </a:r>
            <a:r>
              <a:rPr lang="it-IT" sz="1400" b="1" dirty="0">
                <a:solidFill>
                  <a:srgbClr val="000000"/>
                </a:solidFill>
                <a:latin typeface="+mn-lt"/>
              </a:rPr>
              <a:t>approccio efficace </a:t>
            </a:r>
            <a:r>
              <a:rPr lang="it-IT" sz="1400" dirty="0">
                <a:solidFill>
                  <a:srgbClr val="000000"/>
                </a:solidFill>
                <a:latin typeface="+mn-lt"/>
              </a:rPr>
              <a:t>per fronteggiare problematiche sempre più complesse e globali è l’adozione di </a:t>
            </a:r>
            <a:r>
              <a:rPr lang="it-IT" sz="1400" b="1" dirty="0">
                <a:solidFill>
                  <a:srgbClr val="000000"/>
                </a:solidFill>
                <a:latin typeface="+mn-lt"/>
              </a:rPr>
              <a:t>soluzioni integrate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400" b="0" dirty="0">
                <a:solidFill>
                  <a:srgbClr val="000000"/>
                </a:solidFill>
                <a:latin typeface="+mn-lt"/>
              </a:rPr>
              <a:t>Ne abbiamo avuto un esempio concreto durante la pandemia con due grandi soluzioni integrate come gli </a:t>
            </a:r>
            <a:r>
              <a:rPr lang="it-IT" sz="1400" b="0" dirty="0" err="1">
                <a:solidFill>
                  <a:srgbClr val="000000"/>
                </a:solidFill>
                <a:latin typeface="+mn-lt"/>
              </a:rPr>
              <a:t>Hub</a:t>
            </a:r>
            <a:r>
              <a:rPr lang="it-IT" sz="14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400" b="0" dirty="0" err="1">
                <a:solidFill>
                  <a:srgbClr val="000000"/>
                </a:solidFill>
                <a:latin typeface="+mn-lt"/>
              </a:rPr>
              <a:t>vaccinalei</a:t>
            </a:r>
            <a:r>
              <a:rPr lang="it-IT" sz="1400" b="0" dirty="0">
                <a:solidFill>
                  <a:srgbClr val="000000"/>
                </a:solidFill>
                <a:latin typeface="+mn-lt"/>
              </a:rPr>
              <a:t> ed il </a:t>
            </a:r>
            <a:r>
              <a:rPr lang="it-IT" sz="1400" b="0" dirty="0" err="1">
                <a:solidFill>
                  <a:srgbClr val="000000"/>
                </a:solidFill>
                <a:latin typeface="+mn-lt"/>
              </a:rPr>
              <a:t>Grenn</a:t>
            </a:r>
            <a:r>
              <a:rPr lang="it-IT" sz="1400" b="0" dirty="0">
                <a:solidFill>
                  <a:srgbClr val="000000"/>
                </a:solidFill>
                <a:latin typeface="+mn-lt"/>
              </a:rPr>
              <a:t> Pass.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b="0" dirty="0">
              <a:solidFill>
                <a:srgbClr val="000000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400" b="0" dirty="0">
                <a:solidFill>
                  <a:srgbClr val="000000"/>
                </a:solidFill>
                <a:latin typeface="+mn-lt"/>
              </a:rPr>
              <a:t>Il PNRR con la Missione 6 – Salute ha disegnato un percorso che vede importanti </a:t>
            </a:r>
            <a:r>
              <a:rPr lang="it-IT" sz="1400" b="1" dirty="0">
                <a:solidFill>
                  <a:srgbClr val="000000"/>
                </a:solidFill>
                <a:latin typeface="+mn-lt"/>
              </a:rPr>
              <a:t>investimenti</a:t>
            </a:r>
            <a:r>
              <a:rPr lang="it-IT" sz="1400" b="0" dirty="0">
                <a:solidFill>
                  <a:srgbClr val="000000"/>
                </a:solidFill>
                <a:latin typeface="+mn-lt"/>
              </a:rPr>
              <a:t>, con il rispetto delle scadenze, ed le necessarie e conseguenti </a:t>
            </a:r>
            <a:r>
              <a:rPr lang="it-IT" sz="1400" b="1" dirty="0">
                <a:solidFill>
                  <a:srgbClr val="000000"/>
                </a:solidFill>
                <a:latin typeface="+mn-lt"/>
              </a:rPr>
              <a:t>soluzioni organizzative </a:t>
            </a:r>
            <a:r>
              <a:rPr lang="it-IT" sz="1400" b="0" dirty="0">
                <a:solidFill>
                  <a:srgbClr val="000000"/>
                </a:solidFill>
                <a:latin typeface="+mn-lt"/>
              </a:rPr>
              <a:t>(riforme)</a:t>
            </a:r>
            <a:endParaRPr lang="it-IT" sz="1400" b="1" dirty="0"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85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riduzione delle disuguaglianze rispetto a salute e accesso ai servizi rappresenta uno dei principi fondamentali del SSN, ma si sa anche che sistemi iniqui peggiorano de facto le condizioni di salute di tutti (il cosiddetto «</a:t>
            </a:r>
            <a:r>
              <a:rPr lang="it-IT" b="1" dirty="0"/>
              <a:t>paradosso delle diseguaglianze</a:t>
            </a:r>
            <a:r>
              <a:rPr lang="it-IT" dirty="0"/>
              <a:t>»)</a:t>
            </a:r>
          </a:p>
          <a:p>
            <a:endParaRPr lang="it-IT" dirty="0"/>
          </a:p>
          <a:p>
            <a:r>
              <a:rPr lang="it-IT" dirty="0"/>
              <a:t>A presidio del funzionamento complessivo del sistema può essere utile provare a rispondere al mai banale quesito «come stiamo? Quale livello di salute permette di raggiungere il SSN?» Per fare questo vengono analizzate alcune rilevanti misure di esito e di performance che mirano a inquadrare lo stato di salute della popolazione italiana e del suo SSN</a:t>
            </a:r>
          </a:p>
          <a:p>
            <a:endParaRPr lang="it-IT" dirty="0"/>
          </a:p>
          <a:p>
            <a:r>
              <a:rPr lang="it-IT" u="sng" dirty="0"/>
              <a:t>ASPETTATIVE DI VITA ALLA NASCITA</a:t>
            </a:r>
            <a:r>
              <a:rPr lang="it-IT" u="none" dirty="0"/>
              <a:t> </a:t>
            </a:r>
            <a:r>
              <a:rPr lang="it-IT" sz="1000" u="none" dirty="0"/>
              <a:t>(indica gli anni in media che un bambino nato, in un certo anno 2021, è destinato a vivere se nel corso della sua intera vita fosse esposto agli stessi rischi di morte  che le persone viventi 2021, in quello stesso anno 2021, sperimentano alle diverse età )</a:t>
            </a:r>
            <a:endParaRPr lang="it-IT" sz="1000" u="sng" dirty="0"/>
          </a:p>
          <a:p>
            <a:r>
              <a:rPr lang="it-IT" dirty="0"/>
              <a:t>Dopo la riduzione registrata nel 2020 a causa del COVID-19, nel 2021 </a:t>
            </a:r>
            <a:r>
              <a:rPr lang="it-IT" b="1" dirty="0"/>
              <a:t>torna a salire l’aspettativa di vita alla nascita </a:t>
            </a:r>
            <a:r>
              <a:rPr lang="it-IT" dirty="0"/>
              <a:t>nel nostro Paese, che passa dai 82,3 anni del 2020 a </a:t>
            </a:r>
            <a:r>
              <a:rPr lang="it-IT" b="1" dirty="0"/>
              <a:t>82,7 del 2021 </a:t>
            </a:r>
            <a:r>
              <a:rPr lang="it-IT" b="0" dirty="0"/>
              <a:t>(uomini 79,7; donne 84,4)</a:t>
            </a:r>
            <a:endParaRPr lang="it-IT" b="1" dirty="0"/>
          </a:p>
          <a:p>
            <a:r>
              <a:rPr lang="it-IT" dirty="0"/>
              <a:t>L’Italia continua dunque a vantare una delle aspettative di vita alla nascita </a:t>
            </a:r>
            <a:r>
              <a:rPr lang="it-IT" b="1" dirty="0"/>
              <a:t>più elevate a livello internazionale</a:t>
            </a:r>
            <a:r>
              <a:rPr lang="it-IT" dirty="0"/>
              <a:t>, sebbene in calo rispetto al periodo </a:t>
            </a:r>
            <a:r>
              <a:rPr lang="it-IT" dirty="0" err="1"/>
              <a:t>pre</a:t>
            </a:r>
            <a:r>
              <a:rPr lang="it-IT" dirty="0"/>
              <a:t>-pandemico. Questi dati ovviamente sono lo specchio della mortalità in eccesso registrata nell’ultimo biennio considerato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u="sng" dirty="0"/>
              <a:t>SPERANZA DI VITA ALLA NASCITA e in BUONA SALUTE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Se si sposta l’attenzione all’interno dei confini nazionali, considerando le rilevazioni ISTAT, nel 2021 </a:t>
            </a:r>
            <a:r>
              <a:rPr lang="it-IT" b="1" dirty="0"/>
              <a:t>le regioni del Nord fanno registrare nuovamente un aumento della speranza di vita alla nascita a 65 anni</a:t>
            </a:r>
            <a:r>
              <a:rPr lang="it-IT" dirty="0"/>
              <a:t>, dopo la flessione del 2020, con valori che tornano al di sopra delle regioni del Centro e con un differenziale che torna ad aumentare rispetto al Sud.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Per quanto riguarda </a:t>
            </a:r>
            <a:r>
              <a:rPr lang="it-IT" b="1" dirty="0"/>
              <a:t>l’aspettativa di vita in buona salute</a:t>
            </a:r>
            <a:r>
              <a:rPr lang="it-IT" dirty="0"/>
              <a:t>, il dato medio nazionale nel periodo 2020-2021 è in invece in peggioramento, da 60,5 a </a:t>
            </a:r>
            <a:r>
              <a:rPr lang="it-IT" b="1" dirty="0"/>
              <a:t>60,1 anni</a:t>
            </a:r>
            <a:r>
              <a:rPr lang="it-IT" dirty="0"/>
              <a:t>, probabilmente come effetto-strascico della pandemia, ma con un gradiente Nord-Sud che vede 69,3 anni della PA di Bolzano (in aumento di +2,1 anni rispetto alla precedente rilevazione) ai 53,1 anni della Calabria (in calo di -1,3 anni rispetto al 2020). </a:t>
            </a:r>
            <a:r>
              <a:rPr lang="it-IT" u="sng" dirty="0"/>
              <a:t>Differenze territoriali </a:t>
            </a:r>
            <a:r>
              <a:rPr lang="it-IT" dirty="0"/>
              <a:t>che si confermano anche guardando la </a:t>
            </a:r>
            <a:r>
              <a:rPr lang="it-IT" b="1" dirty="0"/>
              <a:t>% di pazienti cronici in buona salute </a:t>
            </a:r>
            <a:r>
              <a:rPr lang="it-IT" b="0" dirty="0"/>
              <a:t>(46,9% al Nord; 41,7% al Sud; 37,2% Isole)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Tutto questo porta ad: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0" dirty="0"/>
              <a:t>un</a:t>
            </a:r>
            <a:r>
              <a:rPr lang="it-IT" b="1" dirty="0"/>
              <a:t> differenziale tra aspettativa di vita alla nascita generale e in buona salute </a:t>
            </a:r>
            <a:r>
              <a:rPr lang="it-IT" b="0" dirty="0"/>
              <a:t>a livello paese </a:t>
            </a:r>
            <a:r>
              <a:rPr lang="it-IT" b="1" dirty="0"/>
              <a:t>pari a 22,4 anni </a:t>
            </a:r>
            <a:r>
              <a:rPr lang="it-IT" b="0" dirty="0"/>
              <a:t>(82,5-60,1)</a:t>
            </a:r>
            <a:r>
              <a:rPr lang="it-IT" dirty="0"/>
              <a:t>, con un peggioramento di 0,8 anni.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0" dirty="0"/>
              <a:t>un</a:t>
            </a:r>
            <a:r>
              <a:rPr lang="it-IT" b="1" dirty="0"/>
              <a:t> differenziale nella speranza di vita in buona salute alla nascita </a:t>
            </a:r>
            <a:r>
              <a:rPr lang="it-IT" sz="1200" dirty="0"/>
              <a:t>tra PA Bolzano e la Calabria</a:t>
            </a:r>
            <a:r>
              <a:rPr lang="it-IT" b="1" dirty="0"/>
              <a:t> pari a 16,2 anni</a:t>
            </a:r>
            <a:r>
              <a:rPr lang="it-IT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0" dirty="0"/>
              <a:t>un</a:t>
            </a:r>
            <a:r>
              <a:rPr lang="it-IT" b="1" dirty="0"/>
              <a:t> differenziale nella speranza di vita alla nascita </a:t>
            </a:r>
            <a:r>
              <a:rPr lang="it-IT" b="0" dirty="0"/>
              <a:t>tra PA Trento e la Campania </a:t>
            </a:r>
            <a:r>
              <a:rPr lang="it-IT" b="1" dirty="0"/>
              <a:t>pari a 3,2 anni.</a:t>
            </a: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Questi indicatori dello stato di salute del nostro sistema sanitario nazionale (ben posizionato a livello europeo), vengono integrati con molti altri come i tassi di mortalità per le singole cause di decesso… ma spesso vengono contrapposti quelli relativi al </a:t>
            </a:r>
            <a:r>
              <a:rPr lang="it-IT" b="1" dirty="0"/>
              <a:t>finanziamento ed alla spesa </a:t>
            </a:r>
            <a:r>
              <a:rPr lang="it-IT" dirty="0"/>
              <a:t>che invece ci vedono particolarmente indietro rispetto ai partener europei, basti citare: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Spesa sanitaria pubblica in percentuale del Pil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nel nostro Paese nel 2022 si attesta al 6,8% del Pil, sotto di 0,3 punti percentuali sia rispetto alla media Ocse del 7,1% che alla media europea del 7,1%. Sono 13 i Paesi dell’Europa che in percentuale del Pil investono più dell’Italia, con un gap che va dai +4,1 punti percentuali della Germania (10,9% del Pil) ai +0,3 dell’Islanda (7,1% del Pil).</a:t>
            </a:r>
            <a:br>
              <a:rPr lang="it-IT" dirty="0"/>
            </a:b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Spesa sanitaria pubblica pro-capite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 in Italia, nel 2022, è pari a $ 3.255, al di sotto sia della media Ocse ($ 3.899) con una differenza di $ 644, sia della media dei paesi europei ($ 4.128) con una differenza di $ 873. E in Europa sono ben 15 paesi a investire più di noi in sanità, con un gap che va dai +$ 583 della Repubblica Ceca ($ 3.838) ai +$ 3.675 della Germania ($ 6.930).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50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 livello di sistema Paese, il </a:t>
            </a:r>
            <a:r>
              <a:rPr lang="it-IT" b="1" dirty="0"/>
              <a:t>monitoraggio dell’erogazione dei Livelli Essenziali di Assistenza (LEA) </a:t>
            </a:r>
            <a:r>
              <a:rPr lang="it-IT" dirty="0"/>
              <a:t>rappresenta un importante e fondamentale sistema strutturato di valutazione multidimensionale della performance, punto di riferimento per la verifica degli adempimenti richiesti alle regioni circa le prestazioni e i servizi che il SSN è tenuto a fornire a tutti i cittadini,  e come ha </a:t>
            </a:r>
            <a:r>
              <a:rPr lang="it-IT" dirty="0" err="1"/>
              <a:t>sotolineato</a:t>
            </a:r>
            <a:r>
              <a:rPr lang="it-IT" dirty="0"/>
              <a:t> il Presidente Mattarella ‘’</a:t>
            </a:r>
            <a:r>
              <a:rPr lang="it-IT" i="1" dirty="0"/>
              <a:t>la riflessione delle Regioni, in dialogo con il paese e la società, è particolarmente importante’’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In questo quadro, il </a:t>
            </a:r>
            <a:r>
              <a:rPr lang="it-IT" b="1" dirty="0"/>
              <a:t>Nuovo Sistema di garanzia (NSG) </a:t>
            </a:r>
            <a:r>
              <a:rPr lang="it-IT" dirty="0"/>
              <a:t>rappresenta lo strumento attraverso cui effettuare il monitoraggio delle condizioni di qualità, appropriatezza e equità dei servizi erogati dalle Regioni, a cui dovrebbe collegarsi la prevista quota premiale ed il relativo accesso a risorse aggiuntive per le regioni adempienti.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Tre </a:t>
            </a: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grandi macro aree </a:t>
            </a:r>
            <a:r>
              <a:rPr lang="it-IT" dirty="0"/>
              <a:t>(</a:t>
            </a:r>
            <a:r>
              <a:rPr lang="it-IT" b="1" dirty="0"/>
              <a:t>prevenzione collettiva e sanità pubblica - assistenza distrettuale - assistenza ospedaliera</a:t>
            </a:r>
            <a:r>
              <a:rPr lang="it-IT" dirty="0"/>
              <a:t>) per un totale di 88 indicatori (</a:t>
            </a:r>
            <a:r>
              <a:rPr lang="it-IT" sz="1000" dirty="0"/>
              <a:t>16 per la prevenzione collettiva e sanità pubblica; 33 per l’assistenza distrettuale; 24 per l’assistenza ospedaliera; 4 indicatori di contesto per la stima del bisogno sanitario; 1 indicatore di equità sociale; 10 indicatori per il monitoraggio e la valutazione dei percorsi diagnostico terapeutici assistenziali (PDTA</a:t>
            </a:r>
            <a:r>
              <a:rPr lang="it-IT" dirty="0"/>
              <a:t>).</a:t>
            </a:r>
          </a:p>
          <a:p>
            <a:pPr>
              <a:spcBef>
                <a:spcPts val="1200"/>
              </a:spcBef>
            </a:pPr>
            <a:r>
              <a:rPr lang="it-IT" dirty="0"/>
              <a:t>Dall’analisi su un sottoinsieme di 22 indicatori, definiti come CORE-NSG, </a:t>
            </a:r>
            <a:r>
              <a:rPr lang="it-IT" b="1" dirty="0"/>
              <a:t>emerge un quadro sostanzialmente confortante</a:t>
            </a:r>
            <a:r>
              <a:rPr lang="it-IT" dirty="0"/>
              <a:t>, sebbene non manchino spazi importanti di miglioramento. Nel 2021: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dirty="0"/>
              <a:t>14 regioni sono adempienti e </a:t>
            </a:r>
            <a:r>
              <a:rPr lang="it-IT" b="1" dirty="0"/>
              <a:t>7 non adempienti </a:t>
            </a:r>
            <a:r>
              <a:rPr lang="it-IT" dirty="0"/>
              <a:t>(Valle d’Aosta, PA Bolzano, Molise, Campania, Calabria, Sicilia e Sardegna).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dirty="0"/>
              <a:t>2 regioni (Valle d’Aosta e Calabria) registrano in tutte e le 3 aree valori al di sotto della soglia di sufficienza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2 regioni (Sicilia e PA Bolzano) hanno difficolta nella area della prevenzione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4 regioni (Molise, Sardegna, Calabria e Valle d’Aosta) hanno difficoltà nell’area ospedaliera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4 regioni (Campania, Sardegna, Calabria e Valle d’Aosta) hanno difficoltà nell’area distrettuale.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u="sng" dirty="0"/>
              <a:t>UN SISTEMA SANITARIO NAZIOANALE UNIVERSALISTICO … O SELETTIVO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 rapporto OASI 2023 i ricercatori del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Cergas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hanno evidenziato che: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l’Italia del 2023 registra un numero di over65, e dunque di potenziali pensionati, doppio rispetto a quello dei minori di 15 anni (14,1 milioni contro 7,3 milioni)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rapporto tra lavoratori e pensionati è ormai di 1,7 a 1 e il dato è in costante peggioramento a causa della decrescente natalità, della ridotta percentuale di occupati (62% della popolazione in età da lavoro), di una programmazione dell’immigrazione regolare a lungo insufficiente e dell’aumento progressivo della speranza di vita media.</a:t>
            </a:r>
          </a:p>
          <a:p>
            <a:pPr>
              <a:spcBef>
                <a:spcPts val="12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Questa situazione impatta sulla sanità in due diversi modi, da una parte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 ridotto numero di contribuenti e sull’alto numero di pensioni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dall’altro sulla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crescita dei bisogni di salute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legati a un’aspettativa di vita sempre più alta.</a:t>
            </a:r>
          </a:p>
          <a:p>
            <a:pPr>
              <a:spcBef>
                <a:spcPts val="12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crescita della popolazione anziana e i meccanismi di rivalutazione collegati all’inflazione comportano, a politiche invariate, previsioni di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aumento della spesa pensionistica di 64 miliardi nel solo periodo 2022-2026 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incremento del 22% per un comparto che già oggi assorbe il 15% del PIL, oltre il doppio della sanità pubblica del 6,7%), mentre a previsioni a legislazione invariata, rispetto al 2022 , entro il 2026 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spesa sanitaria crescerà di 8 miliardi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evidente che,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maniera tanto chiara agli analisti quanto poco familiare per l’opinione corrente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siamo di fronte ad un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 sanitario universalismo che in realtà è già selettivo 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 seleziona le sue priorità implicitamente e con scarsa consapevolezza</a:t>
            </a:r>
          </a:p>
          <a:p>
            <a:pPr>
              <a:spcBef>
                <a:spcPts val="12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Insomma, quella di un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universalismo delle cure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 dovrebbe garantire ogni prestazione sanitaria a chiunque, gratuitamente e in qualsiasi contesto appare come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un’opzione non realistica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specialmente a fronte della contrazione delle risorse, dell’aumento dei costi di produzione e dell’incremento dei bisogni.</a:t>
            </a:r>
            <a:b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it-IT" dirty="0"/>
          </a:p>
          <a:p>
            <a:endParaRPr lang="it-IT" dirty="0"/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Secondo Federico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Spandonaro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docente dell'Università Tor Vergata di Roma e fra i curatori del Rapporto CREA, per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portare la quota di PIL destinata alla sanità</a:t>
            </a:r>
          </a:p>
          <a:p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 valori attesi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base alle effettive disponibilità del Paese, ricordando che una parte significativa del PIL, un paio di punti, sono impegnati dagli interessi sul debito per non mandare in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defauit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 Paese,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servirebbero 15 miliardi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 euro.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Sempre secondo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Spandonaro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per allinearci con gli altri Paesi, dovremmo pensare a un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incremento al'8,2% del PIL per la spesa sanitaria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 il </a:t>
            </a:r>
            <a:r>
              <a:rPr lang="it-IT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problema italiano</a:t>
            </a:r>
          </a:p>
          <a:p>
            <a:r>
              <a:rPr lang="it-IT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 è la sanità ma la mancata crescita del PIL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Rimane evidente che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finanziamento in sanità non può aumentare più di tanto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Bisogna ripensare a un </a:t>
            </a:r>
            <a:r>
              <a:rPr lang="it-IT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 sanitario con le risorse possibili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 strade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 sempre le stesse: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universalismo selettivo 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 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la questione di definire delle priorità consapevoli, orientate a massimizzare il beneficio collettivo. Ma tutto questo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 una scelta politica difficile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efficientamento dei tagli di alta qualità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bisogna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capire la domanda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poiché c'è una </a:t>
            </a:r>
            <a:r>
              <a:rPr lang="it-IT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transizione in corso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serve fare un investimento forte sulla interpretazione della domanda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occorre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cambiare cultura sulla prevenzione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la gente deve capire che adottare buoni stili di vita ed aderire agli screening fa bene a loro e alla società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1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Il ruolo della accelerazione della tecnologia digitale avrà un ruolo determinante nel disegnare la sanità del domani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Le barriere </a:t>
            </a:r>
            <a:r>
              <a:rPr lang="it-IT" sz="1400" dirty="0" err="1"/>
              <a:t>LL’INNOVzione</a:t>
            </a:r>
            <a:r>
              <a:rPr lang="it-IT" sz="1400" dirty="0"/>
              <a:t> digitale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400" dirty="0" err="1"/>
              <a:t>Sliede</a:t>
            </a:r>
            <a:r>
              <a:rPr lang="it-IT" sz="1400" dirty="0"/>
              <a:t> 16  e  17 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03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042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disponibilità di un congruo numero di medici e di altri professionisti sanitari è indispensabile per affrontare i bisogni sanitari della popolazione assicurando i livelli qualitativi di assistenza, e per fare questo occorre partire dalla: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valutazione numerica del fabbisogno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consideri la proiezione futura della disponibilità delle varie figure professionali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pianificazione dell’offerta formativa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assume un’importanza determinante e che deve essere coordinata con l’adozione di un sistema di incentivi in grado di rendere più attrattivi i profili di impiego in cui si prevedono fabbisogni più consistenti.</a:t>
            </a:r>
          </a:p>
          <a:p>
            <a:pPr algn="just">
              <a:spcBef>
                <a:spcPts val="1200"/>
              </a:spcBef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Contesto Europeo Medici e Infermieri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Secondo i dati OECD 2022 (Organization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Cooperation and Development) riferiti all’anno 2021,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Italia operano 410 medici per 100 mila abitanti di poco superiore alla media UE di 380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contro 318 della Francia,  344 del Polonia, ma inferiori ai 449 della Spagna e 453 della Germania . 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Diverso il caso degli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infermieri dove in Italia nel 2021 operano 621 infermieri per 100 mila abitanti di molto inferiore alla media UE di 880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contro i 1832 di Norvegia, 1203 della Germania, 858 della Francia, 634 della Spagna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consegue che anche il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rapporto infermieri/medici per 1.000 abitanti che per l’Italia si attesta a 1,4 di molto inferiore alla media UE di 2,3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risulta ulteriormente più basso  a paesi come la Francia e Slovenia di 3,2 , Germania di 3,1 , Svezia di 2,6 , Austria e Romania di 2,4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Mentre negli ultimi anni il numero complessivo di medici è aumentato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quota di MMG è diminuita nella maggior parte dei paesi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secondo i dati OCSE nel 2020 la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 UE era del 21% mentre per l’Italia del 18%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con valori della Francia del 28%.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seguito del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blocco del turn-over nelle Regioni in piano di rientro e delle misure di contenimento delle assunzioni adottate anche in altre Regioni (con il vincolo alla spesa)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negli ultimi 8 anni il personale a tempo indeterminato del SSN è fortemente diminuito.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protrarsi del blocco delle assunzioni fino al 2018 ha determinato una interruzione dell’alimentazione dei ruoli e di conseguenza  un 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innalzamento dell’età media dei medici a 51,3 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(uomi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 53,8; donne 48,8)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degli infermieri a 47,3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(uomin47,2; donne 47,4).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 fenomeno demografico si traduce in una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“gobba” della curva del personale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raggiungerà l’età pensionabile e la durata della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gobba pensionistica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corrisponde alla durata del blocco delle assunzioni. Il fenomeno è ben noto e costituisce un importante fattore di previsione di un aggravamento per il prossimo decennio della attuale carenza di personale medico e infermieristico.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medici dipendenti del SSN che andranno in pensione nel quinquennio 2022-2027 sono circa 29.331, mentre per il personale infermieristico i pensionamenti sono stimati in 21.050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 dato degno di nota è quello del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personale italiano operante all’estero; 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econdo l’OCSE nel 2021 infatti risultavano all’estero poco più di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4.000 medici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 circa il doppio degli anni precedenti, mentre sono emigrati all’estero circa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3.800 infermieri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 i 6.000 degli anni precedenti.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fronteggiare l'emergenza pandemica, sono state utilizzate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 straordinarie di reclutamento per il potenziamento, in particolare, delle reti di assistenza territoriale e dei reparti ospedalieri di virologia e pneumologia,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deroga alla disciplina vigente. In questo particolare periodo il contesto normativo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disponeva inoltre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 le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 poter avviare le assunzioni straordinarie di personale sanitario,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procedessero alla rideterminazione dei piani di fabbisogno del personale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Negli anni 2020-2021 si è, quindi, assistito a un incremento di personale, che è avvenuto per effetto dei decreti emergenziali del 2020, portando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numero delle unità in servizio al 2021 sovrapponibile a quello del 2012 (-0,4%).</a:t>
            </a:r>
          </a:p>
          <a:p>
            <a:pPr algn="just">
              <a:spcBef>
                <a:spcPts val="600"/>
              </a:spcBef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46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 ad oggi negli ospedali italiani e sul territorio manchino i medici e infermieri, sono in tanti a sostenerlo. 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Situazione venutasi a creare sia per il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blocco del turn-over nelle Regioni in piano di rientro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dalle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 di contenimento della spesa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 da una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cattiva programmazione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 quanti sono usciti dal SSN per pensionamento e quanti sono stati formati per entrare che ha visto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 il 2015 e il 2022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pensionabili 50.688 medici a fronte di 35.103  specialisti formati per entrare nel SSN con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saldo negativo di -15.585 medici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Tenuto conto che per formare uno specialista sono necessari 4-5 anni,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fino almeno al 2024 sconteremo gli effetti della programmazione sbagliata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contratti di specialità, infatti, hanno iniziato ad essere aumentati nel 2016, ad oggi oltre 14.300.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 cosa è destinato a succedere da qui al 2027?  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i dati prodotti da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è provato 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stimare gli scenari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(Tabella n.9) partendo dai dati del personale del Conto Annuale 2020 sia per i medici che per gli infermieri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i pensionamenti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recupero del turnover negativo in Italia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nuovo fabbisogno del DM77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il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potenziamento dell’assistenza territoriale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stime formative dei nuovi medici specialisti, MMG, PLS e Infermieri.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medici ospedalieri alla fine del 2020 erano 103.092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tenuto conto delle assunzioni nel 2021 per emergenza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tempo indeterminato pari a 1.350 unità, del numero medio di pensionamenti nel quinquennio (2022-2027) pari a 5.866 unità per anno, del recupero nel quinquennio (2022-2027) del mancato turnover degli anni precedenti (valore medio nazionale del -10%) pari a 2.062 unità per anno, porta per 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medici ospedalieri ad un fabbisogno annuo di 7.928 unità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considerando costante il finanziamento annuo di oltre 14.300 posti di specializzazione (nel quinquennio 2022-2027) che determina l’entrata nel SSN del 75% dei candidati porta ad una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stima formativa di 10.780 unità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portando finalmente ad un saldo positivo alla fine del 2027.</a:t>
            </a:r>
          </a:p>
          <a:p>
            <a:pPr algn="just">
              <a:spcBef>
                <a:spcPts val="600"/>
              </a:spcBef>
            </a:pP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MMG ed i PLS alla fine del 2021 erano rispettivamente 40.250 e 7.022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tenuto conto del numero medio di pensionamenti nel quinquennio (2022-2027) porta ad un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fabbisogno annuo di 2.252 MMG e 380 PLS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considerando costante il finanziamento delle borse MMG del 2021/2022 nel quinquennio porta ad una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stima formativa annua di 2.779  MMG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 dovrebbe garantire i bisogni su scala nazionale alla fine del 2027.</a:t>
            </a:r>
          </a:p>
          <a:p>
            <a:pPr algn="just">
              <a:spcBef>
                <a:spcPts val="600"/>
              </a:spcBef>
            </a:pP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 infermieri alla fine del 2020 erano 264.686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tenuto conto delle assunzioni nel 2021 per emergenza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tempo indeterminato pari a 8.757 unità, del numero medio di pensionamenti nel quinquennio (2022-2027) pari a 4.210 unità per anno, del recupero nel quinquennio (2022-2027) del mancato turnover degli anni precedenti (valore medio nazionale del -5%) pari a 2.650 unità per anno, del nuovo fabbisogno previsto dal DM77 per il potenziamento dell’assistenza territoriale che varia da un minimo di 3.890 ad un massimo di 5.370, porta per gli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infermieri ad un fabbisogno annuo variabile tra 10.750 e 12.220 unità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considerando il finanziamento annuo dei posti di specializzazione nel quinquennio 2018-2023 che determina l’entrata nel SSN del 75% dei candidati porta ad una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stima formativa di 12.350 unità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dovrebbe garantire i bisogni su scala nazionale alla fine 2027</a:t>
            </a:r>
          </a:p>
          <a:p>
            <a:pPr algn="just">
              <a:spcBef>
                <a:spcPts val="600"/>
              </a:spcBef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</a:pPr>
            <a:r>
              <a:rPr lang="it-IT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problemi da risolvere</a:t>
            </a:r>
            <a:endParaRPr lang="it-I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se l’attenzione dal 2018 è stata posta sulla numerosità dei medici specialisti -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pianificazione quantitativa dell’offerta formativa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occorre invece sottolineare come la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risuddivisione delle oltre 14.300 borse nelle branche specialistiche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sia per nulla correlata alla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pianificazione strategica del fabbisogno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cioè di quanti specialisti necessitano tra ospedale e territorio in una determinata branca. 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risposta di pianificazione strategica del fabbisogno che deve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coinvolgere sinergicamente il Ministero della Salute e il Ministero dell’Università e Ricerca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Inoltre altro fenomeno preoccupante che stiamo osservando è che 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 laureati non scelgono i posti banditi in alcune specialità con percentuali di non assegnazione anche del 50-80%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(Tabella n. 10) tra l’altro proprio in quelle di cui c’è più bisogno come le diagnostiche (Microbiologia, Biochimica, Medicina nucleare, Anatomia Patologica), del territorio (Medicina di comunità e cure primarie, Medicina e cure palliative), Radioterapia e Medicina d’emergenza urgenza.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 2022 il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71%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dei primi 1.000 in graduatoria che hanno passato il concorso scelgono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specialità su 51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(Tabella n.11), ossia quelle con più appeal: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cardiologia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dermatologia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pediatria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neurologia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oculistica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endocrinologia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chirurgia plastica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risolvere il problema chi fa programmazione (Ministero della Salute) e chi bandisce i posti nelle scuole di specializzazione (MIUR)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 bilanciare l’offerta riducendo i posti nelle specialità più richieste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Solo così è possibile andare a coprire le reali esigenze del SSN che emergono drammaticamente dall’infinità di concorsi pubblici per assumere medici ospedalieri che vanno deserti.</a:t>
            </a:r>
          </a:p>
          <a:p>
            <a:pPr algn="just">
              <a:spcBef>
                <a:spcPts val="600"/>
              </a:spcBef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5B42-BE35-4243-99F4-FE08D6B3303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49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29F1A-1C95-47A9-93C7-B81FF86EF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CA0E98-7534-49CE-AADE-E2C52E8E7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1355C3F-8501-45E9-A7B9-01D8F240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0" y="6093247"/>
            <a:ext cx="1116000" cy="6604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F38443-CA50-492B-B11B-35957E1DC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483" y="6069678"/>
            <a:ext cx="1511939" cy="71939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3407713-64F2-4875-8926-BB1EED420613}"/>
              </a:ext>
            </a:extLst>
          </p:cNvPr>
          <p:cNvSpPr/>
          <p:nvPr/>
        </p:nvSpPr>
        <p:spPr>
          <a:xfrm>
            <a:off x="1349549" y="6335870"/>
            <a:ext cx="8120331" cy="396000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BE2E135-B28F-463E-859B-2BC9872B0161}"/>
              </a:ext>
            </a:extLst>
          </p:cNvPr>
          <p:cNvSpPr/>
          <p:nvPr/>
        </p:nvSpPr>
        <p:spPr>
          <a:xfrm>
            <a:off x="9504233" y="6331107"/>
            <a:ext cx="1080000" cy="396000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12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D13B00-E7EF-4BA3-98C1-6A82D023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268A3A6-86AD-47AE-AB7D-68D04163D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83C1E65-C95D-4F54-A9A3-AD9FE4297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2CE379-C9D4-4959-84C2-31BBD4D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5D7441-DC7C-4B37-9060-FC77F954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884347-C0BD-4FF9-BF5E-51E67E0D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16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5D833A-673D-49D5-8362-4A7F1C5A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287F09-E2F6-42CE-809D-AE9CA1D12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D635EA-FE45-48F4-BE37-10C14BDFD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7E38A2-DDE6-4BCB-86A2-3CCF333B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EE41B6-DC25-4B8B-B330-7EF69ED3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187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649E0E2-E36A-42C0-BD4E-B838D95C1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422BF3-328D-4877-8D5A-1D7879014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D31716-C47F-43CC-94E8-E045072BB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36704C-DED6-48D7-BB41-DB49D2FBC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4BADEB-8E29-4077-8466-49E1D351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26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F87F311-FA96-4E75-A54B-3F9514CD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F7E0D4-38D8-48DA-9BD7-A648887B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7ED430-ECCB-4060-B7DB-430CC6A5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11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F87F311-FA96-4E75-A54B-3F9514CD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F7E0D4-38D8-48DA-9BD7-A648887B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7ED430-ECCB-4060-B7DB-430CC6A5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99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0E945-FA17-41FA-896B-4F71DEA21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F5014-1795-4FCA-B057-D334DC54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5868FB-42B1-48A2-87A6-8F4379F31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644FBD-D0B5-41EA-A942-AF98D68B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F0ECA-04F2-4370-98FE-D50BAF26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28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26D56-5C33-499E-91C4-6A0F684C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1C3518-6291-4D4C-B929-E4BC6D7C2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5513A8-1D31-4507-BD20-92251CC6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1D6A1D-2C23-44C7-B1F5-776003179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1E94E4-2A34-4C6A-920F-79F5F294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0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FABD1-F001-4385-AF9C-88DE56B8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A054EA-6411-4C18-A1C9-0BE8CB3CB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2FDC3C-C6D6-486F-8E7D-95AF569D8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267C6A-4C39-4499-A4FA-BEDE23E3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52C80B-E9E5-40F4-88E3-3E20BFF8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2281A9-E9D4-402B-AACF-B527D22A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53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C30C87-4180-4E45-BA03-56003F42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23880E-6805-47E3-83E5-AE9B76B8D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BE2FE57-32E2-4A07-A684-6781261AE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6371B87-DE1E-490B-9908-127B7E11D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7072E0-78B0-44F5-85A5-9757DFDD5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AA497F6-2944-4857-BF09-E32E22F16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372516A-854C-401C-9334-C866E62B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855D60-A9F0-4F02-B95B-A26E2D0B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45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C589B7-1DC4-427B-9561-2ADFC2D7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DBB435-C746-499A-BD9D-884701D1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71A00E-895B-4BFC-823D-9FF85339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95A3C6-CCF8-4E8D-809D-9655EDC9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05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1FE1EBA-925E-47E1-855E-4CA32C1B4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EB60F4F-142D-490D-B477-DFCE8CE8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860DA56-F406-4DC1-9F4F-80D84463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25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B20E5-702C-434B-A8D4-C563C9B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E2C26-D3BC-4572-9AB8-8724AF91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96A613-239D-4BFA-9CE2-43A1E5442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FFDA5F-11C2-4DCA-AEEE-237A1E27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B6FF4A-19B1-42A6-9019-67B1F440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FDD835-AF4A-452A-AB40-947322D9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04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D7AD9C-92BA-46D0-9337-96292C1C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9B740C-499C-4AC7-B084-D6146D037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3DDE75-287C-4848-8D43-CE4CB98B5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9F1B5-F309-423D-9C7F-83A7BC4F689B}" type="datetimeFigureOut">
              <a:rPr lang="it-IT" smtClean="0"/>
              <a:t>12/02/2024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67664-2E93-48E8-B3F2-00522B55E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2A002B-7907-401B-B209-412501DB7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AC73C-5F7E-4B5B-AE99-80C916B0DA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71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44088" y="6391275"/>
            <a:ext cx="409575" cy="3143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1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0B99E1-DC15-4D0C-A6BC-8DF7095342AF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439C7C-3EB3-489F-B252-F37F324054E0}"/>
              </a:ext>
            </a:extLst>
          </p:cNvPr>
          <p:cNvSpPr txBox="1"/>
          <p:nvPr/>
        </p:nvSpPr>
        <p:spPr>
          <a:xfrm>
            <a:off x="1348283" y="3639392"/>
            <a:ext cx="9249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Il ruolo di Medici, professionisti della Sanità e Associazioni:</a:t>
            </a:r>
          </a:p>
          <a:p>
            <a:pPr algn="ctr"/>
            <a:r>
              <a:rPr lang="it-IT" sz="2400" dirty="0"/>
              <a:t>Input per uno sviluppo sostenibile ed integrato verso un nuovo modello di partecipazione ed inclusione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201E0E9-EFD6-45A0-B82A-E17907B47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99" y="5421961"/>
            <a:ext cx="172494" cy="2069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58F9A0-B9C1-4CEE-86CE-188ADE76A971}"/>
              </a:ext>
            </a:extLst>
          </p:cNvPr>
          <p:cNvSpPr txBox="1"/>
          <p:nvPr/>
        </p:nvSpPr>
        <p:spPr>
          <a:xfrm>
            <a:off x="4475716" y="5349361"/>
            <a:ext cx="28844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1600" dirty="0"/>
              <a:t>Carlo Nicora</a:t>
            </a:r>
          </a:p>
          <a:p>
            <a:pPr algn="ctr"/>
            <a:r>
              <a:rPr lang="it-IT" sz="1200" dirty="0"/>
              <a:t>DG  IRCCS Istituto Nazionale Tumori Milano</a:t>
            </a:r>
          </a:p>
          <a:p>
            <a:pPr algn="ctr"/>
            <a:r>
              <a:rPr lang="it-IT" sz="1200" dirty="0"/>
              <a:t>Vicepresidente FIASO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2E14B7F-A028-49DE-8D8C-167E69759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98"/>
          <a:stretch/>
        </p:blipFill>
        <p:spPr>
          <a:xfrm>
            <a:off x="1348284" y="26626"/>
            <a:ext cx="9244318" cy="287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10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58BA8B3-BDD1-4B20-B20E-C1E23DFA9024}"/>
              </a:ext>
            </a:extLst>
          </p:cNvPr>
          <p:cNvSpPr/>
          <p:nvPr/>
        </p:nvSpPr>
        <p:spPr>
          <a:xfrm>
            <a:off x="1064941" y="223609"/>
            <a:ext cx="10075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quanti e quali professionisti avrà bisogno la Sanità del 2030:  </a:t>
            </a:r>
            <a:r>
              <a:rPr lang="it-IT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problemi da risolvere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DD0F4EA-C2C8-4572-9F06-117168E057B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87"/>
          <a:stretch/>
        </p:blipFill>
        <p:spPr bwMode="auto">
          <a:xfrm>
            <a:off x="615192" y="754926"/>
            <a:ext cx="6035951" cy="2743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E3FB069-4DEB-4EA0-951C-73743D28248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3"/>
          <a:stretch/>
        </p:blipFill>
        <p:spPr bwMode="auto">
          <a:xfrm>
            <a:off x="7112944" y="787583"/>
            <a:ext cx="4759742" cy="5068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991BF9B-167C-4DF6-95EC-121DB4A8206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20"/>
          <a:stretch/>
        </p:blipFill>
        <p:spPr bwMode="auto">
          <a:xfrm>
            <a:off x="1725621" y="3678982"/>
            <a:ext cx="3485008" cy="2061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66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aborazione alternativa 17">
            <a:extLst>
              <a:ext uri="{FF2B5EF4-FFF2-40B4-BE49-F238E27FC236}">
                <a16:creationId xmlns:a16="http://schemas.microsoft.com/office/drawing/2014/main" id="{35D4D1A4-7BD6-45D6-B6E4-42DD8B23A57E}"/>
              </a:ext>
            </a:extLst>
          </p:cNvPr>
          <p:cNvSpPr/>
          <p:nvPr/>
        </p:nvSpPr>
        <p:spPr>
          <a:xfrm>
            <a:off x="7206343" y="5014683"/>
            <a:ext cx="4782457" cy="105228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Elaborazione alternativa 15">
            <a:extLst>
              <a:ext uri="{FF2B5EF4-FFF2-40B4-BE49-F238E27FC236}">
                <a16:creationId xmlns:a16="http://schemas.microsoft.com/office/drawing/2014/main" id="{CACDF118-8429-4095-97F2-E75245FD6784}"/>
              </a:ext>
            </a:extLst>
          </p:cNvPr>
          <p:cNvSpPr/>
          <p:nvPr/>
        </p:nvSpPr>
        <p:spPr>
          <a:xfrm>
            <a:off x="7206342" y="3195539"/>
            <a:ext cx="4782457" cy="13643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11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58BA8B3-BDD1-4B20-B20E-C1E23DFA9024}"/>
              </a:ext>
            </a:extLst>
          </p:cNvPr>
          <p:cNvSpPr/>
          <p:nvPr/>
        </p:nvSpPr>
        <p:spPr>
          <a:xfrm>
            <a:off x="1064941" y="223609"/>
            <a:ext cx="10075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professionisti abbiamo bisogno ?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CDBACE0-71D8-4C8C-8CAB-5BEBDDDF6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68" y="842652"/>
            <a:ext cx="3935392" cy="190137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7A40FB7-FAE9-48E1-8D48-87C9A26B3E10}"/>
              </a:ext>
            </a:extLst>
          </p:cNvPr>
          <p:cNvSpPr txBox="1"/>
          <p:nvPr/>
        </p:nvSpPr>
        <p:spPr>
          <a:xfrm>
            <a:off x="8218420" y="2719600"/>
            <a:ext cx="265810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/>
              <a:t>Fonte: Mariella </a:t>
            </a:r>
            <a:r>
              <a:rPr lang="it-IT" sz="1000" dirty="0" err="1"/>
              <a:t>Mainolfii</a:t>
            </a:r>
            <a:r>
              <a:rPr lang="it-IT" sz="1000" dirty="0"/>
              <a:t>, Ministero della Salute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16E2587-0E7C-441F-8EF4-779F8C528AA1}"/>
              </a:ext>
            </a:extLst>
          </p:cNvPr>
          <p:cNvSpPr/>
          <p:nvPr/>
        </p:nvSpPr>
        <p:spPr>
          <a:xfrm>
            <a:off x="362857" y="877739"/>
            <a:ext cx="5798648" cy="483209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/>
              <a:t>tra 10 anni avremo un 1,5 milioni di studenti in meno, </a:t>
            </a:r>
            <a:r>
              <a:rPr lang="it-IT" dirty="0"/>
              <a:t>con ondate di </a:t>
            </a:r>
            <a:r>
              <a:rPr lang="it-IT" b="1" dirty="0"/>
              <a:t>110/120mila ragazzi in meno ogni anno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/>
              <a:t>siamo al record negativo di 339mila nascite a fronte di 700mila morti</a:t>
            </a:r>
            <a:r>
              <a:rPr lang="it-IT" dirty="0"/>
              <a:t>«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/>
              <a:t>il rapporto </a:t>
            </a:r>
            <a:r>
              <a:rPr lang="it-IT" b="1" dirty="0"/>
              <a:t>tra lavoratori e pensionati </a:t>
            </a:r>
            <a:r>
              <a:rPr lang="it-IT" dirty="0"/>
              <a:t>passerà dall’attuale 1,4 lavoratori per ogni pensionato </a:t>
            </a:r>
            <a:r>
              <a:rPr lang="it-IT" b="1" dirty="0"/>
              <a:t>per arrivare nel 2050 a 1 a 1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/>
              <a:t>l’armamento diagnostico terapeutico </a:t>
            </a:r>
            <a:r>
              <a:rPr lang="it-IT" dirty="0"/>
              <a:t>che negli ultimi 30 anni era fatto di poche decine di opzioni oggi si compone di oltre </a:t>
            </a:r>
            <a:r>
              <a:rPr lang="it-IT" b="1" dirty="0"/>
              <a:t>4.000 procedure chirurgiche </a:t>
            </a:r>
            <a:r>
              <a:rPr lang="it-IT" dirty="0"/>
              <a:t>ed oltre </a:t>
            </a:r>
            <a:r>
              <a:rPr lang="it-IT" b="1" dirty="0"/>
              <a:t>6.000 farmaci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/>
              <a:t>Nel 1970 </a:t>
            </a:r>
            <a:r>
              <a:rPr lang="it-IT" b="1" dirty="0"/>
              <a:t>la cura di un malato in ospedale </a:t>
            </a:r>
            <a:r>
              <a:rPr lang="it-IT" dirty="0"/>
              <a:t>prevedeva la collaborazione di competenze pari a 4 professionisti, oggi la </a:t>
            </a:r>
            <a:r>
              <a:rPr lang="it-IT" b="1" dirty="0"/>
              <a:t>media è salita a 15 </a:t>
            </a:r>
            <a:r>
              <a:rPr lang="it-IT" dirty="0"/>
              <a:t>e data la crescita esponenziale dell’innovazione lo scenario fra 10 anni potrebbe essere preoccupante</a:t>
            </a:r>
            <a:endParaRPr lang="it-IT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6D7187-ECF0-41BF-952C-627F367FB839}"/>
              </a:ext>
            </a:extLst>
          </p:cNvPr>
          <p:cNvSpPr/>
          <p:nvPr/>
        </p:nvSpPr>
        <p:spPr>
          <a:xfrm>
            <a:off x="7358743" y="3293785"/>
            <a:ext cx="4521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in questo percorso di </a:t>
            </a:r>
            <a:r>
              <a:rPr lang="it-IT" b="1" dirty="0"/>
              <a:t>cambiamento </a:t>
            </a:r>
            <a:r>
              <a:rPr lang="it-IT" b="1" i="1" dirty="0"/>
              <a:t>‘’culturale e professionale’’</a:t>
            </a:r>
            <a:r>
              <a:rPr lang="it-IT" i="1" dirty="0"/>
              <a:t> </a:t>
            </a:r>
            <a:r>
              <a:rPr lang="it-IT" dirty="0"/>
              <a:t>si aprono spazi promettenti di innovazione per farmacisti, infermieri, biologi, psicologi ed OSS 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241F03DF-3375-4B40-B201-1B72943CA592}"/>
              </a:ext>
            </a:extLst>
          </p:cNvPr>
          <p:cNvSpPr/>
          <p:nvPr/>
        </p:nvSpPr>
        <p:spPr>
          <a:xfrm>
            <a:off x="6524965" y="3286253"/>
            <a:ext cx="377372" cy="1153886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F52D076-08DF-4E6E-8925-E14734355586}"/>
              </a:ext>
            </a:extLst>
          </p:cNvPr>
          <p:cNvSpPr/>
          <p:nvPr/>
        </p:nvSpPr>
        <p:spPr>
          <a:xfrm>
            <a:off x="7265797" y="5085866"/>
            <a:ext cx="4563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b="1" dirty="0"/>
              <a:t>sfida sarà di coniugare la tecnologia con la dimensione umana della Medicina</a:t>
            </a:r>
            <a:r>
              <a:rPr lang="it-IT" dirty="0"/>
              <a:t> ripensando l'organizzazione e le competenze del personale </a:t>
            </a:r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9B283273-C8E3-4E3F-A537-39ACD20A1CB5}"/>
              </a:ext>
            </a:extLst>
          </p:cNvPr>
          <p:cNvSpPr/>
          <p:nvPr/>
        </p:nvSpPr>
        <p:spPr>
          <a:xfrm rot="5400000">
            <a:off x="9302870" y="4237251"/>
            <a:ext cx="266686" cy="115388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89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12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3A1A54-953C-4268-BD8A-6316547D4BCD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B44016-DB5B-4089-A339-12054C8569B8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19E3D9-0A74-4AC6-8AD2-B447453D5BD1}"/>
              </a:ext>
            </a:extLst>
          </p:cNvPr>
          <p:cNvSpPr txBox="1"/>
          <p:nvPr/>
        </p:nvSpPr>
        <p:spPr>
          <a:xfrm>
            <a:off x="1057940" y="228600"/>
            <a:ext cx="1010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solidFill>
                  <a:srgbClr val="0000FF"/>
                </a:solidFill>
              </a:rPr>
              <a:t>conclusioni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8F54E90-1FB0-4C64-8E35-435F9D639398}"/>
              </a:ext>
            </a:extLst>
          </p:cNvPr>
          <p:cNvSpPr/>
          <p:nvPr/>
        </p:nvSpPr>
        <p:spPr>
          <a:xfrm>
            <a:off x="1057940" y="891774"/>
            <a:ext cx="10100930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t-IT" i="1" dirty="0">
                <a:latin typeface="Arial Narrow" panose="020B0606020202030204" pitchFamily="34" charset="0"/>
              </a:rPr>
              <a:t>‘’ Signore, dammi la forza di accettare le cose che non posso cambiare, il coraggio di cambiare le cose che posso cambiare, la saggezza per conoscere la differenza ‘’</a:t>
            </a:r>
            <a:endParaRPr lang="it-IT" dirty="0">
              <a:latin typeface="Arial Narrow" panose="020B0606020202030204" pitchFamily="34" charset="0"/>
            </a:endParaRPr>
          </a:p>
          <a:p>
            <a:pPr algn="r"/>
            <a:r>
              <a:rPr lang="it-IT" sz="1400" dirty="0">
                <a:latin typeface="Arial Narrow" panose="020B0606020202030204" pitchFamily="34" charset="0"/>
              </a:rPr>
              <a:t>Thomas Moore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3366B09-AFE7-47E7-80D4-0DDC83937357}"/>
              </a:ext>
            </a:extLst>
          </p:cNvPr>
          <p:cNvSpPr/>
          <p:nvPr/>
        </p:nvSpPr>
        <p:spPr>
          <a:xfrm>
            <a:off x="1057940" y="2075378"/>
            <a:ext cx="10100930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Tradotto in termini di management significa saper </a:t>
            </a:r>
            <a:r>
              <a:rPr lang="it-IT" b="1" dirty="0"/>
              <a:t>individuare e distinguere le variabili controllabili da quelle non controllabili</a:t>
            </a:r>
            <a:r>
              <a:rPr lang="it-IT" dirty="0"/>
              <a:t>: distinzione che dipende da funzione, ruolo, posizione organizzativa, istituzionale, politica, sociale di ogni persona.</a:t>
            </a:r>
          </a:p>
          <a:p>
            <a:pPr algn="just">
              <a:spcBef>
                <a:spcPts val="1200"/>
              </a:spcBef>
            </a:pPr>
            <a:r>
              <a:rPr lang="it-IT" dirty="0"/>
              <a:t>Per uscire dall’indeterminatezza di chi deve fare che cosa, ognuno di noi può avere diversi ruoli: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dirty="0"/>
              <a:t>come </a:t>
            </a:r>
            <a:r>
              <a:rPr lang="it-IT" b="1" dirty="0"/>
              <a:t>cittadino </a:t>
            </a:r>
            <a:r>
              <a:rPr lang="it-IT" dirty="0"/>
              <a:t>sostenere i partiti, i movimenti che hanno proposte finalizzate a difendere il SSN;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dirty="0"/>
              <a:t>come appartenente a </a:t>
            </a:r>
            <a:r>
              <a:rPr lang="it-IT" b="1" dirty="0"/>
              <a:t>partiti</a:t>
            </a:r>
            <a:r>
              <a:rPr lang="it-IT" dirty="0"/>
              <a:t>, movimenti, coalizioni di governo contribuire a elaborare proposte finalizzate a difendere il SSN;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dirty="0"/>
              <a:t>come </a:t>
            </a:r>
            <a:r>
              <a:rPr lang="it-IT" b="1" dirty="0"/>
              <a:t>dirigente</a:t>
            </a:r>
            <a:r>
              <a:rPr lang="it-IT" dirty="0"/>
              <a:t>/</a:t>
            </a:r>
            <a:r>
              <a:rPr lang="it-IT" b="1" dirty="0"/>
              <a:t>tecnico</a:t>
            </a:r>
            <a:r>
              <a:rPr lang="it-IT" dirty="0"/>
              <a:t>/</a:t>
            </a:r>
            <a:r>
              <a:rPr lang="it-IT" b="1" dirty="0"/>
              <a:t>esperto </a:t>
            </a:r>
            <a:r>
              <a:rPr lang="it-IT" dirty="0"/>
              <a:t>di organi del SSN (a livello nazionale o regionale) elaborare proposte di leggi/piani/DGR/regole coerenti con la difesa dei principi del SSN (in particolare semplificazione);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dirty="0"/>
              <a:t>come </a:t>
            </a:r>
            <a:r>
              <a:rPr lang="it-IT" b="1" dirty="0"/>
              <a:t>dirigente </a:t>
            </a:r>
            <a:r>
              <a:rPr lang="it-IT" dirty="0"/>
              <a:t>(top o middle management) di aziende sanitarie adeguare l’organizzazione per produrre migliori risultati di salute;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dirty="0"/>
              <a:t>come </a:t>
            </a:r>
            <a:r>
              <a:rPr lang="it-IT" b="1" dirty="0"/>
              <a:t>professionista </a:t>
            </a:r>
            <a:r>
              <a:rPr lang="it-IT" dirty="0"/>
              <a:t>tenersi aggiornato e operare con etica e professionalità.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6C2D85-2326-4D63-895D-7D052D4096AD}"/>
              </a:ext>
            </a:extLst>
          </p:cNvPr>
          <p:cNvSpPr txBox="1"/>
          <p:nvPr/>
        </p:nvSpPr>
        <p:spPr>
          <a:xfrm>
            <a:off x="8146058" y="5882777"/>
            <a:ext cx="3012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Fonte: Elio Borgonovi – CERGAS, SDA Bocconi</a:t>
            </a:r>
          </a:p>
        </p:txBody>
      </p:sp>
    </p:spTree>
    <p:extLst>
      <p:ext uri="{BB962C8B-B14F-4D97-AF65-F5344CB8AC3E}">
        <p14:creationId xmlns:p14="http://schemas.microsoft.com/office/powerpoint/2010/main" val="81263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2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59FE1D-3CB1-4409-8D12-D23B8FCBE8E7}"/>
              </a:ext>
            </a:extLst>
          </p:cNvPr>
          <p:cNvSpPr txBox="1"/>
          <p:nvPr/>
        </p:nvSpPr>
        <p:spPr>
          <a:xfrm>
            <a:off x="832331" y="3032342"/>
            <a:ext cx="311623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/>
              <a:t>‘’il servizio sanitario del nostro Paese è un patrimonio prezioso da </a:t>
            </a:r>
            <a:r>
              <a:rPr lang="it-IT" b="1" i="1" dirty="0"/>
              <a:t>difendere</a:t>
            </a:r>
            <a:r>
              <a:rPr lang="it-IT" i="1" dirty="0"/>
              <a:t> e </a:t>
            </a:r>
            <a:r>
              <a:rPr lang="it-IT" b="1" i="1" dirty="0"/>
              <a:t>adeguare</a:t>
            </a:r>
            <a:r>
              <a:rPr lang="it-IT" i="1" dirty="0"/>
              <a:t> e in questo la riflessione delle Regioni, in dialogo con il paese e la società, è particolarmente importante’’</a:t>
            </a:r>
          </a:p>
          <a:p>
            <a:pPr algn="just"/>
            <a:endParaRPr lang="it-IT" i="1" dirty="0"/>
          </a:p>
          <a:p>
            <a:pPr algn="just"/>
            <a:r>
              <a:rPr lang="it-IT" sz="1400" dirty="0"/>
              <a:t>Torino, 2 ottobre 2023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E5EA532-FC52-47DF-BDB5-15EA5B03A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6876" r="8452" b="30532"/>
          <a:stretch/>
        </p:blipFill>
        <p:spPr>
          <a:xfrm>
            <a:off x="832331" y="598490"/>
            <a:ext cx="3069981" cy="215380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61256CF-EBDD-4747-ABCF-7200860FC0F3}"/>
              </a:ext>
            </a:extLst>
          </p:cNvPr>
          <p:cNvSpPr/>
          <p:nvPr/>
        </p:nvSpPr>
        <p:spPr>
          <a:xfrm>
            <a:off x="5029200" y="2046089"/>
            <a:ext cx="6457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sei raccomandazioni per migliorare la resilienza dei sistemi sanitari e ridurre l’impatto degli shock futuri: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56ED074-9FD2-49AD-AA9A-6E9B171A72C3}"/>
              </a:ext>
            </a:extLst>
          </p:cNvPr>
          <p:cNvSpPr txBox="1"/>
          <p:nvPr/>
        </p:nvSpPr>
        <p:spPr>
          <a:xfrm>
            <a:off x="5027685" y="2736850"/>
            <a:ext cx="65102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b="1" dirty="0"/>
              <a:t>Promuovere la salute della popolazione</a:t>
            </a:r>
            <a:r>
              <a:rPr lang="it-IT" dirty="0"/>
              <a:t>: le popolazioni vulnerabili rendono vulnerabili i sistemi sanitari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b="1" dirty="0"/>
              <a:t>Promuovere la fidelizzazione e il reclutamento della forza lavoro:</a:t>
            </a:r>
            <a:r>
              <a:rPr lang="it-IT" dirty="0"/>
              <a:t> le persone sono la chiave per rendere i sistemi resilienti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b="1" dirty="0"/>
              <a:t>Promuovere la raccolta e utilizzo dei dati</a:t>
            </a:r>
            <a:r>
              <a:rPr lang="it-IT" dirty="0"/>
              <a:t>: senza i dati giusti, i decisori volano alla cieca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b="1" dirty="0"/>
              <a:t>Promuovere la cooperazione internazionale</a:t>
            </a:r>
            <a:r>
              <a:rPr lang="it-IT" dirty="0"/>
              <a:t>: è meglio rispondere insieme che da soli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b="1" dirty="0"/>
              <a:t>Promuovere la resilienza della catena di fornitura: </a:t>
            </a:r>
            <a:r>
              <a:rPr lang="it-IT" dirty="0"/>
              <a:t>ottenere prodotti e servizi quando e dove sono necessari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b="1" dirty="0"/>
              <a:t>Promuovere </a:t>
            </a:r>
            <a:r>
              <a:rPr lang="it-IT" b="1" dirty="0" err="1"/>
              <a:t>governace</a:t>
            </a:r>
            <a:r>
              <a:rPr lang="it-IT" b="1" dirty="0"/>
              <a:t> e fiducia</a:t>
            </a:r>
            <a:r>
              <a:rPr lang="it-IT" dirty="0"/>
              <a:t>: senza fiducia, le risposte dell’intera società sono meno efficaci</a:t>
            </a:r>
            <a:endParaRPr lang="it-IT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A2D24D4-4FD6-4EF4-B805-F13B20659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2" t="35305" r="53242" b="12413"/>
          <a:stretch/>
        </p:blipFill>
        <p:spPr>
          <a:xfrm>
            <a:off x="8985251" y="598490"/>
            <a:ext cx="2158238" cy="127379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8AF69D7-D71A-45BD-8B86-CE14BFC92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2" t="6446" r="53242" b="68804"/>
          <a:stretch/>
        </p:blipFill>
        <p:spPr>
          <a:xfrm>
            <a:off x="4794250" y="598490"/>
            <a:ext cx="4033144" cy="12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67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3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074486-A870-449A-934A-04C10F832EB5}"/>
              </a:ext>
            </a:extLst>
          </p:cNvPr>
          <p:cNvSpPr txBox="1"/>
          <p:nvPr/>
        </p:nvSpPr>
        <p:spPr>
          <a:xfrm>
            <a:off x="1061175" y="2173900"/>
            <a:ext cx="1010093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it-IT" dirty="0"/>
              <a:t>è molto diffusa la convinzione che si è passati da </a:t>
            </a:r>
            <a:r>
              <a:rPr lang="it-IT" i="1" dirty="0"/>
              <a:t>un’epoca di cambiamenti </a:t>
            </a:r>
            <a:r>
              <a:rPr lang="it-IT" dirty="0"/>
              <a:t>ad un </a:t>
            </a:r>
            <a:r>
              <a:rPr lang="it-IT" i="1" dirty="0"/>
              <a:t>cambiamento di epoca</a:t>
            </a:r>
            <a:r>
              <a:rPr lang="it-IT" dirty="0"/>
              <a:t>.</a:t>
            </a:r>
          </a:p>
          <a:p>
            <a:pPr algn="just">
              <a:spcBef>
                <a:spcPts val="1800"/>
              </a:spcBef>
            </a:pPr>
            <a:r>
              <a:rPr lang="it-IT" dirty="0"/>
              <a:t>Nell’</a:t>
            </a:r>
            <a:r>
              <a:rPr lang="it-IT" b="1" dirty="0"/>
              <a:t>epoca del cambiamento</a:t>
            </a:r>
            <a:r>
              <a:rPr lang="it-IT" dirty="0"/>
              <a:t>: il presente era una proiezioni del passato ed un’anticipazione del futuro.</a:t>
            </a:r>
          </a:p>
          <a:p>
            <a:pPr algn="just">
              <a:spcBef>
                <a:spcPts val="1800"/>
              </a:spcBef>
            </a:pPr>
            <a:r>
              <a:rPr lang="it-IT" dirty="0"/>
              <a:t>Nel </a:t>
            </a:r>
            <a:r>
              <a:rPr lang="it-IT" b="1" dirty="0"/>
              <a:t>cambiamento di epoca</a:t>
            </a:r>
            <a:r>
              <a:rPr lang="it-IT" dirty="0"/>
              <a:t>: il presente è il periodo del «</a:t>
            </a:r>
            <a:r>
              <a:rPr lang="it-IT" b="1" dirty="0"/>
              <a:t>non più e non ancora</a:t>
            </a:r>
            <a:r>
              <a:rPr lang="it-IT" dirty="0"/>
              <a:t>» ciò significa che occorre </a:t>
            </a:r>
            <a:r>
              <a:rPr lang="it-IT" dirty="0" err="1"/>
              <a:t>un’approccio</a:t>
            </a:r>
            <a:r>
              <a:rPr lang="it-IT" dirty="0"/>
              <a:t> fondato su due pilastri:</a:t>
            </a:r>
          </a:p>
          <a:p>
            <a:pPr marL="450850" marR="235140" indent="-361950" algn="just">
              <a:spcBef>
                <a:spcPts val="600"/>
              </a:spcBef>
              <a:buAutoNum type="arabicPeriod"/>
              <a:tabLst>
                <a:tab pos="539750" algn="l"/>
                <a:tab pos="628650" algn="l"/>
              </a:tabLst>
            </a:pPr>
            <a:r>
              <a:rPr lang="it-IT" spc="-9" dirty="0">
                <a:cs typeface="Arial MT"/>
              </a:rPr>
              <a:t>perseguire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il</a:t>
            </a:r>
            <a:r>
              <a:rPr lang="it-IT" spc="5" dirty="0">
                <a:cs typeface="Arial MT"/>
              </a:rPr>
              <a:t> </a:t>
            </a:r>
            <a:r>
              <a:rPr lang="it-IT" i="1" u="sng" spc="-9" dirty="0">
                <a:cs typeface="Arial MT"/>
              </a:rPr>
              <a:t>continuo</a:t>
            </a:r>
            <a:r>
              <a:rPr lang="it-IT" i="1" u="sng" spc="5" dirty="0">
                <a:cs typeface="Arial MT"/>
              </a:rPr>
              <a:t> </a:t>
            </a:r>
            <a:r>
              <a:rPr lang="it-IT" i="1" u="sng" spc="-9" dirty="0">
                <a:cs typeface="Arial MT"/>
              </a:rPr>
              <a:t>miglioramento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perché</a:t>
            </a:r>
            <a:r>
              <a:rPr lang="it-IT" spc="5" dirty="0">
                <a:cs typeface="Arial MT"/>
              </a:rPr>
              <a:t> </a:t>
            </a:r>
            <a:r>
              <a:rPr lang="it-IT" spc="-5" dirty="0">
                <a:cs typeface="Arial MT"/>
              </a:rPr>
              <a:t>occorre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rispondere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ai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bisogni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dei </a:t>
            </a:r>
            <a:r>
              <a:rPr lang="it-IT" spc="-413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pazienti di</a:t>
            </a:r>
            <a:r>
              <a:rPr lang="it-IT" spc="-5" dirty="0">
                <a:cs typeface="Arial MT"/>
              </a:rPr>
              <a:t> </a:t>
            </a:r>
            <a:r>
              <a:rPr lang="it-IT" spc="-14" dirty="0">
                <a:cs typeface="Arial MT"/>
              </a:rPr>
              <a:t>oggi e di domani</a:t>
            </a:r>
            <a:endParaRPr lang="it-IT" dirty="0">
              <a:cs typeface="Arial MT"/>
            </a:endParaRPr>
          </a:p>
          <a:p>
            <a:pPr marL="450850" marR="235140" indent="-361950" algn="just">
              <a:spcBef>
                <a:spcPts val="600"/>
              </a:spcBef>
              <a:buAutoNum type="arabicPeriod"/>
              <a:tabLst>
                <a:tab pos="539750" algn="l"/>
                <a:tab pos="628650" algn="l"/>
              </a:tabLst>
            </a:pPr>
            <a:r>
              <a:rPr lang="it-IT" spc="-9" dirty="0">
                <a:cs typeface="Arial MT"/>
              </a:rPr>
              <a:t>cambiare</a:t>
            </a:r>
            <a:r>
              <a:rPr lang="it-IT" spc="-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radicalmente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il</a:t>
            </a:r>
            <a:r>
              <a:rPr lang="it-IT" dirty="0">
                <a:cs typeface="Arial MT"/>
              </a:rPr>
              <a:t> </a:t>
            </a:r>
            <a:r>
              <a:rPr lang="it-IT" i="1" u="sng" spc="-9" dirty="0" err="1">
                <a:cs typeface="Arial MT"/>
              </a:rPr>
              <a:t>mindset</a:t>
            </a:r>
            <a:r>
              <a:rPr lang="it-IT" spc="9" dirty="0">
                <a:cs typeface="Arial MT"/>
              </a:rPr>
              <a:t> </a:t>
            </a:r>
            <a:r>
              <a:rPr lang="it-IT" spc="-5" dirty="0">
                <a:cs typeface="Arial MT"/>
              </a:rPr>
              <a:t>(o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meglio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lo</a:t>
            </a:r>
            <a:r>
              <a:rPr lang="it-IT" spc="5" dirty="0">
                <a:cs typeface="Arial MT"/>
              </a:rPr>
              <a:t> </a:t>
            </a:r>
            <a:r>
              <a:rPr lang="it-IT" spc="-5" dirty="0">
                <a:cs typeface="Arial MT"/>
              </a:rPr>
              <a:t>state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of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mind)</a:t>
            </a:r>
            <a:r>
              <a:rPr lang="it-IT" spc="9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secondo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il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principio </a:t>
            </a:r>
            <a:r>
              <a:rPr lang="it-IT" spc="-413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del</a:t>
            </a:r>
            <a:r>
              <a:rPr lang="it-IT" dirty="0">
                <a:cs typeface="Arial MT"/>
              </a:rPr>
              <a:t> </a:t>
            </a:r>
            <a:r>
              <a:rPr lang="it-IT" i="1" spc="-9" dirty="0">
                <a:solidFill>
                  <a:srgbClr val="0000FF"/>
                </a:solidFill>
                <a:cs typeface="Arial MT"/>
              </a:rPr>
              <a:t>disruptive innovation </a:t>
            </a:r>
            <a:r>
              <a:rPr lang="it-IT" spc="-9" dirty="0">
                <a:cs typeface="Arial MT"/>
              </a:rPr>
              <a:t>(distruzione creativa) degli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schemi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concettuali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del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passato con un nuovo modo di</a:t>
            </a:r>
            <a:r>
              <a:rPr lang="it-IT" spc="-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pensare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per</a:t>
            </a:r>
            <a:r>
              <a:rPr lang="it-IT" spc="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prepararsi</a:t>
            </a:r>
            <a:r>
              <a:rPr lang="it-IT" dirty="0">
                <a:cs typeface="Arial MT"/>
              </a:rPr>
              <a:t> </a:t>
            </a:r>
            <a:r>
              <a:rPr lang="it-IT" spc="-5" dirty="0">
                <a:cs typeface="Arial MT"/>
              </a:rPr>
              <a:t>a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rispondere</a:t>
            </a:r>
            <a:r>
              <a:rPr lang="it-IT" spc="-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ai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bisogni</a:t>
            </a:r>
            <a:r>
              <a:rPr lang="it-IT" spc="-5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dei</a:t>
            </a:r>
            <a:r>
              <a:rPr lang="it-IT" dirty="0">
                <a:cs typeface="Arial MT"/>
              </a:rPr>
              <a:t> </a:t>
            </a:r>
            <a:r>
              <a:rPr lang="it-IT" spc="-9" dirty="0">
                <a:cs typeface="Arial MT"/>
              </a:rPr>
              <a:t>pazienti</a:t>
            </a:r>
            <a:r>
              <a:rPr lang="it-IT" dirty="0">
                <a:cs typeface="Arial MT"/>
              </a:rPr>
              <a:t> </a:t>
            </a:r>
            <a:r>
              <a:rPr lang="it-IT" spc="-5" dirty="0">
                <a:cs typeface="Arial MT"/>
              </a:rPr>
              <a:t>futuri</a:t>
            </a:r>
            <a:endParaRPr lang="it-IT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6FD5A2FE-DC95-4F54-A290-7D87E005DAD7}"/>
              </a:ext>
            </a:extLst>
          </p:cNvPr>
          <p:cNvSpPr txBox="1">
            <a:spLocks/>
          </p:cNvSpPr>
          <p:nvPr/>
        </p:nvSpPr>
        <p:spPr>
          <a:xfrm>
            <a:off x="2516372" y="553191"/>
            <a:ext cx="7166345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it-IT" sz="2400" i="1" dirty="0">
                <a:solidFill>
                  <a:srgbClr val="0000FF"/>
                </a:solidFill>
                <a:latin typeface="+mn-lt"/>
                <a:ea typeface="ヒラギノ角ゴ Pro W3" charset="-128"/>
                <a:cs typeface="Arial" panose="020B0604020202020204" pitchFamily="34" charset="0"/>
              </a:rPr>
              <a:t>il cambiamento di un’epoca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2CDACC8-6251-4C3D-B1DB-FAB5E12C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16372" cy="149380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8459FAE-4A02-4865-84BC-E9E605CC1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63" y="0"/>
            <a:ext cx="2526837" cy="15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4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6FD5A2FE-DC95-4F54-A290-7D87E005DAD7}"/>
              </a:ext>
            </a:extLst>
          </p:cNvPr>
          <p:cNvSpPr txBox="1">
            <a:spLocks/>
          </p:cNvSpPr>
          <p:nvPr/>
        </p:nvSpPr>
        <p:spPr>
          <a:xfrm>
            <a:off x="2516372" y="553191"/>
            <a:ext cx="7166345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it-IT" sz="2400" i="1" dirty="0">
                <a:solidFill>
                  <a:srgbClr val="0000FF"/>
                </a:solidFill>
                <a:latin typeface="+mn-lt"/>
                <a:ea typeface="ヒラギノ角ゴ Pro W3" charset="-128"/>
                <a:cs typeface="Arial" panose="020B0604020202020204" pitchFamily="34" charset="0"/>
              </a:rPr>
              <a:t>il cambiamento di un’epoca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F3F505B-AE10-4E14-A313-9F0ED2237BC0}"/>
              </a:ext>
            </a:extLst>
          </p:cNvPr>
          <p:cNvSpPr/>
          <p:nvPr/>
        </p:nvSpPr>
        <p:spPr>
          <a:xfrm>
            <a:off x="432816" y="1906631"/>
            <a:ext cx="4578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</a:rPr>
              <a:t>l'unico </a:t>
            </a:r>
            <a:r>
              <a:rPr lang="it-IT" b="1" dirty="0">
                <a:solidFill>
                  <a:srgbClr val="000000"/>
                </a:solidFill>
              </a:rPr>
              <a:t>approccio efficace </a:t>
            </a:r>
            <a:r>
              <a:rPr lang="it-IT" dirty="0">
                <a:solidFill>
                  <a:srgbClr val="000000"/>
                </a:solidFill>
              </a:rPr>
              <a:t>per fronteggiare problematiche sempre più complesse e globali è l’adozione di </a:t>
            </a:r>
            <a:r>
              <a:rPr lang="it-IT" b="1" dirty="0">
                <a:solidFill>
                  <a:srgbClr val="000000"/>
                </a:solidFill>
              </a:rPr>
              <a:t>soluzioni integrate</a:t>
            </a:r>
            <a:r>
              <a:rPr lang="it-IT" dirty="0">
                <a:solidFill>
                  <a:srgbClr val="000000"/>
                </a:solidFill>
              </a:rPr>
              <a:t>.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D4A4E41-FB71-4D58-BCFA-00D5628D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17" y="3211747"/>
            <a:ext cx="2221839" cy="11570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E4A6C9-1B12-4FD3-8C68-18E71A089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245" y="4707003"/>
            <a:ext cx="2086509" cy="117405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17CE4B-0A83-4121-844C-09F90BB5ABA9}"/>
              </a:ext>
            </a:extLst>
          </p:cNvPr>
          <p:cNvSpPr txBox="1"/>
          <p:nvPr/>
        </p:nvSpPr>
        <p:spPr>
          <a:xfrm>
            <a:off x="711200" y="3664857"/>
            <a:ext cx="142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Hub</a:t>
            </a:r>
            <a:r>
              <a:rPr lang="it-IT" dirty="0"/>
              <a:t> vaccinali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97C6AFD-C345-499D-A5CD-29B33ED13B92}"/>
              </a:ext>
            </a:extLst>
          </p:cNvPr>
          <p:cNvSpPr txBox="1"/>
          <p:nvPr/>
        </p:nvSpPr>
        <p:spPr>
          <a:xfrm>
            <a:off x="711199" y="5094514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Green Pass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1D9FDA9-857E-4CF2-9176-E1BCB10EB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979" y="2273762"/>
            <a:ext cx="6496751" cy="319008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AD5A07-0905-453B-BE22-62A4EA182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" y="-17685"/>
            <a:ext cx="2476155" cy="13941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9EFE166-E790-4BB3-B656-91027AFAB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3166" y="-17686"/>
            <a:ext cx="2501746" cy="14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7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5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884F9A7-AC15-4DF4-B72C-1997B2509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4" b="13923"/>
          <a:stretch/>
        </p:blipFill>
        <p:spPr>
          <a:xfrm>
            <a:off x="6561344" y="732185"/>
            <a:ext cx="5369128" cy="19852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AF527A-749E-4262-8BE0-03D2D8FF1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66" r="23822" b="17029"/>
          <a:stretch/>
        </p:blipFill>
        <p:spPr>
          <a:xfrm>
            <a:off x="733647" y="2335052"/>
            <a:ext cx="4938823" cy="21878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FF0D1C7-7346-4960-9847-4E704A00168A}"/>
              </a:ext>
            </a:extLst>
          </p:cNvPr>
          <p:cNvSpPr txBox="1"/>
          <p:nvPr/>
        </p:nvSpPr>
        <p:spPr>
          <a:xfrm>
            <a:off x="7436761" y="512500"/>
            <a:ext cx="361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Aspettativa di vita alla nascita (2021)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AB6A49-8A3A-4074-B19B-7CD695BE37D5}"/>
              </a:ext>
            </a:extLst>
          </p:cNvPr>
          <p:cNvSpPr txBox="1"/>
          <p:nvPr/>
        </p:nvSpPr>
        <p:spPr>
          <a:xfrm>
            <a:off x="309657" y="1777226"/>
            <a:ext cx="573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Speranza di vita alla nascita (2021) e in buona salute (2022)</a:t>
            </a:r>
          </a:p>
        </p:txBody>
      </p:sp>
      <p:sp>
        <p:nvSpPr>
          <p:cNvPr id="15" name="Scorrimento orizzontale 14">
            <a:extLst>
              <a:ext uri="{FF2B5EF4-FFF2-40B4-BE49-F238E27FC236}">
                <a16:creationId xmlns:a16="http://schemas.microsoft.com/office/drawing/2014/main" id="{76F23003-347E-470E-B394-A7F470C782C6}"/>
              </a:ext>
            </a:extLst>
          </p:cNvPr>
          <p:cNvSpPr/>
          <p:nvPr/>
        </p:nvSpPr>
        <p:spPr>
          <a:xfrm>
            <a:off x="309657" y="193748"/>
            <a:ext cx="6065559" cy="132267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33" algn="ctr">
              <a:lnSpc>
                <a:spcPct val="100000"/>
              </a:lnSpc>
              <a:spcBef>
                <a:spcPts val="133"/>
              </a:spcBef>
            </a:pPr>
            <a:r>
              <a:rPr lang="it-IT" sz="2400" i="1" dirty="0">
                <a:solidFill>
                  <a:srgbClr val="0000FF"/>
                </a:solidFill>
                <a:ea typeface="ヒラギノ角ゴ Pro W3" charset="-128"/>
                <a:cs typeface="Arial" panose="020B0604020202020204" pitchFamily="34" charset="0"/>
              </a:rPr>
              <a:t>un sistema sanitario nazionale …da difendere</a:t>
            </a:r>
          </a:p>
          <a:p>
            <a:pPr marL="16933" algn="ctr">
              <a:spcBef>
                <a:spcPts val="600"/>
              </a:spcBef>
            </a:pPr>
            <a:r>
              <a:rPr lang="it-IT" dirty="0">
                <a:solidFill>
                  <a:schemeClr val="tx1"/>
                </a:solidFill>
              </a:rPr>
              <a:t>quale livello di salute permette di raggiungere il SSN  </a:t>
            </a:r>
            <a:r>
              <a:rPr lang="it-IT" sz="2400" b="1" dirty="0">
                <a:solidFill>
                  <a:schemeClr val="tx1"/>
                </a:solidFill>
              </a:rPr>
              <a:t>?</a:t>
            </a:r>
            <a:endParaRPr lang="it-IT" sz="2400" b="1" i="1" dirty="0">
              <a:solidFill>
                <a:schemeClr val="tx1"/>
              </a:solidFill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E66D5FE-CF66-4AA2-97CD-934513107C90}"/>
              </a:ext>
            </a:extLst>
          </p:cNvPr>
          <p:cNvSpPr/>
          <p:nvPr/>
        </p:nvSpPr>
        <p:spPr>
          <a:xfrm>
            <a:off x="3987209" y="4173279"/>
            <a:ext cx="1796903" cy="446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6700B5-A027-41B7-9670-62A98A0A75EA}"/>
              </a:ext>
            </a:extLst>
          </p:cNvPr>
          <p:cNvSpPr txBox="1"/>
          <p:nvPr/>
        </p:nvSpPr>
        <p:spPr>
          <a:xfrm>
            <a:off x="6790884" y="2986952"/>
            <a:ext cx="513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Spesa sanitaria pubblica pro-capite paesi Ocse, 2022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604E6C-8F13-41F5-957E-4D253CE600FC}"/>
              </a:ext>
            </a:extLst>
          </p:cNvPr>
          <p:cNvSpPr txBox="1"/>
          <p:nvPr/>
        </p:nvSpPr>
        <p:spPr>
          <a:xfrm>
            <a:off x="971856" y="452294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990033"/>
                </a:solidFill>
              </a:rPr>
              <a:t>22,4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EE2B601-98EB-4F0F-958F-659827716BAE}"/>
              </a:ext>
            </a:extLst>
          </p:cNvPr>
          <p:cNvSpPr txBox="1"/>
          <p:nvPr/>
        </p:nvSpPr>
        <p:spPr>
          <a:xfrm>
            <a:off x="2869532" y="449818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9900"/>
                </a:solidFill>
              </a:rPr>
              <a:t>16,2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43ACFA4-890F-4253-81F2-1CE13F7586EA}"/>
              </a:ext>
            </a:extLst>
          </p:cNvPr>
          <p:cNvSpPr txBox="1"/>
          <p:nvPr/>
        </p:nvSpPr>
        <p:spPr>
          <a:xfrm>
            <a:off x="4811109" y="449818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3,2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DFDCC8A-0CC5-4EF7-9C77-CE7CA10967A7}"/>
              </a:ext>
            </a:extLst>
          </p:cNvPr>
          <p:cNvSpPr txBox="1"/>
          <p:nvPr/>
        </p:nvSpPr>
        <p:spPr>
          <a:xfrm>
            <a:off x="584542" y="4892280"/>
            <a:ext cx="147102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Differenza tra speranza di vita e in buona salute alla nascita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DA66412-D885-4528-A224-6B2276CB67F3}"/>
              </a:ext>
            </a:extLst>
          </p:cNvPr>
          <p:cNvSpPr txBox="1"/>
          <p:nvPr/>
        </p:nvSpPr>
        <p:spPr>
          <a:xfrm>
            <a:off x="2516186" y="4892279"/>
            <a:ext cx="147102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Differenza nella  speranza di vita in buona salute alla nascita tra PA Bolzano e Calabria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CCAD7FB-6350-456C-8032-53F8A5649AAC}"/>
              </a:ext>
            </a:extLst>
          </p:cNvPr>
          <p:cNvSpPr txBox="1"/>
          <p:nvPr/>
        </p:nvSpPr>
        <p:spPr>
          <a:xfrm>
            <a:off x="4386595" y="4867515"/>
            <a:ext cx="147102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Differenza nella  speranza di vita in alla nascita tra PA Trento  e Campania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68D7F2-4E2B-4E83-AAA4-87B1A7607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276" y="3301488"/>
            <a:ext cx="4677182" cy="28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6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4F1907-1C93-4601-9113-C2C7C68BD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05" t="25118"/>
          <a:stretch/>
        </p:blipFill>
        <p:spPr>
          <a:xfrm>
            <a:off x="7591480" y="3686657"/>
            <a:ext cx="2956743" cy="2604420"/>
          </a:xfrm>
          <a:prstGeom prst="rect">
            <a:avLst/>
          </a:prstGeom>
        </p:spPr>
      </p:pic>
      <p:sp>
        <p:nvSpPr>
          <p:cNvPr id="9" name="Scorrimento orizzontale 8">
            <a:extLst>
              <a:ext uri="{FF2B5EF4-FFF2-40B4-BE49-F238E27FC236}">
                <a16:creationId xmlns:a16="http://schemas.microsoft.com/office/drawing/2014/main" id="{255100D3-40BE-4B0D-9183-F06897377E9A}"/>
              </a:ext>
            </a:extLst>
          </p:cNvPr>
          <p:cNvSpPr/>
          <p:nvPr/>
        </p:nvSpPr>
        <p:spPr>
          <a:xfrm>
            <a:off x="268296" y="136840"/>
            <a:ext cx="5721844" cy="124324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33" algn="ctr">
              <a:lnSpc>
                <a:spcPct val="100000"/>
              </a:lnSpc>
              <a:spcBef>
                <a:spcPts val="133"/>
              </a:spcBef>
            </a:pPr>
            <a:r>
              <a:rPr lang="it-IT" sz="2400" i="1" dirty="0">
                <a:solidFill>
                  <a:srgbClr val="0000FF"/>
                </a:solidFill>
                <a:ea typeface="ヒラギノ角ゴ Pro W3" charset="-128"/>
                <a:cs typeface="Arial" panose="020B0604020202020204" pitchFamily="34" charset="0"/>
              </a:rPr>
              <a:t>un sistema sanitario nazionale universalistico … o selettivo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2693A0-8A48-417D-96B2-2FFD38F3B2BF}"/>
              </a:ext>
            </a:extLst>
          </p:cNvPr>
          <p:cNvSpPr txBox="1"/>
          <p:nvPr/>
        </p:nvSpPr>
        <p:spPr>
          <a:xfrm>
            <a:off x="7145262" y="348036"/>
            <a:ext cx="4224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3366CC"/>
                </a:solidFill>
              </a:rPr>
              <a:t>Nuovo Sistema di Garanzia (NSG): risultati 2017-2021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9D210BE-F881-428D-8C45-F521492FE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37" r="46227"/>
          <a:stretch/>
        </p:blipFill>
        <p:spPr>
          <a:xfrm>
            <a:off x="714772" y="1656311"/>
            <a:ext cx="5028974" cy="438570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B619141-6717-4067-AC89-0FE9BA1D7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6" t="8204" r="5494" b="20939"/>
          <a:stretch/>
        </p:blipFill>
        <p:spPr>
          <a:xfrm>
            <a:off x="6773131" y="704785"/>
            <a:ext cx="4828892" cy="219018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4D611DA-520B-40E8-A598-42FD872906D5}"/>
              </a:ext>
            </a:extLst>
          </p:cNvPr>
          <p:cNvSpPr txBox="1"/>
          <p:nvPr/>
        </p:nvSpPr>
        <p:spPr>
          <a:xfrm>
            <a:off x="6827886" y="3053715"/>
            <a:ext cx="477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3366CC"/>
                </a:solidFill>
              </a:rPr>
              <a:t>Spesa pubblica dello stato, componenti principali, in miliari di euro. 2022 e previsioni 2023-2026 </a:t>
            </a:r>
            <a:r>
              <a:rPr lang="it-IT" sz="1100" dirty="0">
                <a:solidFill>
                  <a:srgbClr val="3366CC"/>
                </a:solidFill>
              </a:rPr>
              <a:t>(a legislazione vigente)</a:t>
            </a:r>
            <a:endParaRPr lang="it-IT" sz="1400" b="1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7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6FD5A2FE-DC95-4F54-A290-7D87E005DAD7}"/>
              </a:ext>
            </a:extLst>
          </p:cNvPr>
          <p:cNvSpPr txBox="1">
            <a:spLocks/>
          </p:cNvSpPr>
          <p:nvPr/>
        </p:nvSpPr>
        <p:spPr>
          <a:xfrm>
            <a:off x="1024128" y="331825"/>
            <a:ext cx="10113264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it-IT" sz="2400" dirty="0">
                <a:latin typeface="+mn-lt"/>
                <a:ea typeface="ヒラギノ角ゴ Pro W3" charset="-128"/>
                <a:cs typeface="Arial" panose="020B0604020202020204" pitchFamily="34" charset="0"/>
              </a:rPr>
              <a:t>Il ruolo della tecnologia digitale nel disegnare la sanità del domani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DEC3F4-63EE-4C3B-BA6F-36FF77B6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9" y="1103508"/>
            <a:ext cx="4178461" cy="22497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A9E7049-BDB0-4C24-A305-847E38D32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115" y="1127955"/>
            <a:ext cx="4328932" cy="22148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0153883-D9C4-4B06-95C6-611088B69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09" y="3716861"/>
            <a:ext cx="4178462" cy="20058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6802C06-1982-40AF-8657-4F78FC0C1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144" y="3667494"/>
            <a:ext cx="3769832" cy="24086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9F3604-F197-43CF-B380-1B8756F18664}"/>
              </a:ext>
            </a:extLst>
          </p:cNvPr>
          <p:cNvSpPr txBox="1"/>
          <p:nvPr/>
        </p:nvSpPr>
        <p:spPr>
          <a:xfrm>
            <a:off x="2748588" y="5754684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Fonte: Ferruccio Resta, </a:t>
            </a:r>
          </a:p>
        </p:txBody>
      </p:sp>
    </p:spTree>
    <p:extLst>
      <p:ext uri="{BB962C8B-B14F-4D97-AF65-F5344CB8AC3E}">
        <p14:creationId xmlns:p14="http://schemas.microsoft.com/office/powerpoint/2010/main" val="204602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8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AAE51ED-607D-4695-A6FC-FE610932B660}"/>
              </a:ext>
            </a:extLst>
          </p:cNvPr>
          <p:cNvSpPr txBox="1">
            <a:spLocks/>
          </p:cNvSpPr>
          <p:nvPr/>
        </p:nvSpPr>
        <p:spPr>
          <a:xfrm>
            <a:off x="2337952" y="276940"/>
            <a:ext cx="7166345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 W3" charset="-128"/>
                <a:cs typeface="Arial" panose="020B0604020202020204" pitchFamily="34" charset="0"/>
              </a:rPr>
              <a:t>Il fascicolo Sanitario Elettronico (da FSE 1.0  a  FSE 2.0)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+mn-lt"/>
              <a:ea typeface="ヒラギノ角ゴ Pro W3" charset="-128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2650F70-57E0-4CF0-AAA2-67EDFD31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3" y="845887"/>
            <a:ext cx="4097438" cy="24151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9FC0FB-3E85-45AA-B7FB-F02A0EAF0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603" y="755898"/>
            <a:ext cx="4247909" cy="250516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F87ACFC-0A5E-44AE-84FB-945CC72B5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09" y="3596937"/>
            <a:ext cx="4352081" cy="249645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E58CEEA-01C6-4B28-B8C0-47FD68F59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516" y="3582703"/>
            <a:ext cx="4352081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5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86D900-0C57-4EAE-9207-C83E0DFAE28E}"/>
              </a:ext>
            </a:extLst>
          </p:cNvPr>
          <p:cNvSpPr txBox="1">
            <a:spLocks/>
          </p:cNvSpPr>
          <p:nvPr/>
        </p:nvSpPr>
        <p:spPr>
          <a:xfrm>
            <a:off x="9839325" y="6400800"/>
            <a:ext cx="347663" cy="2619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2A41129-1A4D-4F22-B9C3-D211F176E8EF}" type="slidenum">
              <a:rPr lang="it-IT" sz="1000" smtClean="0">
                <a:solidFill>
                  <a:schemeClr val="bg1"/>
                </a:solidFill>
              </a:rPr>
              <a:pPr algn="ctr"/>
              <a:t>9</a:t>
            </a:fld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55E45-9D74-4812-87EA-72D5631BC88B}"/>
              </a:ext>
            </a:extLst>
          </p:cNvPr>
          <p:cNvSpPr txBox="1"/>
          <p:nvPr/>
        </p:nvSpPr>
        <p:spPr>
          <a:xfrm>
            <a:off x="5581620" y="63518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Carlo Nicora</a:t>
            </a:r>
          </a:p>
          <a:p>
            <a:pPr algn="ctr"/>
            <a:r>
              <a:rPr lang="it-IT" sz="900" dirty="0">
                <a:solidFill>
                  <a:schemeClr val="bg1"/>
                </a:solidFill>
              </a:rPr>
              <a:t>Direttore Generale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9D63A5-BBE5-407A-BCEE-D3BD1F81B8F1}"/>
              </a:ext>
            </a:extLst>
          </p:cNvPr>
          <p:cNvSpPr txBox="1"/>
          <p:nvPr/>
        </p:nvSpPr>
        <p:spPr>
          <a:xfrm>
            <a:off x="1348283" y="63518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E-Health: Innovazione e Sviluppo</a:t>
            </a:r>
          </a:p>
          <a:p>
            <a:r>
              <a:rPr lang="it-IT" sz="900" dirty="0">
                <a:solidFill>
                  <a:schemeClr val="bg1"/>
                </a:solidFill>
              </a:rPr>
              <a:t>Palazzo Pirelli, Milano  - 12 febbraio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AFF6D5-A37D-4F97-B173-180C926A5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64" y="1384022"/>
            <a:ext cx="6829063" cy="198845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53783A-AA4B-4848-807F-87840255399A}"/>
              </a:ext>
            </a:extLst>
          </p:cNvPr>
          <p:cNvSpPr txBox="1"/>
          <p:nvPr/>
        </p:nvSpPr>
        <p:spPr>
          <a:xfrm>
            <a:off x="1459839" y="999866"/>
            <a:ext cx="4275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400"/>
            </a:lvl1pPr>
          </a:lstStyle>
          <a:p>
            <a:r>
              <a:rPr lang="it-IT" dirty="0"/>
              <a:t>Il Benchmark internazionale sul numero di professionisti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D22C38C-4DDA-42CA-9D59-DFE81D6471A2}"/>
              </a:ext>
            </a:extLst>
          </p:cNvPr>
          <p:cNvSpPr/>
          <p:nvPr/>
        </p:nvSpPr>
        <p:spPr>
          <a:xfrm>
            <a:off x="1064941" y="223609"/>
            <a:ext cx="10075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quanti e quali professionisti avrà bisogno la Sanità del 2030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7FF5818-EDD8-43DA-8900-38E86590C90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/>
          <a:stretch/>
        </p:blipFill>
        <p:spPr bwMode="auto">
          <a:xfrm>
            <a:off x="7518056" y="1432939"/>
            <a:ext cx="4323080" cy="19395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2135A8-9D8C-48F7-93CA-FEC671224065}"/>
              </a:ext>
            </a:extLst>
          </p:cNvPr>
          <p:cNvSpPr txBox="1"/>
          <p:nvPr/>
        </p:nvSpPr>
        <p:spPr>
          <a:xfrm>
            <a:off x="1881269" y="3753199"/>
            <a:ext cx="405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/>
            </a:lvl1pPr>
          </a:lstStyle>
          <a:p>
            <a:pPr algn="ctr"/>
            <a:r>
              <a:rPr lang="it-IT" dirty="0"/>
              <a:t>Età media  Medici e Infermieri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895274E-CE90-4319-97E0-CCFC7044797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r="14616" b="6534"/>
          <a:stretch/>
        </p:blipFill>
        <p:spPr bwMode="auto">
          <a:xfrm>
            <a:off x="1294429" y="4082747"/>
            <a:ext cx="5224145" cy="2084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FDF2F89-64BA-4BF5-9D2A-D2B5F61C74EE}"/>
              </a:ext>
            </a:extLst>
          </p:cNvPr>
          <p:cNvSpPr txBox="1"/>
          <p:nvPr/>
        </p:nvSpPr>
        <p:spPr>
          <a:xfrm>
            <a:off x="7654364" y="1002512"/>
            <a:ext cx="405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/>
            </a:lvl1pPr>
          </a:lstStyle>
          <a:p>
            <a:pPr algn="ctr"/>
            <a:r>
              <a:rPr lang="it-IT" dirty="0"/>
              <a:t>Rapporto Medici/Infermieri in Europa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E0B9AE-04A6-4140-8BFF-F96CD7109668}"/>
              </a:ext>
            </a:extLst>
          </p:cNvPr>
          <p:cNvSpPr txBox="1"/>
          <p:nvPr/>
        </p:nvSpPr>
        <p:spPr>
          <a:xfrm>
            <a:off x="7333893" y="3518186"/>
            <a:ext cx="409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Andamento personale DIPENDENTE SSN, 2019 2 2021</a:t>
            </a:r>
          </a:p>
          <a:p>
            <a:pPr algn="ctr"/>
            <a:r>
              <a:rPr lang="it-IT" sz="1400" dirty="0"/>
              <a:t>numeri indice con </a:t>
            </a:r>
            <a:r>
              <a:rPr lang="it-IT" sz="1400" dirty="0" err="1"/>
              <a:t>vaolre</a:t>
            </a:r>
            <a:r>
              <a:rPr lang="it-IT" sz="1400" dirty="0"/>
              <a:t> 2009=100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50C7CF7-9945-4E10-B71B-12959D438B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698" r="38199" b="12286"/>
          <a:stretch/>
        </p:blipFill>
        <p:spPr>
          <a:xfrm>
            <a:off x="7518056" y="4102025"/>
            <a:ext cx="4050464" cy="216492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6F860AB-5991-4A9C-91AF-7F62670D889E}"/>
              </a:ext>
            </a:extLst>
          </p:cNvPr>
          <p:cNvSpPr txBox="1"/>
          <p:nvPr/>
        </p:nvSpPr>
        <p:spPr>
          <a:xfrm>
            <a:off x="8458506" y="6082280"/>
            <a:ext cx="20425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i="1" dirty="0"/>
              <a:t>Fonte: elaborazione CERGAS Bocconi su dati Conto Annuale</a:t>
            </a:r>
          </a:p>
        </p:txBody>
      </p:sp>
    </p:spTree>
    <p:extLst>
      <p:ext uri="{BB962C8B-B14F-4D97-AF65-F5344CB8AC3E}">
        <p14:creationId xmlns:p14="http://schemas.microsoft.com/office/powerpoint/2010/main" val="374532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08C160C9-20A9-48CE-9A53-9084337DEB94}" vid="{E030939C-CF4B-43B6-9569-1DB1A69D22D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e08432d-4d45-4a28-9b28-4d4290007b7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D1D22F8E997744A02B98FAF931EC5B" ma:contentTypeVersion="18" ma:contentTypeDescription="Creare un nuovo documento." ma:contentTypeScope="" ma:versionID="b13750e4793f256a877d1de591cfb999">
  <xsd:schema xmlns:xsd="http://www.w3.org/2001/XMLSchema" xmlns:xs="http://www.w3.org/2001/XMLSchema" xmlns:p="http://schemas.microsoft.com/office/2006/metadata/properties" xmlns:ns3="ee08432d-4d45-4a28-9b28-4d4290007b72" xmlns:ns4="ac43b4f3-c19b-4e55-9f9c-6531a38909bb" targetNamespace="http://schemas.microsoft.com/office/2006/metadata/properties" ma:root="true" ma:fieldsID="1b956529936be5330e8190e4d0fe982a" ns3:_="" ns4:_="">
    <xsd:import namespace="ee08432d-4d45-4a28-9b28-4d4290007b72"/>
    <xsd:import namespace="ac43b4f3-c19b-4e55-9f9c-6531a38909b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8432d-4d45-4a28-9b28-4d4290007b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3b4f3-c19b-4e55-9f9c-6531a38909b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F7619-AA35-454E-AA87-6FB68E2BB6F4}">
  <ds:schemaRefs>
    <ds:schemaRef ds:uri="http://www.w3.org/XML/1998/namespace"/>
    <ds:schemaRef ds:uri="http://purl.org/dc/dcmitype/"/>
    <ds:schemaRef ds:uri="ac43b4f3-c19b-4e55-9f9c-6531a38909bb"/>
    <ds:schemaRef ds:uri="ee08432d-4d45-4a28-9b28-4d4290007b72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F4607D2-2287-4B36-8E76-B9A803D3E3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2FF679-6E57-476B-8C69-EB70C8C236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08432d-4d45-4a28-9b28-4d4290007b72"/>
    <ds:schemaRef ds:uri="ac43b4f3-c19b-4e55-9f9c-6531a38909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5608</Words>
  <Application>Microsoft Office PowerPoint</Application>
  <PresentationFormat>Widescreen</PresentationFormat>
  <Paragraphs>284</Paragraphs>
  <Slides>12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Arial MT</vt:lpstr>
      <vt:lpstr>Arial Narrow</vt:lpstr>
      <vt:lpstr>Calibri</vt:lpstr>
      <vt:lpstr>Calibri Light</vt:lpstr>
      <vt:lpstr>Times New Roman</vt:lpstr>
      <vt:lpstr>ヒラギノ角ゴ Pro W3</vt:lpstr>
      <vt:lpstr>Tema1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Nicora Carlo</dc:creator>
  <cp:lastModifiedBy>Nicora Carlo</cp:lastModifiedBy>
  <cp:revision>271</cp:revision>
  <cp:lastPrinted>2024-02-12T12:25:51Z</cp:lastPrinted>
  <dcterms:created xsi:type="dcterms:W3CDTF">2023-05-26T16:47:38Z</dcterms:created>
  <dcterms:modified xsi:type="dcterms:W3CDTF">2024-02-12T12:34:46Z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0x010100FAD1D22F8E997744A02B98FAF931EC5B</vt:lpwstr>
  </property>
</Properties>
</file>