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27" r:id="rId2"/>
    <p:sldId id="328" r:id="rId3"/>
    <p:sldId id="332" r:id="rId4"/>
    <p:sldId id="329" r:id="rId5"/>
    <p:sldId id="330" r:id="rId6"/>
    <p:sldId id="331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33" r:id="rId17"/>
    <p:sldId id="334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2" r:id="rId26"/>
    <p:sldId id="353" r:id="rId27"/>
    <p:sldId id="354" r:id="rId28"/>
    <p:sldId id="355" r:id="rId29"/>
    <p:sldId id="356" r:id="rId30"/>
    <p:sldId id="358" r:id="rId31"/>
    <p:sldId id="357" r:id="rId3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3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87" autoAdjust="0"/>
    <p:restoredTop sz="95721" autoAdjust="0"/>
  </p:normalViewPr>
  <p:slideViewPr>
    <p:cSldViewPr snapToGrid="0" snapToObjects="1">
      <p:cViewPr varScale="1">
        <p:scale>
          <a:sx n="104" d="100"/>
          <a:sy n="104" d="100"/>
        </p:scale>
        <p:origin x="488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CAAA7-D596-DC41-8485-CF872A73F062}" type="datetimeFigureOut">
              <a:rPr lang="en-US" smtClean="0"/>
              <a:t>2/12/24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BD819-8543-804C-81BC-1A19D151A5B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950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1T23:11:30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24575,'18'0'0,"24"0"0,18 0 0,15 0 0,-6 0 0,-16 0 0,-6 0 0,-1 0 0,12 0 0,13 0 0,3 0 0,-7 0 0,-17 0 0,-17 0 0,-10 0 0,-8 0 0,-4 0 0,-3 0 0,-4 0 0,1 0 0,0 0 0,0 0 0,1 0 0,-1 0 0,0 0 0,-1 0 0,1 0 0,0 0 0,-2 1 0,0 1 0,-1 1 0,-1-1 0,1-1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1T23:11:30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24575,'0'36'0,"0"35"0,0 21 0,0-34 0,0 1 0,0 0 0,0-1 0,0-2 0,0 0 0,0 2 0,0-1 0,0-6 0,0-1 0,0 42 0,0-8 0,0 0 0,0-1 0,0 5 0,0 11 0,0-47 0,0 2 0,0 0 0,0 1 0,0-2 0,0 0 0,0 42 0,0-10 0,0-8 0,0-4 0,-2 3 0,-1 3 0,0 6 0,1 1 0,2 4 0,0-1 0,0 1 0,0-1 0,0-3 0,0-1 0,0-9 0,0-8 0,0-6 0,0-9 0,0-6 0,0-11 0,0-10 0,0-10 0,0-6 0,0-4 0,0-1 0,0-2 0,0-1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B9C9-57AF-0547-B749-F6049D550C56}" type="datetimeFigureOut">
              <a:rPr lang="en-US" smtClean="0"/>
              <a:t>2/12/24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4AAC6-2639-0A44-9432-9FC5666EE78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19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26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5EA6D-DB5C-EFDE-07B8-5206BEEF4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C74C137-A5EE-98FB-677D-91C614A539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259D344-5408-087C-B35D-34EA6527B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4D592E-C4F9-8BC4-663C-1E04DE32A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54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41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7F3AC-D9AD-5B81-FBF3-446B77565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A82F699-259C-6C0A-3B83-5E43EDF6CF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318237C-657B-F655-CF92-544A129AE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CF59B0-6226-3FF0-E218-09EAA425C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77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8FACB-7D32-A4C2-331A-44FBA8BD0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C3BFD02-5784-87D7-794D-3299877F6D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22883E7-7F3B-4C06-E768-5AF5D7B48D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6920BC-A5DC-D0C4-879E-A24BCA00B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6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01A2B-FFF0-770C-C0F9-099FD0E75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693F406-84C4-78D8-87FB-89EDAF7F75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A25DADA-4134-8357-8CC3-04159619B3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DBFD087-716B-6AE2-B94B-C1329D8430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38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4EA9B-4617-0915-E0FA-A2927D158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D3633D3-5634-AEDF-EA18-1A81880799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4A25B27-9A88-1D69-FFFD-0382020EAB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C636A7B-AD84-0609-9370-663709E9C3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77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06DD3-9B3D-87C4-69D0-2F739E0D2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2017652-05B2-EC6E-3D58-6344C789C3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D27523C-722F-2B85-371F-9AB936BC08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CAD26C-E7EF-D050-ADB3-59253624D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50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B7701-26CD-5A30-2010-DE05D8C65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2E34878-6BB9-A9BF-0247-D7E033C12D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280CC6B-ED7B-132F-2945-8C59714E6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43D995-0C0B-B58A-DD6A-910726688F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35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AED20-A702-9A67-19A5-10C7D6B40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46FBE39-D9E2-D101-445E-16005C4C7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EE468D8-3BD6-6EC4-534A-2E17A5421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81BE54-648E-8EBB-D281-C038E83BC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4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0173B-3CC7-512D-7AAA-E44799BF9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94886A3-8F70-4C9E-58AC-9D6C599B33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1B92B80-0E45-5137-962F-1AF2A361C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9A6074A-0166-4C03-5FAC-FD7BABB23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70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E02B4-BEB7-A85E-311F-F05A0BFAD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5801ACA-34C1-5192-01F1-C51D953EA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A28ABC5-DC08-6DF5-E064-B4D549962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FFB13E-B5A3-CBA8-F37E-23C5056A7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57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6173C-3D67-EE1A-0729-DB07A8863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ADA8313-16E8-6760-E279-122684F20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C6A045B-C135-56DE-0BEB-6A0BD62F52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2FACEAD-CF3D-A97F-6379-CDBAC9ED95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612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FB4E6-C466-72AB-6568-790D9B817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450E21C-5873-2D52-9F9D-A8D56688BA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5A50C35-B01A-9D6F-7F3D-4ECCF1FF6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9E0C6F-1878-E708-31CD-1F6F6E52ED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74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C12EB-11AC-3CD3-16AC-8D774C0CE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944DA40-197D-1A7A-753A-A20B61018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64367D2-1C36-BE64-9D47-040070F897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B112EC-6A84-A0E1-A226-F0657A2D6F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115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97F27-64D3-38B1-BF96-352D34BA9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7AF8A3E-AA03-A173-607B-1108C9E42E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E804827-EC70-2F32-142A-5606B2DBE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A9C608-9AA9-8240-69B6-5707335072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80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2B864-C5B2-BC11-FA0E-A70CAD57F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08CFB1E-735C-1150-471A-BDE0C6DE99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9CB691C-B458-C50D-6F33-56ADC0FD6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7ECC15D-DAF2-8E7C-53F8-9903DE941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10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6C306-BE97-FF98-AC89-D37073978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062603A-4269-2816-314F-8AD54A1A29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3596738-F046-8194-9504-335089F00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EA0C659-E594-76A4-FC4E-FF68215DB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03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3422D-B8BD-E0FF-7E39-51D764130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54CC2A3-85B1-D611-267D-C8A5B3352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DEED31D-4992-DD4C-560C-2E68F4B151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1AE0C37-A585-A258-88F0-9E08DA28BE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90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1E6A3-CCBF-968F-A326-324E70816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5A874BC-15A8-0B95-7684-419734786D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EB62ACB-30F1-3BF6-45F3-A1265258C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A9D08D-8949-DF83-C8FA-60C5F5C48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92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2CE0B-F2A0-3835-C94D-081DF88AC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F98F73F-DDC8-384D-384A-E43C214FA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BA6A7AC-6AD2-9D8E-C650-4A8D8BDD0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0899718-7A06-4F5D-3C8C-3826D66469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5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F8DED-CB94-0B82-0A3F-7B136D566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322467D-90B3-8FC1-E766-D7756C815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5D3744F-9EB3-6CF9-AAE1-5F774DC8A8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887825C-952D-D703-EB58-5AF62FC50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93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B5FC6-E77E-F0C2-6CD3-BDE1EB704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2193631-33A7-5B62-B448-A170BECA03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DEC3D05-9FBA-CCAA-A139-724458C6C2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589A792-C83A-9673-2049-994614FE5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8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22809-6C8C-82E7-0EBD-7A424F93A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FA91373-3956-5193-A83C-BB8339504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DEE3A47-D4C3-AA1F-205F-AE469D007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C2D5E35-E26A-F6C1-6096-8695AB9F6A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01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F4F0B-A2A0-FCF9-ADF0-02C9BFCEB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AA190AB-3ECC-73DC-5AA0-915E9A7D30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F11DC49-C036-6E6D-C1B2-ACB616578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B2647C7-6356-3241-F31E-B4B22AA72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63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ADC96-791D-F342-BA8C-C760AD2EB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4571AD1-0EFB-7CEC-87B7-A6141A714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F2F7A68-9EE5-B839-3F02-FB8088689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2CDC29-E227-763E-3215-2EC190479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AAC6-2639-0A44-9432-9FC5666EE7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59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220913"/>
            <a:ext cx="9144000" cy="1289050"/>
          </a:xfrm>
        </p:spPr>
        <p:txBody>
          <a:bodyPr anchor="b"/>
          <a:lstStyle>
            <a:lvl1pPr algn="ctr">
              <a:defRPr sz="6000" b="1" i="0">
                <a:solidFill>
                  <a:srgbClr val="C4344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rgbClr val="C4344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7033-52C0-444C-A69D-1647AAF90598}" type="slidenum">
              <a:rPr lang="es-ES_tradnl" smtClean="0"/>
              <a:t>‹N›</a:t>
            </a:fld>
            <a:endParaRPr lang="es-ES_tradnl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20FD906-364D-4F68-67C6-B6CA6648E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4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7033-52C0-444C-A69D-1647AAF90598}" type="slidenum">
              <a:rPr lang="es-ES_tradnl" smtClean="0"/>
              <a:t>‹N›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656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7033-52C0-444C-A69D-1647AAF90598}" type="slidenum">
              <a:rPr lang="es-ES_tradnl" smtClean="0"/>
              <a:t>‹N›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1001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49136"/>
            <a:ext cx="10515600" cy="4927827"/>
          </a:xfrm>
        </p:spPr>
        <p:txBody>
          <a:bodyPr/>
          <a:lstStyle>
            <a:lvl1pPr marL="228600" indent="-228600">
              <a:buClr>
                <a:srgbClr val="C43440"/>
              </a:buClr>
              <a:buFont typeface="Wingdings" charset="2"/>
              <a:buChar char="§"/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buClr>
                <a:srgbClr val="CDCECF"/>
              </a:buCl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buClr>
                <a:srgbClr val="CDCECF"/>
              </a:buCl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8" name="Rectángulo 7"/>
          <p:cNvSpPr/>
          <p:nvPr userDrawn="1"/>
        </p:nvSpPr>
        <p:spPr>
          <a:xfrm flipV="1">
            <a:off x="0" y="912021"/>
            <a:ext cx="12192000" cy="45719"/>
          </a:xfrm>
          <a:prstGeom prst="rect">
            <a:avLst/>
          </a:prstGeom>
          <a:solidFill>
            <a:srgbClr val="C43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027033-52C0-444C-A69D-1647AAF90598}" type="slidenum">
              <a:rPr lang="es-ES_tradnl" smtClean="0"/>
              <a:t>‹N›</a:t>
            </a:fld>
            <a:endParaRPr lang="es-ES_tradnl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BF434EF-BBAC-6995-C9D5-87EDA0719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007" y="119082"/>
            <a:ext cx="21590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1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7033-52C0-444C-A69D-1647AAF90598}" type="slidenum">
              <a:rPr lang="es-ES_tradnl" smtClean="0"/>
              <a:t>‹N›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011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7033-52C0-444C-A69D-1647AAF90598}" type="slidenum">
              <a:rPr lang="es-ES_tradnl" smtClean="0"/>
              <a:t>‹N›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293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7033-52C0-444C-A69D-1647AAF90598}" type="slidenum">
              <a:rPr lang="es-ES_tradnl" smtClean="0"/>
              <a:t>‹N›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572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7033-52C0-444C-A69D-1647AAF90598}" type="slidenum">
              <a:rPr lang="es-ES_tradnl" smtClean="0"/>
              <a:t>‹N›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529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7033-52C0-444C-A69D-1647AAF90598}" type="slidenum">
              <a:rPr lang="es-ES_tradnl" smtClean="0"/>
              <a:t>‹N›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9074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7033-52C0-444C-A69D-1647AAF90598}" type="slidenum">
              <a:rPr lang="es-ES_tradnl" smtClean="0"/>
              <a:t>‹N›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150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7033-52C0-444C-A69D-1647AAF90598}" type="slidenum">
              <a:rPr lang="es-ES_tradnl" smtClean="0"/>
              <a:t>‹N›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623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27033-52C0-444C-A69D-1647AAF90598}" type="slidenum">
              <a:rPr lang="es-ES_tradnl" smtClean="0"/>
              <a:t>‹N›</a:t>
            </a:fld>
            <a:endParaRPr lang="es-ES_tradnl"/>
          </a:p>
        </p:txBody>
      </p:sp>
      <p:sp>
        <p:nvSpPr>
          <p:cNvPr id="9" name="Rectángulo 8"/>
          <p:cNvSpPr/>
          <p:nvPr userDrawn="1"/>
        </p:nvSpPr>
        <p:spPr>
          <a:xfrm>
            <a:off x="0" y="6412819"/>
            <a:ext cx="12192000" cy="252186"/>
          </a:xfrm>
          <a:prstGeom prst="rect">
            <a:avLst/>
          </a:prstGeom>
          <a:gradFill flip="none" rotWithShape="1">
            <a:gsLst>
              <a:gs pos="85000">
                <a:srgbClr val="ED9CA0">
                  <a:alpha val="0"/>
                </a:srgbClr>
              </a:gs>
              <a:gs pos="0">
                <a:srgbClr val="C43440"/>
              </a:gs>
              <a:gs pos="58000">
                <a:srgbClr val="F0B2B5">
                  <a:alpha val="58000"/>
                </a:srgbClr>
              </a:gs>
              <a:gs pos="48000">
                <a:srgbClr val="EEA7AA"/>
              </a:gs>
              <a:gs pos="69000">
                <a:srgbClr val="C43440">
                  <a:tint val="44500"/>
                  <a:satMod val="160000"/>
                  <a:alpha val="1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Marcador de pie de página 4"/>
          <p:cNvSpPr txBox="1">
            <a:spLocks/>
          </p:cNvSpPr>
          <p:nvPr userDrawn="1"/>
        </p:nvSpPr>
        <p:spPr>
          <a:xfrm>
            <a:off x="745726" y="6356350"/>
            <a:ext cx="492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l" defTabSz="914400" rtl="0" eaLnBrk="1" latinLnBrk="0" hangingPunct="1">
              <a:defRPr sz="1200" b="1" i="0" kern="1200">
                <a:ln w="1270" cap="rnd" cmpd="dbl">
                  <a:solidFill>
                    <a:srgbClr val="C43440">
                      <a:alpha val="0"/>
                    </a:srgbClr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/>
              <a:t>E-</a:t>
            </a:r>
            <a:r>
              <a:rPr lang="es-ES_tradnl" dirty="0" err="1"/>
              <a:t>Health</a:t>
            </a:r>
            <a:r>
              <a:rPr lang="es-ES_tradnl" dirty="0"/>
              <a:t>: </a:t>
            </a:r>
            <a:r>
              <a:rPr lang="es-ES_tradnl" dirty="0" err="1"/>
              <a:t>Innovazione</a:t>
            </a:r>
            <a:r>
              <a:rPr lang="es-ES_tradnl" dirty="0"/>
              <a:t> e </a:t>
            </a:r>
            <a:r>
              <a:rPr lang="es-ES_tradnl" dirty="0" err="1"/>
              <a:t>Sviluppo</a:t>
            </a:r>
            <a:r>
              <a:rPr lang="es-ES_trad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058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.branda@unicampus.l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hyperlink" Target="https://francescobranda.netlify.app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vid19dataportal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ttps://www.raiplay.it/dirette/raiscuola/Progetto-Scienza-Files-Le-meraviglie-de-8a7eecbb-9822-4bc3-8b38-7ce9121e0fd4.html" TargetMode="External"/><Relationship Id="rId5" Type="http://schemas.openxmlformats.org/officeDocument/2006/relationships/image" Target="../media/image5.png"/><Relationship Id="rId4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mailto:https://www.raiplay.it/dirette/raiscuola/Progetto-Scienza-Files-Le-meraviglie-de-8a7eecbb-9822-4bc3-8b38-7ce9121e0fd4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raiplay.it/dirette/raiscuola/Progetto-Scienza-Files-Le-meraviglie-de-8a7eecbb-9822-4bc3-8b38-7ce9121e0fd4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">
            <a:extLst>
              <a:ext uri="{FF2B5EF4-FFF2-40B4-BE49-F238E27FC236}">
                <a16:creationId xmlns:a16="http://schemas.microsoft.com/office/drawing/2014/main" id="{6904CD7C-9E32-7F6F-93DE-042477DCC756}"/>
              </a:ext>
            </a:extLst>
          </p:cNvPr>
          <p:cNvSpPr/>
          <p:nvPr/>
        </p:nvSpPr>
        <p:spPr>
          <a:xfrm>
            <a:off x="7587828" y="3677608"/>
            <a:ext cx="2876550" cy="5715"/>
          </a:xfrm>
          <a:custGeom>
            <a:avLst/>
            <a:gdLst/>
            <a:ahLst/>
            <a:cxnLst/>
            <a:rect l="l" t="t" r="r" b="b"/>
            <a:pathLst>
              <a:path w="2876550" h="5714">
                <a:moveTo>
                  <a:pt x="0" y="0"/>
                </a:moveTo>
                <a:lnTo>
                  <a:pt x="2876550" y="5587"/>
                </a:lnTo>
              </a:path>
            </a:pathLst>
          </a:custGeom>
          <a:ln w="38100">
            <a:solidFill>
              <a:srgbClr val="C434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E4792B-4794-95D9-5A3F-C6A80C91D20D}"/>
              </a:ext>
            </a:extLst>
          </p:cNvPr>
          <p:cNvSpPr txBox="1"/>
          <p:nvPr/>
        </p:nvSpPr>
        <p:spPr>
          <a:xfrm>
            <a:off x="6489938" y="3808596"/>
            <a:ext cx="5072331" cy="68403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50000"/>
              </a:lnSpc>
              <a:spcBef>
                <a:spcPts val="598"/>
              </a:spcBef>
              <a:spcAft>
                <a:spcPts val="0"/>
              </a:spcAft>
              <a:buNone/>
              <a:tabLst/>
            </a:pPr>
            <a:r>
              <a:rPr lang="it-IT" sz="1400" b="1" dirty="0">
                <a:latin typeface="Helvetica" pitchFamily="2" charset="0"/>
                <a:ea typeface="Verdana" pitchFamily="34" charset="0"/>
                <a:cs typeface="Verdana" pitchFamily="34" charset="0"/>
              </a:rPr>
              <a:t>E-mail: </a:t>
            </a:r>
            <a:r>
              <a:rPr lang="it-IT" sz="1400" dirty="0">
                <a:latin typeface="Helvetica" pitchFamily="2" charset="0"/>
                <a:ea typeface="Verdana" pitchFamily="34" charset="0"/>
                <a:cs typeface="Verdana" pitchFamily="34" charset="0"/>
                <a:hlinkClick r:id="rId3"/>
              </a:rPr>
              <a:t>f.branda@unicampus.it</a:t>
            </a:r>
            <a:endParaRPr lang="it-IT" sz="1400" dirty="0">
              <a:latin typeface="Helvetica" pitchFamily="2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rtl="0" hangingPunct="0">
              <a:lnSpc>
                <a:spcPct val="150000"/>
              </a:lnSpc>
              <a:spcBef>
                <a:spcPts val="598"/>
              </a:spcBef>
              <a:spcAft>
                <a:spcPts val="0"/>
              </a:spcAft>
              <a:buNone/>
              <a:tabLst/>
            </a:pPr>
            <a:r>
              <a:rPr lang="it-IT" sz="1400" b="1" u="none" strike="noStrike" kern="1200" dirty="0">
                <a:ln>
                  <a:noFill/>
                </a:ln>
                <a:latin typeface="Helvetica" pitchFamily="2" charset="0"/>
                <a:ea typeface="Verdana" pitchFamily="34" charset="0"/>
                <a:cs typeface="Verdana" pitchFamily="34" charset="0"/>
              </a:rPr>
              <a:t>Web: </a:t>
            </a:r>
            <a:r>
              <a:rPr lang="it-IT" sz="1400" dirty="0">
                <a:latin typeface="Helvetica" pitchFamily="2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400" dirty="0">
                <a:latin typeface="Helvetica" pitchFamily="2" charset="0"/>
                <a:ea typeface="Verdana" pitchFamily="34" charset="0"/>
                <a:cs typeface="Verdana" pitchFamily="34" charset="0"/>
                <a:hlinkClick r:id="rId4"/>
              </a:rPr>
              <a:t>https://francescobranda.netlify.app/</a:t>
            </a:r>
            <a:endParaRPr lang="it-IT" sz="1400" u="none" strike="noStrike" kern="1200" dirty="0">
              <a:ln>
                <a:noFill/>
              </a:ln>
              <a:latin typeface="Helvetica" pitchFamily="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CA265E-C23C-7FC7-C978-3A65D1B3EC1A}"/>
              </a:ext>
            </a:extLst>
          </p:cNvPr>
          <p:cNvSpPr txBox="1"/>
          <p:nvPr/>
        </p:nvSpPr>
        <p:spPr>
          <a:xfrm>
            <a:off x="6738995" y="2737026"/>
            <a:ext cx="4574216" cy="83048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50000"/>
              </a:lnSpc>
              <a:spcBef>
                <a:spcPts val="598"/>
              </a:spcBef>
              <a:spcAft>
                <a:spcPts val="0"/>
              </a:spcAft>
              <a:buNone/>
              <a:tabLst/>
            </a:pPr>
            <a:r>
              <a:rPr lang="it-IT" b="1" u="none" strike="noStrike" kern="1200" dirty="0">
                <a:ln>
                  <a:noFill/>
                </a:ln>
                <a:latin typeface="Helvetica" pitchFamily="2" charset="0"/>
                <a:ea typeface="Verdana" pitchFamily="34" charset="0"/>
                <a:cs typeface="Verdana" pitchFamily="34" charset="0"/>
              </a:rPr>
              <a:t>Francesco Branda, PhD</a:t>
            </a:r>
          </a:p>
          <a:p>
            <a:pPr marL="0" marR="0" lvl="0" indent="0" algn="ctr" rtl="0" hangingPunct="0">
              <a:lnSpc>
                <a:spcPct val="150000"/>
              </a:lnSpc>
              <a:spcBef>
                <a:spcPts val="598"/>
              </a:spcBef>
              <a:spcAft>
                <a:spcPts val="0"/>
              </a:spcAft>
              <a:buNone/>
              <a:tabLst/>
            </a:pPr>
            <a:r>
              <a:rPr lang="it-IT" b="1" dirty="0">
                <a:latin typeface="Helvetica" pitchFamily="2" charset="0"/>
                <a:ea typeface="Verdana" pitchFamily="34" charset="0"/>
                <a:cs typeface="Verdana" pitchFamily="34" charset="0"/>
              </a:rPr>
              <a:t>Università Campus </a:t>
            </a:r>
            <a:r>
              <a:rPr lang="it-IT" b="1" dirty="0" err="1">
                <a:latin typeface="Helvetica" pitchFamily="2" charset="0"/>
                <a:ea typeface="Verdana" pitchFamily="34" charset="0"/>
                <a:cs typeface="Verdana" pitchFamily="34" charset="0"/>
              </a:rPr>
              <a:t>Bio</a:t>
            </a:r>
            <a:r>
              <a:rPr lang="it-IT" b="1" dirty="0">
                <a:latin typeface="Helvetica" pitchFamily="2" charset="0"/>
                <a:ea typeface="Verdana" pitchFamily="34" charset="0"/>
                <a:cs typeface="Verdana" pitchFamily="34" charset="0"/>
              </a:rPr>
              <a:t>-Medico di Roma</a:t>
            </a:r>
            <a:endParaRPr lang="it-IT" b="1" u="none" strike="noStrike" kern="1200" dirty="0">
              <a:ln>
                <a:noFill/>
              </a:ln>
              <a:latin typeface="Helvetica" pitchFamily="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F0E8FB7-6C27-8E12-9A29-DCC4C448A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69" y="-607518"/>
            <a:ext cx="11720612" cy="301951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s-ES_tradnl" sz="4400" dirty="0"/>
              <a:t>Open Data in </a:t>
            </a:r>
            <a:r>
              <a:rPr lang="es-ES_tradnl" sz="4400" dirty="0" err="1"/>
              <a:t>healthcare</a:t>
            </a:r>
            <a:r>
              <a:rPr lang="es-ES_tradnl" sz="4400" dirty="0"/>
              <a:t>: </a:t>
            </a:r>
            <a:r>
              <a:rPr lang="es-ES_tradnl" sz="4400" dirty="0" err="1"/>
              <a:t>challenges</a:t>
            </a:r>
            <a:r>
              <a:rPr lang="es-ES_tradnl" sz="4400" dirty="0"/>
              <a:t>, </a:t>
            </a:r>
            <a:r>
              <a:rPr lang="es-ES_tradnl" sz="4400" dirty="0" err="1"/>
              <a:t>opportunities</a:t>
            </a:r>
            <a:r>
              <a:rPr lang="es-ES_tradnl" sz="4400" dirty="0"/>
              <a:t> and </a:t>
            </a:r>
            <a:r>
              <a:rPr lang="es-ES_tradnl" sz="4400" dirty="0" err="1"/>
              <a:t>best</a:t>
            </a:r>
            <a:r>
              <a:rPr lang="es-ES_tradnl" sz="4400" dirty="0"/>
              <a:t> </a:t>
            </a:r>
            <a:r>
              <a:rPr lang="es-ES_tradnl" sz="4400" dirty="0" err="1"/>
              <a:t>practices</a:t>
            </a:r>
            <a:endParaRPr lang="es-ES_tradnl" sz="3200" dirty="0"/>
          </a:p>
        </p:txBody>
      </p:sp>
      <p:pic>
        <p:nvPicPr>
          <p:cNvPr id="11" name="Picture 2" descr="Immagine">
            <a:extLst>
              <a:ext uri="{FF2B5EF4-FFF2-40B4-BE49-F238E27FC236}">
                <a16:creationId xmlns:a16="http://schemas.microsoft.com/office/drawing/2014/main" id="{42B84D35-C78C-04B9-8CBD-7F005B0E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73" y="2485708"/>
            <a:ext cx="2006922" cy="20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636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BB633-F020-DBF9-8ABB-7E42BBD2D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F600498-FB5C-F96C-F677-BBC351D34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9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0D71EA-997A-C039-57E9-122FFACBD297}"/>
              </a:ext>
            </a:extLst>
          </p:cNvPr>
          <p:cNvSpPr txBox="1"/>
          <p:nvPr/>
        </p:nvSpPr>
        <p:spPr>
          <a:xfrm>
            <a:off x="6110449" y="5833130"/>
            <a:ext cx="56497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https://</a:t>
            </a:r>
            <a:r>
              <a:rPr lang="it-IT" sz="14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dmeg.cessda.eu</a:t>
            </a:r>
            <a:r>
              <a:rPr lang="it-IT" sz="14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/Data-Management-Expert-Guide/2.-Organise-Document/File-naming-and-folder-</a:t>
            </a:r>
            <a:r>
              <a:rPr lang="it-IT" sz="14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structure</a:t>
            </a:r>
            <a:endParaRPr lang="it-IT" sz="1400" dirty="0">
              <a:effectLst/>
            </a:endParaRPr>
          </a:p>
        </p:txBody>
      </p:sp>
      <p:pic>
        <p:nvPicPr>
          <p:cNvPr id="6" name="Picture 2" descr="File Naming Conventions: How to Optimize Document Management | Process  Street | Checklist, Workflow and SOP Software">
            <a:extLst>
              <a:ext uri="{FF2B5EF4-FFF2-40B4-BE49-F238E27FC236}">
                <a16:creationId xmlns:a16="http://schemas.microsoft.com/office/drawing/2014/main" id="{16176DF2-A875-9110-7A56-A49BC11ED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97" y="1385699"/>
            <a:ext cx="5803558" cy="43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0769C2-57AB-6764-EC58-7067B058DE46}"/>
              </a:ext>
            </a:extLst>
          </p:cNvPr>
          <p:cNvSpPr txBox="1"/>
          <p:nvPr/>
        </p:nvSpPr>
        <p:spPr>
          <a:xfrm>
            <a:off x="205945" y="1258135"/>
            <a:ext cx="5875606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enable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identify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locate and use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data files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efficiently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effectively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naming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files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consistently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structuring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data files in a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well-structured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unambiguous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folder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it-IT" sz="1500" b="0" i="0" dirty="0">
              <a:solidFill>
                <a:srgbClr val="212529"/>
              </a:solidFill>
              <a:effectLst/>
              <a:latin typeface="Source Sans Pro" panose="020B0503030403020204" pitchFamily="34" charset="0"/>
            </a:endParaRPr>
          </a:p>
          <a:p>
            <a:br>
              <a:rPr lang="it-IT" sz="1500" dirty="0"/>
            </a:br>
            <a:endParaRPr lang="it-IT" sz="1500" dirty="0">
              <a:effectLst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2B4C4F-24BE-9B78-49CC-5AF7146F5B41}"/>
              </a:ext>
            </a:extLst>
          </p:cNvPr>
          <p:cNvSpPr txBox="1"/>
          <p:nvPr/>
        </p:nvSpPr>
        <p:spPr>
          <a:xfrm>
            <a:off x="205945" y="2641386"/>
            <a:ext cx="650583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Two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starting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points for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file naming </a:t>
            </a:r>
            <a:b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strategy are:</a:t>
            </a:r>
          </a:p>
          <a:p>
            <a:endParaRPr lang="it-IT" sz="1600" dirty="0">
              <a:solidFill>
                <a:srgbClr val="212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0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file name </a:t>
            </a:r>
            <a:r>
              <a:rPr lang="it-IT" sz="2000" b="1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0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2000" b="1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principal</a:t>
            </a:r>
            <a:r>
              <a:rPr lang="it-IT" sz="20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identifier</a:t>
            </a:r>
            <a:r>
              <a:rPr lang="it-IT" sz="20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a file. </a:t>
            </a:r>
            <a:br>
              <a:rPr lang="it-IT" sz="20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2000" b="1" dirty="0">
              <a:solidFill>
                <a:srgbClr val="212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it-IT" sz="2000" b="1" i="0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0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File naming strategy </a:t>
            </a:r>
            <a:r>
              <a:rPr lang="it-IT" sz="2000" b="1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it-IT" sz="20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it-IT" sz="2000" b="1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it-IT" sz="20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br>
              <a:rPr lang="it-IT" sz="20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time and </a:t>
            </a:r>
            <a:r>
              <a:rPr lang="it-IT" sz="2000" b="1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among</a:t>
            </a:r>
            <a:r>
              <a:rPr lang="it-IT" sz="20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i="0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sz="20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people</a:t>
            </a:r>
          </a:p>
          <a:p>
            <a:endParaRPr lang="it-IT" sz="1600" b="1" i="0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it-IT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EDDBA11-E66E-BDCB-400B-F52BEB08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6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Best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practices</a:t>
            </a:r>
            <a:r>
              <a:rPr lang="es-ES" b="1" dirty="0">
                <a:solidFill>
                  <a:srgbClr val="C43440"/>
                </a:solidFill>
              </a:rPr>
              <a:t>: file </a:t>
            </a:r>
            <a:r>
              <a:rPr lang="es-ES" b="1" dirty="0" err="1">
                <a:solidFill>
                  <a:srgbClr val="C43440"/>
                </a:solidFill>
              </a:rPr>
              <a:t>name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strategy</a:t>
            </a:r>
            <a:endParaRPr lang="es-ES_tradnl" b="1" dirty="0">
              <a:solidFill>
                <a:srgbClr val="C434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27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8216F-597A-5F21-332F-F660FBAED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5CACFCB-15D7-D0E2-8613-20BB76378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10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353A53-8AA1-FD9B-3AAC-3AA2720C8B9E}"/>
              </a:ext>
            </a:extLst>
          </p:cNvPr>
          <p:cNvSpPr txBox="1"/>
          <p:nvPr/>
        </p:nvSpPr>
        <p:spPr>
          <a:xfrm>
            <a:off x="5340092" y="5645725"/>
            <a:ext cx="68368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https://</a:t>
            </a:r>
            <a:r>
              <a:rPr lang="it-IT" sz="14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dmeg.cessda.eu</a:t>
            </a:r>
            <a:r>
              <a:rPr lang="it-IT" sz="14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/Data-Management-Expert-Guide/2.-Organise-Document/File-naming-and-folder-</a:t>
            </a:r>
            <a:r>
              <a:rPr lang="it-IT" sz="14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structure</a:t>
            </a:r>
            <a:endParaRPr lang="it-IT" sz="1400" dirty="0">
              <a:effectLst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1306020-3E82-8EC8-5C1D-74516DE928AF}"/>
              </a:ext>
            </a:extLst>
          </p:cNvPr>
          <p:cNvSpPr txBox="1"/>
          <p:nvPr/>
        </p:nvSpPr>
        <p:spPr>
          <a:xfrm>
            <a:off x="200614" y="1212275"/>
            <a:ext cx="587560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Structuring</a:t>
            </a:r>
            <a:r>
              <a:rPr lang="it-IT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5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it-IT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it-IT" sz="25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files in folders </a:t>
            </a:r>
            <a:r>
              <a:rPr lang="it-IT" sz="25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5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5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it-IT" sz="25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making </a:t>
            </a:r>
            <a:r>
              <a:rPr lang="it-IT" sz="25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sz="25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5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easier</a:t>
            </a:r>
            <a:r>
              <a:rPr lang="it-IT" sz="25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locate and </a:t>
            </a:r>
            <a:r>
              <a:rPr lang="it-IT" sz="25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organize</a:t>
            </a:r>
            <a:r>
              <a:rPr lang="it-IT" sz="25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files and </a:t>
            </a:r>
            <a:r>
              <a:rPr lang="it-IT" sz="25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versions</a:t>
            </a:r>
            <a:r>
              <a:rPr lang="it-IT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it-IT" sz="2500" b="0" i="0" dirty="0">
              <a:solidFill>
                <a:srgbClr val="212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5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decision</a:t>
            </a:r>
            <a:r>
              <a:rPr lang="it-IT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sz="25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it-IT" sz="25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5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organize</a:t>
            </a:r>
            <a:r>
              <a:rPr lang="it-IT" sz="25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5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it-IT" sz="25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data files </a:t>
            </a:r>
            <a:r>
              <a:rPr lang="it-IT" sz="25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depends</a:t>
            </a:r>
            <a:r>
              <a:rPr lang="it-IT" sz="25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 the plan and </a:t>
            </a:r>
            <a:r>
              <a:rPr lang="it-IT" sz="25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organization</a:t>
            </a:r>
            <a:r>
              <a:rPr lang="it-IT" sz="25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the study</a:t>
            </a:r>
            <a:r>
              <a:rPr lang="it-IT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25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5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it-IT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5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relevant</a:t>
            </a:r>
            <a:r>
              <a:rPr lang="it-IT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the data </a:t>
            </a:r>
            <a:r>
              <a:rPr lang="it-IT" sz="25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it-IT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it-IT" sz="25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entered</a:t>
            </a:r>
            <a:r>
              <a:rPr lang="it-IT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5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it-IT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data folders, </a:t>
            </a:r>
            <a:r>
              <a:rPr lang="it-IT" sz="25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it-IT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5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detailed</a:t>
            </a:r>
            <a:r>
              <a:rPr lang="it-IT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information on the data </a:t>
            </a:r>
            <a:r>
              <a:rPr lang="it-IT" sz="25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collection</a:t>
            </a:r>
            <a:r>
              <a:rPr lang="it-IT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data processing </a:t>
            </a:r>
            <a:r>
              <a:rPr lang="it-IT" sz="25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procedures</a:t>
            </a:r>
            <a:r>
              <a:rPr lang="it-IT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l"/>
            <a:br>
              <a:rPr lang="it-IT" sz="1600" b="1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1600" b="1" i="0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500" b="0" i="0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it-IT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15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E4028AB-3602-6AF7-E906-DBBEF6CD22E0}"/>
              </a:ext>
            </a:extLst>
          </p:cNvPr>
          <p:cNvSpPr txBox="1"/>
          <p:nvPr/>
        </p:nvSpPr>
        <p:spPr>
          <a:xfrm>
            <a:off x="7969217" y="1997009"/>
            <a:ext cx="5875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2000" dirty="0">
              <a:effectLst/>
            </a:endParaRPr>
          </a:p>
        </p:txBody>
      </p:sp>
      <p:pic>
        <p:nvPicPr>
          <p:cNvPr id="8" name="Immagine 7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2EA14FFB-E638-07A0-29BA-C2EED9570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348" y="1188418"/>
            <a:ext cx="3892386" cy="4459238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5A7C5CE-8CAE-35DF-E441-C41F3412A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6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Best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practices</a:t>
            </a:r>
            <a:r>
              <a:rPr lang="es-ES" b="1" dirty="0">
                <a:solidFill>
                  <a:srgbClr val="C43440"/>
                </a:solidFill>
              </a:rPr>
              <a:t>: </a:t>
            </a:r>
            <a:r>
              <a:rPr lang="es-ES" b="1" dirty="0" err="1">
                <a:solidFill>
                  <a:srgbClr val="C43440"/>
                </a:solidFill>
              </a:rPr>
              <a:t>structure</a:t>
            </a:r>
            <a:r>
              <a:rPr lang="es-ES" b="1" dirty="0">
                <a:solidFill>
                  <a:srgbClr val="C43440"/>
                </a:solidFill>
              </a:rPr>
              <a:t> data</a:t>
            </a:r>
            <a:endParaRPr lang="es-ES_tradnl" b="1" dirty="0">
              <a:solidFill>
                <a:srgbClr val="C434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6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A65C6-0B8A-C2D1-BF77-E1556F40A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1984284-CAFC-8296-1686-91C1556E8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11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8A62BE2-CC1C-C0D0-2AC8-D4C6580C7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671" y="179207"/>
            <a:ext cx="8838929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Best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practices</a:t>
            </a:r>
            <a:r>
              <a:rPr lang="es-ES" b="1" dirty="0">
                <a:solidFill>
                  <a:srgbClr val="C43440"/>
                </a:solidFill>
              </a:rPr>
              <a:t>: </a:t>
            </a:r>
            <a:r>
              <a:rPr lang="es-ES" b="1" dirty="0" err="1">
                <a:solidFill>
                  <a:srgbClr val="C43440"/>
                </a:solidFill>
              </a:rPr>
              <a:t>annotate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using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metadata</a:t>
            </a:r>
            <a:endParaRPr lang="es-ES_tradnl" b="1" dirty="0">
              <a:solidFill>
                <a:srgbClr val="C4344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7BAC458-5732-C728-C23D-9D1FB9C6E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76" y="2186813"/>
            <a:ext cx="5482956" cy="350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0289297-3416-C990-CBFF-23C44345066C}"/>
              </a:ext>
            </a:extLst>
          </p:cNvPr>
          <p:cNvSpPr txBox="1"/>
          <p:nvPr/>
        </p:nvSpPr>
        <p:spPr>
          <a:xfrm>
            <a:off x="205944" y="1126604"/>
            <a:ext cx="11817179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0" i="0" dirty="0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Metadata </a:t>
            </a:r>
            <a:r>
              <a:rPr lang="it-IT" sz="2000" b="0" i="0" dirty="0" err="1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000" b="0" i="0" dirty="0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simply</a:t>
            </a:r>
            <a:r>
              <a:rPr lang="it-IT" sz="2000" b="0" i="0" dirty="0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it-IT" sz="2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it-IT" sz="20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it-IT" sz="2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  <a:r>
              <a:rPr lang="it-IT" sz="2000" b="0" i="0" dirty="0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2000" b="0" i="0" dirty="0" err="1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sz="2000" b="0" i="0" dirty="0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means</a:t>
            </a:r>
            <a:r>
              <a:rPr lang="it-IT" sz="2000" b="0" i="0" dirty="0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sz="2000" b="0" i="0" dirty="0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000" b="0" i="0" dirty="0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2000" b="0" i="0" dirty="0" err="1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description</a:t>
            </a:r>
            <a:r>
              <a:rPr lang="it-IT" sz="2000" b="0" i="0" dirty="0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0" i="0" dirty="0" err="1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  <a:r>
              <a:rPr lang="it-IT" sz="2000" b="0" i="0" dirty="0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the data </a:t>
            </a:r>
            <a:r>
              <a:rPr lang="it-IT" sz="2000" b="0" i="0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helps </a:t>
            </a:r>
            <a:r>
              <a:rPr lang="it-IT" sz="2000" b="0" i="0" dirty="0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it-IT" sz="2000" b="0" i="0" dirty="0" err="1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organize</a:t>
            </a:r>
            <a:r>
              <a:rPr lang="it-IT" sz="2000" b="0" i="0" dirty="0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b="0" i="0" dirty="0" err="1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find</a:t>
            </a:r>
            <a:r>
              <a:rPr lang="it-IT" sz="2000" b="0" i="0" dirty="0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0" i="0" dirty="0" err="1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understand</a:t>
            </a:r>
            <a:r>
              <a:rPr lang="it-IT" sz="2000" b="0" i="0" dirty="0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data. </a:t>
            </a:r>
          </a:p>
          <a:p>
            <a:b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1500" b="0" i="0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it-IT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15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0AED4DF-D20C-CA7B-49FC-9534646D7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849" y="2232049"/>
            <a:ext cx="4551404" cy="314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D1D8A3-44BD-75E0-76A3-86A9A84CB29E}"/>
              </a:ext>
            </a:extLst>
          </p:cNvPr>
          <p:cNvSpPr txBox="1"/>
          <p:nvPr/>
        </p:nvSpPr>
        <p:spPr>
          <a:xfrm>
            <a:off x="2145435" y="1862717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0" i="0" dirty="0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photo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D0878EF-7F5C-C223-1E7C-649C9CE9AC46}"/>
              </a:ext>
            </a:extLst>
          </p:cNvPr>
          <p:cNvSpPr txBox="1"/>
          <p:nvPr/>
        </p:nvSpPr>
        <p:spPr>
          <a:xfrm>
            <a:off x="8299117" y="1862717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0" i="0" dirty="0">
                <a:solidFill>
                  <a:srgbClr val="4549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book</a:t>
            </a:r>
          </a:p>
        </p:txBody>
      </p:sp>
    </p:spTree>
    <p:extLst>
      <p:ext uri="{BB962C8B-B14F-4D97-AF65-F5344CB8AC3E}">
        <p14:creationId xmlns:p14="http://schemas.microsoft.com/office/powerpoint/2010/main" val="1487987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0E91C-99AB-778E-5C21-BE6AF6AEA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A4AC43A-7CD0-7989-2AAA-30CE5535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12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6D68CEB-688E-7C2C-DE01-F25872BFC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671" y="179207"/>
            <a:ext cx="8838929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Best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practices</a:t>
            </a:r>
            <a:r>
              <a:rPr lang="es-ES" b="1" dirty="0">
                <a:solidFill>
                  <a:srgbClr val="C43440"/>
                </a:solidFill>
              </a:rPr>
              <a:t>: file </a:t>
            </a:r>
            <a:r>
              <a:rPr lang="es-ES" b="1" dirty="0" err="1">
                <a:solidFill>
                  <a:srgbClr val="C43440"/>
                </a:solidFill>
              </a:rPr>
              <a:t>formats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B5784EE-EB75-E671-D84F-900486B82802}"/>
              </a:ext>
            </a:extLst>
          </p:cNvPr>
          <p:cNvSpPr txBox="1"/>
          <p:nvPr/>
        </p:nvSpPr>
        <p:spPr>
          <a:xfrm>
            <a:off x="265671" y="1190104"/>
            <a:ext cx="11794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effectLst/>
                <a:latin typeface="Calibri" panose="020F0502020204030204" pitchFamily="34" charset="0"/>
              </a:rPr>
              <a:t>When</a:t>
            </a:r>
            <a:r>
              <a:rPr lang="it-IT" dirty="0">
                <a:effectLst/>
                <a:latin typeface="Calibri" panose="020F0502020204030204" pitchFamily="34" charset="0"/>
              </a:rPr>
              <a:t> </a:t>
            </a:r>
            <a:r>
              <a:rPr lang="it-IT" dirty="0" err="1">
                <a:effectLst/>
                <a:latin typeface="Calibri" panose="020F0502020204030204" pitchFamily="34" charset="0"/>
              </a:rPr>
              <a:t>preparing</a:t>
            </a:r>
            <a:r>
              <a:rPr lang="it-IT" dirty="0">
                <a:effectLst/>
                <a:latin typeface="Calibri" panose="020F0502020204030204" pitchFamily="34" charset="0"/>
              </a:rPr>
              <a:t> to </a:t>
            </a:r>
            <a:r>
              <a:rPr lang="it-IT" dirty="0" err="1">
                <a:effectLst/>
                <a:latin typeface="Calibri" panose="020F0502020204030204" pitchFamily="34" charset="0"/>
              </a:rPr>
              <a:t>collect</a:t>
            </a:r>
            <a:r>
              <a:rPr lang="it-IT" dirty="0">
                <a:effectLst/>
                <a:latin typeface="Calibri" panose="020F0502020204030204" pitchFamily="34" charset="0"/>
              </a:rPr>
              <a:t> </a:t>
            </a:r>
            <a:r>
              <a:rPr lang="it-IT" dirty="0" err="1">
                <a:effectLst/>
                <a:latin typeface="Calibri" panose="020F0502020204030204" pitchFamily="34" charset="0"/>
              </a:rPr>
              <a:t>research</a:t>
            </a:r>
            <a:r>
              <a:rPr lang="it-IT" dirty="0">
                <a:effectLst/>
                <a:latin typeface="Calibri" panose="020F0502020204030204" pitchFamily="34" charset="0"/>
              </a:rPr>
              <a:t> data, </a:t>
            </a:r>
            <a:r>
              <a:rPr lang="it-IT" dirty="0" err="1">
                <a:effectLst/>
                <a:latin typeface="Calibri" panose="020F0502020204030204" pitchFamily="34" charset="0"/>
              </a:rPr>
              <a:t>you</a:t>
            </a:r>
            <a:r>
              <a:rPr lang="it-IT" dirty="0">
                <a:effectLst/>
                <a:latin typeface="Calibri" panose="020F0502020204030204" pitchFamily="34" charset="0"/>
              </a:rPr>
              <a:t> </a:t>
            </a:r>
            <a:r>
              <a:rPr lang="it-IT" dirty="0" err="1">
                <a:effectLst/>
                <a:latin typeface="Calibri" panose="020F0502020204030204" pitchFamily="34" charset="0"/>
              </a:rPr>
              <a:t>should</a:t>
            </a:r>
            <a:r>
              <a:rPr lang="it-IT" dirty="0">
                <a:effectLst/>
                <a:latin typeface="Calibri" panose="020F0502020204030204" pitchFamily="34" charset="0"/>
              </a:rPr>
              <a:t> </a:t>
            </a:r>
            <a:r>
              <a:rPr lang="it-IT" dirty="0" err="1">
                <a:effectLst/>
                <a:latin typeface="Calibri" panose="020F0502020204030204" pitchFamily="34" charset="0"/>
              </a:rPr>
              <a:t>chose</a:t>
            </a:r>
            <a:r>
              <a:rPr lang="it-IT" dirty="0">
                <a:effectLst/>
                <a:latin typeface="Calibri" panose="020F0502020204030204" pitchFamily="34" charset="0"/>
              </a:rPr>
              <a:t> </a:t>
            </a:r>
            <a:r>
              <a:rPr lang="it-IT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open</a:t>
            </a:r>
            <a:r>
              <a:rPr lang="it-IT" dirty="0">
                <a:effectLst/>
                <a:latin typeface="Calibri" panose="020F0502020204030204" pitchFamily="34" charset="0"/>
              </a:rPr>
              <a:t>, </a:t>
            </a:r>
            <a:r>
              <a:rPr lang="it-IT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well</a:t>
            </a:r>
            <a:r>
              <a:rPr lang="it-IT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- </a:t>
            </a:r>
            <a:r>
              <a:rPr lang="it-IT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documented</a:t>
            </a:r>
            <a:r>
              <a:rPr lang="it-IT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dirty="0">
                <a:effectLst/>
                <a:latin typeface="Calibri" panose="020F0502020204030204" pitchFamily="34" charset="0"/>
              </a:rPr>
              <a:t>and </a:t>
            </a:r>
            <a:r>
              <a:rPr lang="it-IT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non-</a:t>
            </a:r>
            <a:r>
              <a:rPr lang="it-IT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proprietary</a:t>
            </a:r>
            <a:r>
              <a:rPr lang="it-IT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formats </a:t>
            </a:r>
            <a:r>
              <a:rPr lang="it-IT" dirty="0" err="1">
                <a:effectLst/>
                <a:latin typeface="Calibri" panose="020F0502020204030204" pitchFamily="34" charset="0"/>
              </a:rPr>
              <a:t>wherever</a:t>
            </a:r>
            <a:r>
              <a:rPr lang="it-IT" dirty="0">
                <a:effectLst/>
                <a:latin typeface="Calibri" panose="020F0502020204030204" pitchFamily="34" charset="0"/>
              </a:rPr>
              <a:t> </a:t>
            </a:r>
            <a:r>
              <a:rPr lang="it-IT" dirty="0" err="1">
                <a:effectLst/>
                <a:latin typeface="Calibri" panose="020F0502020204030204" pitchFamily="34" charset="0"/>
              </a:rPr>
              <a:t>possible</a:t>
            </a:r>
            <a:r>
              <a:rPr lang="it-IT" dirty="0">
                <a:effectLst/>
                <a:latin typeface="Calibri" panose="020F0502020204030204" pitchFamily="34" charset="0"/>
              </a:rPr>
              <a:t>. The </a:t>
            </a:r>
            <a:r>
              <a:rPr lang="it-IT" dirty="0" err="1">
                <a:effectLst/>
                <a:latin typeface="Calibri" panose="020F0502020204030204" pitchFamily="34" charset="0"/>
              </a:rPr>
              <a:t>choice</a:t>
            </a:r>
            <a:r>
              <a:rPr lang="it-IT" dirty="0">
                <a:effectLst/>
                <a:latin typeface="Calibri" panose="020F0502020204030204" pitchFamily="34" charset="0"/>
              </a:rPr>
              <a:t> of format </a:t>
            </a:r>
            <a:r>
              <a:rPr lang="it-IT" dirty="0" err="1">
                <a:effectLst/>
                <a:latin typeface="Calibri" panose="020F0502020204030204" pitchFamily="34" charset="0"/>
              </a:rPr>
              <a:t>will</a:t>
            </a:r>
            <a:r>
              <a:rPr lang="it-IT" dirty="0">
                <a:effectLst/>
                <a:latin typeface="Calibri" panose="020F0502020204030204" pitchFamily="34" charset="0"/>
              </a:rPr>
              <a:t> </a:t>
            </a:r>
            <a:r>
              <a:rPr lang="it-IT" dirty="0" err="1">
                <a:effectLst/>
                <a:latin typeface="Calibri" panose="020F0502020204030204" pitchFamily="34" charset="0"/>
              </a:rPr>
              <a:t>vary</a:t>
            </a:r>
            <a:r>
              <a:rPr lang="it-IT" dirty="0">
                <a:effectLst/>
                <a:latin typeface="Calibri" panose="020F0502020204030204" pitchFamily="34" charset="0"/>
              </a:rPr>
              <a:t> </a:t>
            </a:r>
            <a:r>
              <a:rPr lang="it-IT" dirty="0" err="1">
                <a:effectLst/>
                <a:latin typeface="Calibri" panose="020F0502020204030204" pitchFamily="34" charset="0"/>
              </a:rPr>
              <a:t>depending</a:t>
            </a:r>
            <a:r>
              <a:rPr lang="it-IT" dirty="0">
                <a:effectLst/>
                <a:latin typeface="Calibri" panose="020F0502020204030204" pitchFamily="34" charset="0"/>
              </a:rPr>
              <a:t> on </a:t>
            </a:r>
            <a:r>
              <a:rPr lang="it-IT" dirty="0" err="1">
                <a:effectLst/>
                <a:latin typeface="Calibri" panose="020F0502020204030204" pitchFamily="34" charset="0"/>
              </a:rPr>
              <a:t>how</a:t>
            </a:r>
            <a:r>
              <a:rPr lang="it-IT" dirty="0">
                <a:effectLst/>
                <a:latin typeface="Calibri" panose="020F0502020204030204" pitchFamily="34" charset="0"/>
              </a:rPr>
              <a:t> </a:t>
            </a:r>
            <a:r>
              <a:rPr lang="it-IT" dirty="0" err="1">
                <a:effectLst/>
                <a:latin typeface="Calibri" panose="020F0502020204030204" pitchFamily="34" charset="0"/>
              </a:rPr>
              <a:t>you</a:t>
            </a:r>
            <a:r>
              <a:rPr lang="it-IT" dirty="0">
                <a:effectLst/>
                <a:latin typeface="Calibri" panose="020F0502020204030204" pitchFamily="34" charset="0"/>
              </a:rPr>
              <a:t> plan to </a:t>
            </a:r>
            <a:r>
              <a:rPr lang="it-IT" dirty="0" err="1">
                <a:effectLst/>
                <a:latin typeface="Calibri" panose="020F0502020204030204" pitchFamily="34" charset="0"/>
              </a:rPr>
              <a:t>analyze</a:t>
            </a:r>
            <a:r>
              <a:rPr lang="it-IT" dirty="0">
                <a:effectLst/>
                <a:latin typeface="Calibri" panose="020F0502020204030204" pitchFamily="34" charset="0"/>
              </a:rPr>
              <a:t>, store and share </a:t>
            </a:r>
            <a:r>
              <a:rPr lang="it-IT" dirty="0" err="1">
                <a:effectLst/>
                <a:latin typeface="Calibri" panose="020F0502020204030204" pitchFamily="34" charset="0"/>
              </a:rPr>
              <a:t>your</a:t>
            </a:r>
            <a:r>
              <a:rPr lang="it-IT" dirty="0">
                <a:effectLst/>
                <a:latin typeface="Calibri" panose="020F0502020204030204" pitchFamily="34" charset="0"/>
              </a:rPr>
              <a:t> data. </a:t>
            </a:r>
            <a:endParaRPr lang="it-IT" dirty="0">
              <a:effectLst/>
            </a:endParaRPr>
          </a:p>
        </p:txBody>
      </p:sp>
      <p:pic>
        <p:nvPicPr>
          <p:cNvPr id="14" name="Picture 4" descr="Which File Format Is Best for Printing?">
            <a:extLst>
              <a:ext uri="{FF2B5EF4-FFF2-40B4-BE49-F238E27FC236}">
                <a16:creationId xmlns:a16="http://schemas.microsoft.com/office/drawing/2014/main" id="{9ACB563B-AF55-7895-33A2-3EF08C3E7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741" y="2367226"/>
            <a:ext cx="4703806" cy="235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E220C52-ED1D-F9C8-2507-B6DA88B95F3D}"/>
              </a:ext>
            </a:extLst>
          </p:cNvPr>
          <p:cNvSpPr txBox="1"/>
          <p:nvPr/>
        </p:nvSpPr>
        <p:spPr>
          <a:xfrm>
            <a:off x="327453" y="2231302"/>
            <a:ext cx="708042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Four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key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questions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choosing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formats</a:t>
            </a:r>
          </a:p>
          <a:p>
            <a:pPr algn="l" fontAlgn="base"/>
            <a:endParaRPr lang="it-IT" b="1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 marL="342900" indent="-342900" algn="l" fontAlgn="base">
              <a:buFont typeface="+mj-lt"/>
              <a:buAutoNum type="arabicPeriod"/>
            </a:pP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How do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you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plan to use the data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that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you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produce?</a:t>
            </a:r>
          </a:p>
          <a:p>
            <a:pPr algn="l" fontAlgn="base"/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pPr marL="342900" indent="-342900" algn="l" fontAlgn="base">
              <a:buFont typeface="+mj-lt"/>
              <a:buAutoNum type="arabicPeriod" startAt="2"/>
            </a:pP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How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will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you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store, share and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analyse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your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data?</a:t>
            </a:r>
          </a:p>
          <a:p>
            <a:pPr marL="342900" indent="-342900" algn="l" fontAlgn="base">
              <a:buFont typeface="+mj-lt"/>
              <a:buAutoNum type="arabicPeriod" startAt="2"/>
            </a:pPr>
            <a:endParaRPr lang="it-IT" b="1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pPr marL="342900" indent="-342900" algn="l" fontAlgn="base">
              <a:buFont typeface="+mj-lt"/>
              <a:buAutoNum type="arabicPeriod" startAt="2"/>
            </a:pP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Do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your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peers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expect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your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data to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appear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certain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formats?</a:t>
            </a:r>
          </a:p>
          <a:p>
            <a:pPr marL="342900" indent="-342900" algn="l" fontAlgn="base">
              <a:buFont typeface="+mj-lt"/>
              <a:buAutoNum type="arabicPeriod" startAt="2"/>
            </a:pPr>
            <a:endParaRPr lang="it-IT" b="1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 marL="342900" indent="-342900" algn="l" fontAlgn="base">
              <a:buFont typeface="+mj-lt"/>
              <a:buAutoNum type="arabicPeriod" startAt="2"/>
            </a:pP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Does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your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funder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have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expectations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regarding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how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you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present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your</a:t>
            </a:r>
            <a:r>
              <a:rPr lang="it-IT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data?</a:t>
            </a:r>
          </a:p>
          <a:p>
            <a:br>
              <a:rPr lang="it-IT" dirty="0"/>
            </a:br>
            <a:endParaRPr lang="it-IT" b="1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pPr algn="l" fontAlgn="base"/>
            <a:br>
              <a:rPr lang="it-IT" b="0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</a:br>
            <a:endParaRPr lang="it-IT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C46961F-FEBC-4269-B2CA-C693AF89FCC9}"/>
              </a:ext>
            </a:extLst>
          </p:cNvPr>
          <p:cNvSpPr txBox="1"/>
          <p:nvPr/>
        </p:nvSpPr>
        <p:spPr>
          <a:xfrm>
            <a:off x="5355102" y="5491148"/>
            <a:ext cx="68368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https://</a:t>
            </a:r>
            <a:r>
              <a:rPr lang="it-IT" sz="14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www.ucl.ac.uk</a:t>
            </a:r>
            <a:r>
              <a:rPr lang="it-IT" sz="14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/library/</a:t>
            </a:r>
            <a:r>
              <a:rPr lang="it-IT" sz="14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research</a:t>
            </a:r>
            <a:r>
              <a:rPr lang="it-IT" sz="14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-support/</a:t>
            </a:r>
            <a:r>
              <a:rPr lang="it-IT" sz="14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research</a:t>
            </a:r>
            <a:r>
              <a:rPr lang="it-IT" sz="14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-data-management/best-</a:t>
            </a:r>
            <a:r>
              <a:rPr lang="it-IT" sz="14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practices</a:t>
            </a:r>
            <a:r>
              <a:rPr lang="it-IT" sz="14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it-IT" sz="14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how-guides</a:t>
            </a:r>
            <a:r>
              <a:rPr lang="it-IT" sz="14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it-IT" sz="14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choosing</a:t>
            </a:r>
            <a:r>
              <a:rPr lang="it-IT" sz="14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-file-formats</a:t>
            </a:r>
            <a:endParaRPr lang="it-IT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8005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7C83E-FBA4-3975-3B95-7086015C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D18CBA3-DC96-F413-D5F1-34310E0CB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13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083CF34-B87F-B036-A330-C8DC08C59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671" y="179207"/>
            <a:ext cx="9029429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Best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practices</a:t>
            </a:r>
            <a:r>
              <a:rPr lang="es-ES" b="1" dirty="0">
                <a:solidFill>
                  <a:srgbClr val="C43440"/>
                </a:solidFill>
              </a:rPr>
              <a:t>: </a:t>
            </a:r>
            <a:r>
              <a:rPr lang="es-ES" b="1" dirty="0" err="1">
                <a:solidFill>
                  <a:srgbClr val="C43440"/>
                </a:solidFill>
              </a:rPr>
              <a:t>the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five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stars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of</a:t>
            </a:r>
            <a:r>
              <a:rPr lang="es-ES" b="1" dirty="0">
                <a:solidFill>
                  <a:srgbClr val="C43440"/>
                </a:solidFill>
              </a:rPr>
              <a:t> open data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83ADD7A-E7FF-F4AD-F4F4-DBB1B5F48635}"/>
              </a:ext>
            </a:extLst>
          </p:cNvPr>
          <p:cNvSpPr txBox="1"/>
          <p:nvPr/>
        </p:nvSpPr>
        <p:spPr>
          <a:xfrm>
            <a:off x="5729139" y="5244285"/>
            <a:ext cx="65884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260BF"/>
                </a:solidFill>
                <a:effectLst/>
                <a:latin typeface="1"/>
              </a:rPr>
              <a:t>Open Data – </a:t>
            </a:r>
            <a:r>
              <a:rPr lang="it-IT" sz="1400" dirty="0" err="1">
                <a:solidFill>
                  <a:srgbClr val="0260BF"/>
                </a:solidFill>
                <a:effectLst/>
                <a:latin typeface="1"/>
              </a:rPr>
              <a:t>Wertschöpfung</a:t>
            </a:r>
            <a:r>
              <a:rPr lang="it-IT" sz="1400" dirty="0">
                <a:solidFill>
                  <a:srgbClr val="0260BF"/>
                </a:solidFill>
                <a:effectLst/>
                <a:latin typeface="1"/>
              </a:rPr>
              <a:t> </a:t>
            </a:r>
            <a:r>
              <a:rPr lang="it-IT" sz="1400" dirty="0" err="1">
                <a:solidFill>
                  <a:srgbClr val="0260BF"/>
                </a:solidFill>
                <a:effectLst/>
                <a:latin typeface="1"/>
              </a:rPr>
              <a:t>im</a:t>
            </a:r>
            <a:r>
              <a:rPr lang="it-IT" sz="1400" dirty="0">
                <a:solidFill>
                  <a:srgbClr val="0260BF"/>
                </a:solidFill>
                <a:effectLst/>
                <a:latin typeface="1"/>
              </a:rPr>
              <a:t> </a:t>
            </a:r>
            <a:r>
              <a:rPr lang="it-IT" sz="1400" dirty="0" err="1">
                <a:solidFill>
                  <a:srgbClr val="0260BF"/>
                </a:solidFill>
                <a:effectLst/>
                <a:latin typeface="1"/>
              </a:rPr>
              <a:t>digitalen</a:t>
            </a:r>
            <a:r>
              <a:rPr lang="it-IT" sz="1400" dirty="0">
                <a:solidFill>
                  <a:srgbClr val="0260BF"/>
                </a:solidFill>
                <a:effectLst/>
                <a:latin typeface="1"/>
              </a:rPr>
              <a:t> </a:t>
            </a:r>
            <a:r>
              <a:rPr lang="it-IT" sz="1400" dirty="0" err="1">
                <a:solidFill>
                  <a:srgbClr val="0260BF"/>
                </a:solidFill>
                <a:effectLst/>
                <a:latin typeface="1"/>
              </a:rPr>
              <a:t>Zeitalter</a:t>
            </a:r>
            <a:r>
              <a:rPr lang="it-IT" sz="1400" dirty="0">
                <a:solidFill>
                  <a:srgbClr val="0260BF"/>
                </a:solidFill>
                <a:effectLst/>
                <a:latin typeface="1"/>
              </a:rPr>
              <a:t>, </a:t>
            </a:r>
            <a:r>
              <a:rPr lang="it-IT" sz="1400" dirty="0">
                <a:effectLst/>
                <a:latin typeface="1"/>
              </a:rPr>
              <a:t>Wolfgang </a:t>
            </a:r>
            <a:r>
              <a:rPr lang="it-IT" sz="1400" dirty="0" err="1">
                <a:effectLst/>
                <a:latin typeface="1"/>
              </a:rPr>
              <a:t>Ksoll</a:t>
            </a:r>
            <a:r>
              <a:rPr lang="it-IT" sz="1400" dirty="0">
                <a:effectLst/>
                <a:latin typeface="1"/>
              </a:rPr>
              <a:t>, Prof. Dr. Dr. Thomas </a:t>
            </a:r>
            <a:r>
              <a:rPr lang="it-IT" sz="1400" dirty="0" err="1">
                <a:effectLst/>
                <a:latin typeface="1"/>
              </a:rPr>
              <a:t>Schildhauer</a:t>
            </a:r>
            <a:r>
              <a:rPr lang="it-IT" sz="1400" dirty="0">
                <a:effectLst/>
                <a:latin typeface="1"/>
              </a:rPr>
              <a:t>, </a:t>
            </a:r>
            <a:r>
              <a:rPr lang="it-IT" sz="1400" dirty="0" err="1">
                <a:effectLst/>
                <a:latin typeface="1"/>
              </a:rPr>
              <a:t>Annalies</a:t>
            </a:r>
            <a:r>
              <a:rPr lang="it-IT" sz="1400" dirty="0">
                <a:effectLst/>
                <a:latin typeface="1"/>
              </a:rPr>
              <a:t> Beck, Bertelsmann </a:t>
            </a:r>
            <a:r>
              <a:rPr lang="it-IT" sz="1400" dirty="0" err="1">
                <a:effectLst/>
                <a:latin typeface="1"/>
              </a:rPr>
              <a:t>Stiftung</a:t>
            </a:r>
            <a:r>
              <a:rPr lang="it-IT" sz="1400" dirty="0">
                <a:effectLst/>
                <a:latin typeface="1"/>
              </a:rPr>
              <a:t>, 2017, </a:t>
            </a:r>
            <a:endParaRPr lang="it-IT" sz="1400" dirty="0">
              <a:effectLst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CBC0257-79BA-E219-2369-88548E4A9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107" y="1397530"/>
            <a:ext cx="6310687" cy="358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ABE5E77-7C59-9D80-8893-F28F66F84688}"/>
              </a:ext>
            </a:extLst>
          </p:cNvPr>
          <p:cNvSpPr txBox="1"/>
          <p:nvPr/>
        </p:nvSpPr>
        <p:spPr>
          <a:xfrm>
            <a:off x="171689" y="1060927"/>
            <a:ext cx="592431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FFD700"/>
                </a:solidFill>
                <a:effectLst/>
                <a:latin typeface="Lora" pitchFamily="2" charset="77"/>
              </a:rPr>
              <a:t>	 ★ 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make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stuff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 the Web (whatever    </a:t>
            </a:r>
            <a:b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format) under an open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license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b="0" i="0" dirty="0">
                <a:solidFill>
                  <a:srgbClr val="FFD700"/>
                </a:solidFill>
                <a:effectLst/>
                <a:latin typeface="Lora" pitchFamily="2" charset="77"/>
              </a:rPr>
              <a:t>             ★ ★ 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make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structured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data (e.g., Excel  </a:t>
            </a:r>
            <a:b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instead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image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scan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a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b="0" i="0" dirty="0">
                <a:solidFill>
                  <a:srgbClr val="FFD700"/>
                </a:solidFill>
                <a:effectLst/>
                <a:latin typeface="Lora" pitchFamily="2" charset="77"/>
              </a:rPr>
              <a:t>         ★ ★ ★ 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make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a non-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proprietary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open </a:t>
            </a:r>
            <a:b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format (e.g., CSV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instead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Excel)</a:t>
            </a: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b="0" i="0" dirty="0">
                <a:solidFill>
                  <a:srgbClr val="FFD700"/>
                </a:solidFill>
                <a:effectLst/>
                <a:latin typeface="Lora" pitchFamily="2" charset="77"/>
              </a:rPr>
              <a:t>     ★ ★ ★ ★ 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URIs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denote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things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so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people </a:t>
            </a:r>
            <a:b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can point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stuff</a:t>
            </a:r>
            <a:endParaRPr lang="it-IT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b="0" i="0" dirty="0">
                <a:solidFill>
                  <a:srgbClr val="FFD700"/>
                </a:solidFill>
                <a:effectLst/>
                <a:latin typeface="Lora" pitchFamily="2" charset="77"/>
              </a:rPr>
              <a:t> ★ ★ ★ ★ ★ 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link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data to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data to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provide</a:t>
            </a: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</a:t>
            </a:r>
            <a:r>
              <a:rPr lang="it-IT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  <a:endParaRPr lang="it-IT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b="0" i="0" dirty="0">
                <a:solidFill>
                  <a:srgbClr val="FFD700"/>
                </a:solidFill>
                <a:effectLst/>
                <a:latin typeface="Lora" pitchFamily="2" charset="77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4024795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E5F42-C21B-65E9-DEE7-D693544E8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7B6FAF2-386A-F808-27E8-931D0323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14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32DFBBC-EB0C-5F87-414E-1B1CCF40D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9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Benefits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of</a:t>
            </a:r>
            <a:r>
              <a:rPr lang="es-ES" b="1" dirty="0">
                <a:solidFill>
                  <a:srgbClr val="C43440"/>
                </a:solidFill>
              </a:rPr>
              <a:t> open data in </a:t>
            </a:r>
            <a:r>
              <a:rPr lang="es-ES" b="1" dirty="0" err="1">
                <a:solidFill>
                  <a:srgbClr val="C43440"/>
                </a:solidFill>
              </a:rPr>
              <a:t>healthcare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3F89BA-CE90-5BD0-1FE2-986A4F6081EF}"/>
              </a:ext>
            </a:extLst>
          </p:cNvPr>
          <p:cNvSpPr txBox="1">
            <a:spLocks/>
          </p:cNvSpPr>
          <p:nvPr/>
        </p:nvSpPr>
        <p:spPr>
          <a:xfrm>
            <a:off x="440823" y="876300"/>
            <a:ext cx="10849205" cy="9361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rmAutofit fontScale="92500"/>
          </a:bodyPr>
          <a:lstStyle>
            <a:lvl1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60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GB" sz="5000" b="1" dirty="0"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Why do we need to share research data?</a:t>
            </a:r>
          </a:p>
        </p:txBody>
      </p:sp>
      <p:sp>
        <p:nvSpPr>
          <p:cNvPr id="11" name="Segnaposto testo 1">
            <a:extLst>
              <a:ext uri="{FF2B5EF4-FFF2-40B4-BE49-F238E27FC236}">
                <a16:creationId xmlns:a16="http://schemas.microsoft.com/office/drawing/2014/main" id="{5DD2CDF0-708F-F72C-4CA7-26893BE6F605}"/>
              </a:ext>
            </a:extLst>
          </p:cNvPr>
          <p:cNvSpPr txBox="1">
            <a:spLocks/>
          </p:cNvSpPr>
          <p:nvPr/>
        </p:nvSpPr>
        <p:spPr>
          <a:xfrm>
            <a:off x="896624" y="1965408"/>
            <a:ext cx="9747421" cy="1924226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DED8B26E-6179-45E8-8720-0DA55E970DCE}"/>
              </a:ext>
            </a:extLst>
          </p:cNvPr>
          <p:cNvSpPr txBox="1">
            <a:spLocks/>
          </p:cNvSpPr>
          <p:nvPr/>
        </p:nvSpPr>
        <p:spPr>
          <a:xfrm>
            <a:off x="896624" y="1869528"/>
            <a:ext cx="5818638" cy="5864772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Visibility</a:t>
            </a:r>
            <a:r>
              <a:rPr lang="en-US" dirty="0"/>
              <a:t> and impact</a:t>
            </a:r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Reuse</a:t>
            </a:r>
            <a:r>
              <a:rPr lang="en-US" dirty="0"/>
              <a:t>, also for research purpose you will never think about</a:t>
            </a:r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Reliability</a:t>
            </a:r>
            <a:r>
              <a:rPr lang="en-US" dirty="0"/>
              <a:t>. Transparency and check</a:t>
            </a:r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Reproducibility</a:t>
            </a:r>
            <a:r>
              <a:rPr lang="en-US" dirty="0"/>
              <a:t> and results verification</a:t>
            </a:r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Collaboration</a:t>
            </a:r>
          </a:p>
        </p:txBody>
      </p:sp>
      <p:pic>
        <p:nvPicPr>
          <p:cNvPr id="13" name="Picture 2" descr="Why do researchers refuse to share their data? – The Publication Plan for  everyone interested in medical writing, the development of medical  publications, and publication planning">
            <a:extLst>
              <a:ext uri="{FF2B5EF4-FFF2-40B4-BE49-F238E27FC236}">
                <a16:creationId xmlns:a16="http://schemas.microsoft.com/office/drawing/2014/main" id="{A0BCA980-D572-1D27-9053-93D6EB291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056" y="1965408"/>
            <a:ext cx="5192716" cy="398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618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FCE4B-9D32-C536-5827-B4BA0CC66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49048F6-8AE3-1B22-67B1-A0BB845B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15</a:t>
            </a:r>
          </a:p>
        </p:txBody>
      </p:sp>
      <p:pic>
        <p:nvPicPr>
          <p:cNvPr id="15" name="Picture 2" descr="A screenshot of a cell phon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AAC1AFB1-59EA-2681-C8D2-00E7963A0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690" y="2148522"/>
            <a:ext cx="7744934" cy="4184383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58D092E2-20BD-4980-520B-A95096275F41}"/>
              </a:ext>
            </a:extLst>
          </p:cNvPr>
          <p:cNvSpPr txBox="1"/>
          <p:nvPr/>
        </p:nvSpPr>
        <p:spPr>
          <a:xfrm>
            <a:off x="3037535" y="994360"/>
            <a:ext cx="687560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500" b="1" dirty="0"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European COVID-19 Data Platform</a:t>
            </a:r>
            <a:endParaRPr lang="en-IT" sz="3500">
              <a:latin typeface="Titillium Web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9396B570-3069-95D6-F124-D1C8FE4605EC}"/>
              </a:ext>
            </a:extLst>
          </p:cNvPr>
          <p:cNvSpPr txBox="1"/>
          <p:nvPr/>
        </p:nvSpPr>
        <p:spPr>
          <a:xfrm>
            <a:off x="4516521" y="1663884"/>
            <a:ext cx="375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tillium Web" pitchFamily="2" charset="77"/>
                <a:hlinkClick r:id="rId3"/>
              </a:rPr>
              <a:t>https://www.covid19dataportal.org/</a:t>
            </a:r>
            <a:endParaRPr lang="en-IT">
              <a:latin typeface="Titillium Web" pitchFamily="2" charset="77"/>
            </a:endParaRPr>
          </a:p>
        </p:txBody>
      </p:sp>
      <p:pic>
        <p:nvPicPr>
          <p:cNvPr id="18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F409CF4-7CAF-2EC3-C523-14AFAE57A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7097" y="1196751"/>
            <a:ext cx="1082321" cy="814187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320D5A8B-E982-03BD-72E0-F4E515D78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9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Benefits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of</a:t>
            </a:r>
            <a:r>
              <a:rPr lang="es-ES" b="1" dirty="0">
                <a:solidFill>
                  <a:srgbClr val="C43440"/>
                </a:solidFill>
              </a:rPr>
              <a:t> open data in </a:t>
            </a:r>
            <a:r>
              <a:rPr lang="es-ES" b="1" dirty="0" err="1">
                <a:solidFill>
                  <a:srgbClr val="C43440"/>
                </a:solidFill>
              </a:rPr>
              <a:t>healthcare</a:t>
            </a:r>
            <a:endParaRPr lang="es-ES_tradnl" b="1" dirty="0">
              <a:solidFill>
                <a:srgbClr val="C434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28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A6B05-E0A7-2636-DDDC-CE70753E8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D6F1D21-20EF-07C4-5574-EBA7C3132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16</a:t>
            </a:r>
          </a:p>
        </p:txBody>
      </p:sp>
      <p:pic>
        <p:nvPicPr>
          <p:cNvPr id="2" name="Picture 2" descr="Potrebbe essere un'immagine raffigurante il seguente testo &quot;Portale COVID-19 COVIDA Seguici su: f Andamento vaccinazione GUARIL BOLLETTINO CEDUTI DI OGGI CONTAGI Bollettino giornaliero COVID-19 Regione Calabria Andamento_epidemiologico Ultimo aggiornamento: 21-07-2022 +3.020* Nuovi casi Deceduti +1.503 Dimessi Guariti 315 (-8) Ricoverati 72.904 Casi attivi 18 (-1) Terapia intensiva tamponi: 12.208 +3.870 rispetto ieri)&quot;">
            <a:extLst>
              <a:ext uri="{FF2B5EF4-FFF2-40B4-BE49-F238E27FC236}">
                <a16:creationId xmlns:a16="http://schemas.microsoft.com/office/drawing/2014/main" id="{D156864F-8A40-983A-9ABF-691AA82A1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938" y="1149608"/>
            <a:ext cx="6269608" cy="50891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Potrebbe essere un'immagine raffigurante testo">
            <a:extLst>
              <a:ext uri="{FF2B5EF4-FFF2-40B4-BE49-F238E27FC236}">
                <a16:creationId xmlns:a16="http://schemas.microsoft.com/office/drawing/2014/main" id="{FD845B62-27F0-8311-0341-BE75491BE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0" y="1149608"/>
            <a:ext cx="5407923" cy="162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47BA2CF4-F879-053F-0803-1BA05FEFE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6416"/>
            <a:ext cx="5548044" cy="349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C29AE4-07EF-E276-E443-67E6649E99EA}"/>
              </a:ext>
            </a:extLst>
          </p:cNvPr>
          <p:cNvSpPr txBox="1"/>
          <p:nvPr/>
        </p:nvSpPr>
        <p:spPr>
          <a:xfrm>
            <a:off x="2447329" y="103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BBCD42F-A7C2-0C7F-119A-220183952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9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Benefits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of</a:t>
            </a:r>
            <a:r>
              <a:rPr lang="es-ES" b="1" dirty="0">
                <a:solidFill>
                  <a:srgbClr val="C43440"/>
                </a:solidFill>
              </a:rPr>
              <a:t> open data in </a:t>
            </a:r>
            <a:r>
              <a:rPr lang="es-ES" b="1" dirty="0" err="1">
                <a:solidFill>
                  <a:srgbClr val="C43440"/>
                </a:solidFill>
              </a:rPr>
              <a:t>healthcare</a:t>
            </a:r>
            <a:endParaRPr lang="es-ES_tradnl" b="1" dirty="0">
              <a:solidFill>
                <a:srgbClr val="C434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52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1916B-1436-33A6-0FFE-E57C19B05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5595063-A52D-4805-FA5A-990456CC1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17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EACEFC2-8529-A5DE-A601-838D5C10A99F}"/>
              </a:ext>
            </a:extLst>
          </p:cNvPr>
          <p:cNvSpPr txBox="1"/>
          <p:nvPr/>
        </p:nvSpPr>
        <p:spPr>
          <a:xfrm>
            <a:off x="2447329" y="103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E57C5B4-6354-F01F-97B1-5D26BBD76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9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Benefits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of</a:t>
            </a:r>
            <a:r>
              <a:rPr lang="es-ES" b="1" dirty="0">
                <a:solidFill>
                  <a:srgbClr val="C43440"/>
                </a:solidFill>
              </a:rPr>
              <a:t> open data in </a:t>
            </a:r>
            <a:r>
              <a:rPr lang="es-ES" b="1" dirty="0" err="1">
                <a:solidFill>
                  <a:srgbClr val="C43440"/>
                </a:solidFill>
              </a:rPr>
              <a:t>healthcare</a:t>
            </a:r>
            <a:endParaRPr lang="es-ES_tradnl" b="1" dirty="0">
              <a:solidFill>
                <a:srgbClr val="C43440"/>
              </a:solidFill>
            </a:endParaRPr>
          </a:p>
        </p:txBody>
      </p:sp>
      <p:pic>
        <p:nvPicPr>
          <p:cNvPr id="6" name="Picture 4" descr="Immagine">
            <a:extLst>
              <a:ext uri="{FF2B5EF4-FFF2-40B4-BE49-F238E27FC236}">
                <a16:creationId xmlns:a16="http://schemas.microsoft.com/office/drawing/2014/main" id="{8C42A468-8653-1997-4A12-E88343714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6" y="1183482"/>
            <a:ext cx="5157340" cy="464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essuna descrizione della foto disponibile.">
            <a:extLst>
              <a:ext uri="{FF2B5EF4-FFF2-40B4-BE49-F238E27FC236}">
                <a16:creationId xmlns:a16="http://schemas.microsoft.com/office/drawing/2014/main" id="{8B79A703-7D1D-EB26-AB04-ABCF70B4C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661" y="1183482"/>
            <a:ext cx="4833283" cy="496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:a16="http://schemas.microsoft.com/office/drawing/2014/main" id="{76CBCAEE-01CF-AF5F-2AA0-A5F754FA5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121" y="3184520"/>
            <a:ext cx="3914144" cy="2165693"/>
          </a:xfrm>
          <a:prstGeom prst="rect">
            <a:avLst/>
          </a:prstGeom>
        </p:spPr>
      </p:pic>
      <p:pic>
        <p:nvPicPr>
          <p:cNvPr id="11" name="Immagine 10" descr="Immagine che contiene tavolo&#10;&#10;Descrizione generata automaticamente">
            <a:extLst>
              <a:ext uri="{FF2B5EF4-FFF2-40B4-BE49-F238E27FC236}">
                <a16:creationId xmlns:a16="http://schemas.microsoft.com/office/drawing/2014/main" id="{DDA94D4C-D2BE-76C4-6BA1-3B038074D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297" y="4833597"/>
            <a:ext cx="3891129" cy="1263583"/>
          </a:xfrm>
          <a:prstGeom prst="rect">
            <a:avLst/>
          </a:prstGeom>
        </p:spPr>
      </p:pic>
      <p:pic>
        <p:nvPicPr>
          <p:cNvPr id="12" name="Elemento grafico 11" descr="Freccia linea: diritta">
            <a:extLst>
              <a:ext uri="{FF2B5EF4-FFF2-40B4-BE49-F238E27FC236}">
                <a16:creationId xmlns:a16="http://schemas.microsoft.com/office/drawing/2014/main" id="{664B9223-8A17-E036-3B3B-D8B3214F48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331527" y="3148881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49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3F75B-34F9-4B4F-F744-567DF9068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2D2D35E-A5A3-FA30-917F-B6EFAD5D0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18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864CE89-D632-ACB3-7D83-84AC21E024E4}"/>
              </a:ext>
            </a:extLst>
          </p:cNvPr>
          <p:cNvSpPr txBox="1"/>
          <p:nvPr/>
        </p:nvSpPr>
        <p:spPr>
          <a:xfrm>
            <a:off x="2447329" y="103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2DD1C64-DB8B-F93F-1857-A7E4DE6D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9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Benefits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of</a:t>
            </a:r>
            <a:r>
              <a:rPr lang="es-ES" b="1" dirty="0">
                <a:solidFill>
                  <a:srgbClr val="C43440"/>
                </a:solidFill>
              </a:rPr>
              <a:t> open data in </a:t>
            </a:r>
            <a:r>
              <a:rPr lang="es-ES" b="1" dirty="0" err="1">
                <a:solidFill>
                  <a:srgbClr val="C43440"/>
                </a:solidFill>
              </a:rPr>
              <a:t>healthcare</a:t>
            </a:r>
            <a:endParaRPr lang="es-ES_tradnl" b="1" dirty="0">
              <a:solidFill>
                <a:srgbClr val="C4344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F3E2D03-2325-9A55-8AC1-B02763DEA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69" y="1019245"/>
            <a:ext cx="3728787" cy="25885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942D17A-F830-F7BD-EADF-9061450FE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69" y="3428999"/>
            <a:ext cx="3728787" cy="2887708"/>
          </a:xfrm>
          <a:prstGeom prst="rect">
            <a:avLst/>
          </a:prstGeom>
        </p:spPr>
      </p:pic>
      <p:pic>
        <p:nvPicPr>
          <p:cNvPr id="5" name="Immagine 4" descr="Immagine che contiene testo, schermata, giallo&#10;&#10;Descrizione generata automaticamente">
            <a:extLst>
              <a:ext uri="{FF2B5EF4-FFF2-40B4-BE49-F238E27FC236}">
                <a16:creationId xmlns:a16="http://schemas.microsoft.com/office/drawing/2014/main" id="{568E1090-A053-08EC-0A2B-66F4F17C7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457" y="1005030"/>
            <a:ext cx="4162941" cy="531167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7C1019B-FA5A-C26C-5D98-4CB2BAD12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5044" y="1998739"/>
            <a:ext cx="4936956" cy="385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76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A547D-04F3-997C-3B48-41695ACED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8A7A36-9255-7A25-05FF-0E5EDD0D6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5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Introduction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2A2670C-DBAF-F84C-63E3-D540C010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1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F437F4C-443E-A76B-5C64-4EB46BA553E7}"/>
              </a:ext>
            </a:extLst>
          </p:cNvPr>
          <p:cNvSpPr txBox="1">
            <a:spLocks/>
          </p:cNvSpPr>
          <p:nvPr/>
        </p:nvSpPr>
        <p:spPr>
          <a:xfrm>
            <a:off x="-3725994" y="966093"/>
            <a:ext cx="10849205" cy="9361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rmAutofit/>
          </a:bodyPr>
          <a:lstStyle>
            <a:lvl1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60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GB" sz="5000" b="1" dirty="0"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data, n.</a:t>
            </a:r>
            <a:endParaRPr lang="en-IT" sz="5000">
              <a:latin typeface="Titillium Web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D8F4BC3E-93AB-B9E2-9F0C-AB48D4D8C5BE}"/>
                  </a:ext>
                </a:extLst>
              </p14:cNvPr>
              <p14:cNvContentPartPr/>
              <p14:nvPr/>
            </p14:nvContentPartPr>
            <p14:xfrm>
              <a:off x="215094" y="1561215"/>
              <a:ext cx="317160" cy="360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D8F4BC3E-93AB-B9E2-9F0C-AB48D4D8C5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6094" y="1552215"/>
                <a:ext cx="334800" cy="212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itle 1">
            <a:extLst>
              <a:ext uri="{FF2B5EF4-FFF2-40B4-BE49-F238E27FC236}">
                <a16:creationId xmlns:a16="http://schemas.microsoft.com/office/drawing/2014/main" id="{CC5308F4-02F1-3369-DEBF-393843D42CF1}"/>
              </a:ext>
            </a:extLst>
          </p:cNvPr>
          <p:cNvSpPr txBox="1">
            <a:spLocks/>
          </p:cNvSpPr>
          <p:nvPr/>
        </p:nvSpPr>
        <p:spPr>
          <a:xfrm>
            <a:off x="-3143291" y="1824683"/>
            <a:ext cx="10849205" cy="9361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rmAutofit/>
          </a:bodyPr>
          <a:lstStyle>
            <a:lvl1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60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GB" sz="3000" dirty="0"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Classical Latin </a:t>
            </a:r>
            <a:r>
              <a:rPr lang="en-GB" sz="3000" i="1" dirty="0"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datum</a:t>
            </a:r>
          </a:p>
          <a:p>
            <a:r>
              <a:rPr lang="en-GB" sz="3000" dirty="0"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“that which is given”</a:t>
            </a:r>
            <a:endParaRPr lang="en-IT" sz="3000">
              <a:latin typeface="Titillium Web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BB479914-DC53-C295-6822-3703AFF7D2AE}"/>
                  </a:ext>
                </a:extLst>
              </p14:cNvPr>
              <p14:cNvContentPartPr/>
              <p14:nvPr/>
            </p14:nvContentPartPr>
            <p14:xfrm>
              <a:off x="217687" y="1567712"/>
              <a:ext cx="3960" cy="115560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BB479914-DC53-C295-6822-3703AFF7D2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687" y="1558712"/>
                <a:ext cx="21600" cy="117324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7D3537A-7E30-ECA8-59DF-8F110D06BC8D}"/>
              </a:ext>
            </a:extLst>
          </p:cNvPr>
          <p:cNvSpPr txBox="1"/>
          <p:nvPr/>
        </p:nvSpPr>
        <p:spPr>
          <a:xfrm>
            <a:off x="5554948" y="5967727"/>
            <a:ext cx="6588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Progetto Scienza Files: Le meraviglie dei dati</a:t>
            </a:r>
            <a:r>
              <a:rPr lang="it-IT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Rai Scuola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mmagine 18" descr="Immagine che contiene bianco e nero, bolla, monocromatico, Fotografia monocromatica&#10;&#10;Descrizione generata automaticamente">
            <a:extLst>
              <a:ext uri="{FF2B5EF4-FFF2-40B4-BE49-F238E27FC236}">
                <a16:creationId xmlns:a16="http://schemas.microsoft.com/office/drawing/2014/main" id="{74E7DC15-1C72-9335-ACC3-8B62967CD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4948" y="1150732"/>
            <a:ext cx="6040257" cy="4878668"/>
          </a:xfrm>
          <a:prstGeom prst="rect">
            <a:avLst/>
          </a:prstGeom>
          <a:effectLst>
            <a:softEdge rad="444500"/>
          </a:effectLst>
        </p:spPr>
      </p:pic>
      <p:pic>
        <p:nvPicPr>
          <p:cNvPr id="20" name="Immagine 19" descr="Immagine che contiene Carattere, Elementi grafici, testo, bianco&#10;&#10;Descrizione generata automaticamente">
            <a:extLst>
              <a:ext uri="{FF2B5EF4-FFF2-40B4-BE49-F238E27FC236}">
                <a16:creationId xmlns:a16="http://schemas.microsoft.com/office/drawing/2014/main" id="{ED7DDD09-58B3-A0D0-5E9F-CA24CBEE0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040" y="2951630"/>
            <a:ext cx="6951687" cy="3333600"/>
          </a:xfrm>
          <a:prstGeom prst="rect">
            <a:avLst/>
          </a:prstGeom>
          <a:effectLst>
            <a:softEdge rad="329260"/>
          </a:effectLst>
        </p:spPr>
      </p:pic>
    </p:spTree>
    <p:extLst>
      <p:ext uri="{BB962C8B-B14F-4D97-AF65-F5344CB8AC3E}">
        <p14:creationId xmlns:p14="http://schemas.microsoft.com/office/powerpoint/2010/main" val="2262580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BE441-DB77-FF91-1474-308787D02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74B3C6A-7646-9126-68B5-0F32CCDB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19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23F915-F7E1-C5BC-323C-3D72BB1F336E}"/>
              </a:ext>
            </a:extLst>
          </p:cNvPr>
          <p:cNvSpPr txBox="1"/>
          <p:nvPr/>
        </p:nvSpPr>
        <p:spPr>
          <a:xfrm>
            <a:off x="2447329" y="103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48C214D9-15F2-ABDA-5281-A5E72BA5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9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Benefits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of</a:t>
            </a:r>
            <a:r>
              <a:rPr lang="es-ES" b="1" dirty="0">
                <a:solidFill>
                  <a:srgbClr val="C43440"/>
                </a:solidFill>
              </a:rPr>
              <a:t> open data in </a:t>
            </a:r>
            <a:r>
              <a:rPr lang="es-ES" b="1" dirty="0" err="1">
                <a:solidFill>
                  <a:srgbClr val="C43440"/>
                </a:solidFill>
              </a:rPr>
              <a:t>healthcare</a:t>
            </a:r>
            <a:endParaRPr lang="es-ES_tradnl" b="1" dirty="0">
              <a:solidFill>
                <a:srgbClr val="C43440"/>
              </a:solidFill>
            </a:endParaRPr>
          </a:p>
        </p:txBody>
      </p:sp>
      <p:pic>
        <p:nvPicPr>
          <p:cNvPr id="6" name="Immagine 5" descr="Immagine che contiene testo, schermata, Sito Web, Pagina Web&#10;&#10;Descrizione generata automaticamente">
            <a:extLst>
              <a:ext uri="{FF2B5EF4-FFF2-40B4-BE49-F238E27FC236}">
                <a16:creationId xmlns:a16="http://schemas.microsoft.com/office/drawing/2014/main" id="{277B1E6F-97EE-974D-EFF4-A20782F14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77" y="1031945"/>
            <a:ext cx="5271667" cy="53244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3E22F3E-B0D0-DF83-E297-579070073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286" y="1031945"/>
            <a:ext cx="5508399" cy="26178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2D021C4-39D5-915F-7A9D-FE78180D7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287" y="3725225"/>
            <a:ext cx="5508398" cy="25556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2312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D91B7-4B67-7D2C-DC4A-76DDF9BB7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E6EB705-2424-E5E5-0420-792C5AFB3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20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3C80EA-BA64-D85D-F3B3-F81146CE90CF}"/>
              </a:ext>
            </a:extLst>
          </p:cNvPr>
          <p:cNvSpPr txBox="1"/>
          <p:nvPr/>
        </p:nvSpPr>
        <p:spPr>
          <a:xfrm>
            <a:off x="2447329" y="103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91108AE-12D1-5F12-21A2-F7F5CF768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9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Benefits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of</a:t>
            </a:r>
            <a:r>
              <a:rPr lang="es-ES" b="1" dirty="0">
                <a:solidFill>
                  <a:srgbClr val="C43440"/>
                </a:solidFill>
              </a:rPr>
              <a:t> open data in </a:t>
            </a:r>
            <a:r>
              <a:rPr lang="es-ES" b="1" dirty="0" err="1">
                <a:solidFill>
                  <a:srgbClr val="C43440"/>
                </a:solidFill>
              </a:rPr>
              <a:t>healthcare</a:t>
            </a:r>
            <a:endParaRPr lang="es-ES_tradnl" b="1" dirty="0">
              <a:solidFill>
                <a:srgbClr val="C43440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BE2A0B3-0E69-2181-F125-DE15078F9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689" y="2325771"/>
            <a:ext cx="8128000" cy="3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7590CA66-A783-69B7-B6D5-01D04A1FE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99" y="1178260"/>
            <a:ext cx="5563821" cy="32286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8180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679CF-C4B7-F2D3-DC6E-EF68630AC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4B89EF6-B2A1-BFA1-D460-83BAC685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21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32C4A32-F974-B7D9-D979-898CF9BCD49F}"/>
              </a:ext>
            </a:extLst>
          </p:cNvPr>
          <p:cNvSpPr txBox="1"/>
          <p:nvPr/>
        </p:nvSpPr>
        <p:spPr>
          <a:xfrm>
            <a:off x="2447329" y="103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64C28BD2-4FDB-9BD6-0617-956CA6BB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9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Benefits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of</a:t>
            </a:r>
            <a:r>
              <a:rPr lang="es-ES" b="1" dirty="0">
                <a:solidFill>
                  <a:srgbClr val="C43440"/>
                </a:solidFill>
              </a:rPr>
              <a:t> open data in </a:t>
            </a:r>
            <a:r>
              <a:rPr lang="es-ES" b="1" dirty="0" err="1">
                <a:solidFill>
                  <a:srgbClr val="C43440"/>
                </a:solidFill>
              </a:rPr>
              <a:t>healthcare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D24817-F62B-55D2-2E62-4880AC44E14D}"/>
              </a:ext>
            </a:extLst>
          </p:cNvPr>
          <p:cNvSpPr txBox="1"/>
          <p:nvPr/>
        </p:nvSpPr>
        <p:spPr>
          <a:xfrm>
            <a:off x="2049558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B991D6E-6C4D-41B2-025F-7B70E07A9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79" y="1031945"/>
            <a:ext cx="4701761" cy="5289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2" descr="Diseases 10 00038 g004">
            <a:extLst>
              <a:ext uri="{FF2B5EF4-FFF2-40B4-BE49-F238E27FC236}">
                <a16:creationId xmlns:a16="http://schemas.microsoft.com/office/drawing/2014/main" id="{29614798-B9E0-E5AE-98C2-B72DF84F4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99" y="1031945"/>
            <a:ext cx="4701761" cy="2821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4" descr="Diseases 10 00038 g007">
            <a:extLst>
              <a:ext uri="{FF2B5EF4-FFF2-40B4-BE49-F238E27FC236}">
                <a16:creationId xmlns:a16="http://schemas.microsoft.com/office/drawing/2014/main" id="{69B0C856-9E6E-9B2B-EC59-4BAA9B949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99" y="4135804"/>
            <a:ext cx="4701761" cy="20894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522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17BDC-5C8D-1B7E-6CB8-FF8A5D722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E2B1CD0-4327-B2D0-A267-721186B5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22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C53268-8276-D835-DD65-9C6BF1972D7B}"/>
              </a:ext>
            </a:extLst>
          </p:cNvPr>
          <p:cNvSpPr txBox="1"/>
          <p:nvPr/>
        </p:nvSpPr>
        <p:spPr>
          <a:xfrm>
            <a:off x="2447329" y="103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77D0F07-B4AE-5C1E-071D-6F5B8EAC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9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Benefits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of</a:t>
            </a:r>
            <a:r>
              <a:rPr lang="es-ES" b="1" dirty="0">
                <a:solidFill>
                  <a:srgbClr val="C43440"/>
                </a:solidFill>
              </a:rPr>
              <a:t> open data in </a:t>
            </a:r>
            <a:r>
              <a:rPr lang="es-ES" b="1" dirty="0" err="1">
                <a:solidFill>
                  <a:srgbClr val="C43440"/>
                </a:solidFill>
              </a:rPr>
              <a:t>healthcare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64BD06-0751-954B-39E7-409C5EFF401C}"/>
              </a:ext>
            </a:extLst>
          </p:cNvPr>
          <p:cNvSpPr txBox="1"/>
          <p:nvPr/>
        </p:nvSpPr>
        <p:spPr>
          <a:xfrm>
            <a:off x="2049558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BF7702-2338-D578-BA32-31A73D7DB4A7}"/>
              </a:ext>
            </a:extLst>
          </p:cNvPr>
          <p:cNvSpPr txBox="1"/>
          <p:nvPr/>
        </p:nvSpPr>
        <p:spPr>
          <a:xfrm>
            <a:off x="2434629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5D10BB58-FD2A-AF1B-4DC1-91DD659F2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58" y="1229407"/>
            <a:ext cx="5695163" cy="50466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magine 10" descr="Immagine che contiene diagramma, schermata, linea, Piano&#10;&#10;Descrizione generata automaticamente">
            <a:extLst>
              <a:ext uri="{FF2B5EF4-FFF2-40B4-BE49-F238E27FC236}">
                <a16:creationId xmlns:a16="http://schemas.microsoft.com/office/drawing/2014/main" id="{86514C4A-7CF5-76A4-8B4A-9EF537EA3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581" y="2919483"/>
            <a:ext cx="5883546" cy="2978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magine 11" descr="Immagine che contiene schermata, testo, linea, diagramma&#10;&#10;Descrizione generata automaticamente">
            <a:extLst>
              <a:ext uri="{FF2B5EF4-FFF2-40B4-BE49-F238E27FC236}">
                <a16:creationId xmlns:a16="http://schemas.microsoft.com/office/drawing/2014/main" id="{5FC4077E-7A89-9A2D-39DE-F62E99AC1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581" y="1508195"/>
            <a:ext cx="5883546" cy="14112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6351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8DC06-9E45-B300-2148-E9948EC52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B8A0936-EFC0-EEB3-F9ED-D6E9650E7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23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F8A2C5F-C56B-7174-377D-B9DE671AB55A}"/>
              </a:ext>
            </a:extLst>
          </p:cNvPr>
          <p:cNvSpPr txBox="1"/>
          <p:nvPr/>
        </p:nvSpPr>
        <p:spPr>
          <a:xfrm>
            <a:off x="2447329" y="103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39B052B-1A17-8E92-3242-C72FE5CA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9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Benefits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of</a:t>
            </a:r>
            <a:r>
              <a:rPr lang="es-ES" b="1" dirty="0">
                <a:solidFill>
                  <a:srgbClr val="C43440"/>
                </a:solidFill>
              </a:rPr>
              <a:t> open data in </a:t>
            </a:r>
            <a:r>
              <a:rPr lang="es-ES" b="1" dirty="0" err="1">
                <a:solidFill>
                  <a:srgbClr val="C43440"/>
                </a:solidFill>
              </a:rPr>
              <a:t>healthcare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6891C5-C75F-2844-EA25-8DBEAA8044E0}"/>
              </a:ext>
            </a:extLst>
          </p:cNvPr>
          <p:cNvSpPr txBox="1"/>
          <p:nvPr/>
        </p:nvSpPr>
        <p:spPr>
          <a:xfrm>
            <a:off x="2049558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7728E9-EDE5-E4E3-C348-57E9A27E40D6}"/>
              </a:ext>
            </a:extLst>
          </p:cNvPr>
          <p:cNvSpPr txBox="1"/>
          <p:nvPr/>
        </p:nvSpPr>
        <p:spPr>
          <a:xfrm>
            <a:off x="2434629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8510E0C-39AD-AD21-4E3A-F994FFC3F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56169"/>
            <a:ext cx="4965490" cy="381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BFE99F-DC1B-736D-EDD2-F8BEBB39F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10" y="1031945"/>
            <a:ext cx="5511318" cy="152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EA6AC649-EF9F-2726-88DC-85D8FFE03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37" y="1031945"/>
            <a:ext cx="4240764" cy="51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00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9940E-1DB8-DA41-676E-C6E072B1A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30226D5-F848-5D41-840F-D411F7D1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24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CEAB30E-A88A-BF17-79DB-F856D145C3ED}"/>
              </a:ext>
            </a:extLst>
          </p:cNvPr>
          <p:cNvSpPr txBox="1"/>
          <p:nvPr/>
        </p:nvSpPr>
        <p:spPr>
          <a:xfrm>
            <a:off x="2447329" y="103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DEDE9F5-06D8-BFA9-B7E3-A81350848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9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Challenges</a:t>
            </a:r>
            <a:r>
              <a:rPr lang="es-ES" b="1" dirty="0">
                <a:solidFill>
                  <a:srgbClr val="C43440"/>
                </a:solidFill>
              </a:rPr>
              <a:t> and </a:t>
            </a:r>
            <a:r>
              <a:rPr lang="es-ES" b="1" dirty="0" err="1">
                <a:solidFill>
                  <a:srgbClr val="C43440"/>
                </a:solidFill>
              </a:rPr>
              <a:t>opportunities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24E01E-78B0-2253-370E-C90147AFC779}"/>
              </a:ext>
            </a:extLst>
          </p:cNvPr>
          <p:cNvSpPr txBox="1"/>
          <p:nvPr/>
        </p:nvSpPr>
        <p:spPr>
          <a:xfrm>
            <a:off x="2049558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F3969CA-78C9-8A97-6151-7568ED5912CD}"/>
              </a:ext>
            </a:extLst>
          </p:cNvPr>
          <p:cNvSpPr txBox="1"/>
          <p:nvPr/>
        </p:nvSpPr>
        <p:spPr>
          <a:xfrm>
            <a:off x="2434629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8DBFBE5-E97E-B423-99F2-17F029241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031945"/>
            <a:ext cx="9452571" cy="531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698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A81C7-AFBF-6A33-D41E-701C8A661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A6C9C73-7777-4506-14E8-A1DC2717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25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EB69BE8-BFCD-D671-1601-503A18130236}"/>
              </a:ext>
            </a:extLst>
          </p:cNvPr>
          <p:cNvSpPr txBox="1"/>
          <p:nvPr/>
        </p:nvSpPr>
        <p:spPr>
          <a:xfrm>
            <a:off x="2447329" y="103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4B99D650-4B0C-E60C-4481-8E89F4B9E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9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Challenges</a:t>
            </a:r>
            <a:r>
              <a:rPr lang="es-ES" b="1" dirty="0">
                <a:solidFill>
                  <a:srgbClr val="C43440"/>
                </a:solidFill>
              </a:rPr>
              <a:t> and </a:t>
            </a:r>
            <a:r>
              <a:rPr lang="es-ES" b="1" dirty="0" err="1">
                <a:solidFill>
                  <a:srgbClr val="C43440"/>
                </a:solidFill>
              </a:rPr>
              <a:t>opportunities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80DFA1-832F-B14E-3624-C758E63CF54E}"/>
              </a:ext>
            </a:extLst>
          </p:cNvPr>
          <p:cNvSpPr txBox="1"/>
          <p:nvPr/>
        </p:nvSpPr>
        <p:spPr>
          <a:xfrm>
            <a:off x="2049558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330F1EE-F740-3DE7-18C8-49802DDD5486}"/>
              </a:ext>
            </a:extLst>
          </p:cNvPr>
          <p:cNvSpPr txBox="1"/>
          <p:nvPr/>
        </p:nvSpPr>
        <p:spPr>
          <a:xfrm>
            <a:off x="2434629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2704E39-EED9-0555-47C2-C304392BF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80783"/>
            <a:ext cx="118491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676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2DFBD-3C72-1AAB-D0E7-524F0E2E3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85257AC-7757-0516-CA56-709BD1A06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26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C9425B8-46E8-A653-2671-FE6162151DB3}"/>
              </a:ext>
            </a:extLst>
          </p:cNvPr>
          <p:cNvSpPr txBox="1"/>
          <p:nvPr/>
        </p:nvSpPr>
        <p:spPr>
          <a:xfrm>
            <a:off x="2447329" y="103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D6D3A7B3-697C-09BE-4B2B-3D3D8D24B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9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Challenges</a:t>
            </a:r>
            <a:r>
              <a:rPr lang="es-ES" b="1" dirty="0">
                <a:solidFill>
                  <a:srgbClr val="C43440"/>
                </a:solidFill>
              </a:rPr>
              <a:t> and </a:t>
            </a:r>
            <a:r>
              <a:rPr lang="es-ES" b="1" dirty="0" err="1">
                <a:solidFill>
                  <a:srgbClr val="C43440"/>
                </a:solidFill>
              </a:rPr>
              <a:t>opportunities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FF1A9F-DF01-5C21-AA84-50A8ABA114FD}"/>
              </a:ext>
            </a:extLst>
          </p:cNvPr>
          <p:cNvSpPr txBox="1"/>
          <p:nvPr/>
        </p:nvSpPr>
        <p:spPr>
          <a:xfrm>
            <a:off x="2049558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6DE8ABD-9342-D233-8FFF-BF484506FA12}"/>
              </a:ext>
            </a:extLst>
          </p:cNvPr>
          <p:cNvSpPr txBox="1"/>
          <p:nvPr/>
        </p:nvSpPr>
        <p:spPr>
          <a:xfrm>
            <a:off x="2434629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A2AFA9C-EA69-F81C-0537-C36E281FD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086" y="1052963"/>
            <a:ext cx="8735914" cy="525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955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3188A-19BF-DDEB-BEFD-E72992734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CB86F71-5695-468F-15F7-84659A8B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27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B271BC1-489C-B718-8E5E-A42D3B1E0FE4}"/>
              </a:ext>
            </a:extLst>
          </p:cNvPr>
          <p:cNvSpPr txBox="1"/>
          <p:nvPr/>
        </p:nvSpPr>
        <p:spPr>
          <a:xfrm>
            <a:off x="2447329" y="103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DA2FB14-333B-64F3-22A0-488AC8FED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9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Challenges</a:t>
            </a:r>
            <a:r>
              <a:rPr lang="es-ES" b="1" dirty="0">
                <a:solidFill>
                  <a:srgbClr val="C43440"/>
                </a:solidFill>
              </a:rPr>
              <a:t> and </a:t>
            </a:r>
            <a:r>
              <a:rPr lang="es-ES" b="1" dirty="0" err="1">
                <a:solidFill>
                  <a:srgbClr val="C43440"/>
                </a:solidFill>
              </a:rPr>
              <a:t>opportunities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950E954-8C79-778D-7B7C-CDC270CE0C1E}"/>
              </a:ext>
            </a:extLst>
          </p:cNvPr>
          <p:cNvSpPr txBox="1"/>
          <p:nvPr/>
        </p:nvSpPr>
        <p:spPr>
          <a:xfrm>
            <a:off x="2049558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B1FB28-88D7-1F38-FC65-9CC688959374}"/>
              </a:ext>
            </a:extLst>
          </p:cNvPr>
          <p:cNvSpPr txBox="1"/>
          <p:nvPr/>
        </p:nvSpPr>
        <p:spPr>
          <a:xfrm>
            <a:off x="2434629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ECD801D-224D-780F-74DE-AB9CF0C16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9" y="1031945"/>
            <a:ext cx="8356057" cy="534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130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32F5F-7A84-2AFE-50F8-DF4E7086C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CDF2310-630A-FC55-685A-6D4882A0D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28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F2D38F-69A2-5D3A-DCF9-5A2937464AF7}"/>
              </a:ext>
            </a:extLst>
          </p:cNvPr>
          <p:cNvSpPr txBox="1"/>
          <p:nvPr/>
        </p:nvSpPr>
        <p:spPr>
          <a:xfrm>
            <a:off x="2447329" y="103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1F445BF-A295-259B-BE68-9E1058B4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9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Challenges</a:t>
            </a:r>
            <a:r>
              <a:rPr lang="es-ES" b="1" dirty="0">
                <a:solidFill>
                  <a:srgbClr val="C43440"/>
                </a:solidFill>
              </a:rPr>
              <a:t> and </a:t>
            </a:r>
            <a:r>
              <a:rPr lang="es-ES" b="1" dirty="0" err="1">
                <a:solidFill>
                  <a:srgbClr val="C43440"/>
                </a:solidFill>
              </a:rPr>
              <a:t>opportunities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D441DF-A534-472A-9D4B-AA1D8AE8CF2E}"/>
              </a:ext>
            </a:extLst>
          </p:cNvPr>
          <p:cNvSpPr txBox="1"/>
          <p:nvPr/>
        </p:nvSpPr>
        <p:spPr>
          <a:xfrm>
            <a:off x="2049558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AF32E7-EF0E-F4FE-327E-28F50E6821E2}"/>
              </a:ext>
            </a:extLst>
          </p:cNvPr>
          <p:cNvSpPr txBox="1"/>
          <p:nvPr/>
        </p:nvSpPr>
        <p:spPr>
          <a:xfrm>
            <a:off x="2434629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51689B9-E8B2-7316-9EA3-F4AB9E135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169956"/>
            <a:ext cx="10179050" cy="512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044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B3A66-B3EB-394D-EEED-A0E405992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FD396E-CCFE-6D51-8A71-53DD9E4BF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5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Introduction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0DF4569-80E3-2829-A365-F8996FC0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2</a:t>
            </a:r>
          </a:p>
        </p:txBody>
      </p:sp>
      <p:pic>
        <p:nvPicPr>
          <p:cNvPr id="4" name="Immagine 3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360D78A1-4B40-4655-352A-6A9705697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43" y="1151044"/>
            <a:ext cx="9127113" cy="520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59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6287D-A358-10C2-CC93-C55053071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397219D-15C6-C94F-FA3A-7F15A419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29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D9CB7ED-958B-3923-46CA-3F7A40A9864D}"/>
              </a:ext>
            </a:extLst>
          </p:cNvPr>
          <p:cNvSpPr txBox="1"/>
          <p:nvPr/>
        </p:nvSpPr>
        <p:spPr>
          <a:xfrm>
            <a:off x="2447329" y="103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73F4942-169D-D1CD-5176-D1826D383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918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Conclusions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0CDFB20-220B-6308-866F-0D5D444A87D0}"/>
              </a:ext>
            </a:extLst>
          </p:cNvPr>
          <p:cNvSpPr txBox="1"/>
          <p:nvPr/>
        </p:nvSpPr>
        <p:spPr>
          <a:xfrm>
            <a:off x="2049558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375F57-BFBE-DCDA-B46C-4902F06A4493}"/>
              </a:ext>
            </a:extLst>
          </p:cNvPr>
          <p:cNvSpPr txBox="1"/>
          <p:nvPr/>
        </p:nvSpPr>
        <p:spPr>
          <a:xfrm>
            <a:off x="2434629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E6F47-10AF-B9C4-207D-2B27ED5EE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659" y="1148805"/>
            <a:ext cx="11483260" cy="4891771"/>
          </a:xfrm>
        </p:spPr>
        <p:txBody>
          <a:bodyPr>
            <a:noAutofit/>
          </a:bodyPr>
          <a:lstStyle/>
          <a:p>
            <a:pPr algn="l">
              <a:buFont typeface="+mj-lt"/>
              <a:buAutoNum type="arabicPeriod"/>
            </a:pPr>
            <a:r>
              <a:rPr lang="it-IT" sz="2150" b="1" i="0" dirty="0">
                <a:solidFill>
                  <a:srgbClr val="0D0D0D"/>
                </a:solidFill>
                <a:effectLst/>
                <a:latin typeface="Söhne"/>
              </a:rPr>
              <a:t>Challenges:</a:t>
            </a:r>
            <a:endParaRPr lang="it-IT" sz="2150" b="0" i="0" dirty="0">
              <a:solidFill>
                <a:srgbClr val="0D0D0D"/>
              </a:solidFill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Health data management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requires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attention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to privacy and security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There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are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technological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challenges in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standardizing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and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integrating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data from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different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sources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The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need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to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promote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an open and collaborative culture in the use and sharing of data</a:t>
            </a:r>
          </a:p>
          <a:p>
            <a:pPr algn="l">
              <a:buFont typeface="+mj-lt"/>
              <a:buAutoNum type="arabicPeriod"/>
            </a:pPr>
            <a:r>
              <a:rPr lang="it-IT" sz="2150" b="1" i="0" dirty="0" err="1">
                <a:solidFill>
                  <a:srgbClr val="0D0D0D"/>
                </a:solidFill>
                <a:effectLst/>
                <a:latin typeface="Söhne"/>
              </a:rPr>
              <a:t>Opportunities</a:t>
            </a:r>
            <a:r>
              <a:rPr lang="it-IT" sz="2150" b="1" i="0" dirty="0">
                <a:solidFill>
                  <a:srgbClr val="0D0D0D"/>
                </a:solidFill>
                <a:effectLst/>
                <a:latin typeface="Söhne"/>
              </a:rPr>
              <a:t>:</a:t>
            </a:r>
            <a:endParaRPr lang="it-IT" sz="2150" b="0" i="0" dirty="0">
              <a:solidFill>
                <a:srgbClr val="0D0D0D"/>
              </a:solidFill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Access to open data can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improve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transparency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and accountability in the health care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sector</a:t>
            </a:r>
            <a:endParaRPr lang="it-IT" sz="2150" b="0" i="0" dirty="0">
              <a:solidFill>
                <a:srgbClr val="0D0D0D"/>
              </a:solidFill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The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availability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of open data can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foster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innovation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and the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development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of new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solutions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and services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Open data can facilitate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scientific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research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and help create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predictive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models for public health</a:t>
            </a:r>
          </a:p>
          <a:p>
            <a:pPr algn="l">
              <a:buFont typeface="+mj-lt"/>
              <a:buAutoNum type="arabicPeriod"/>
            </a:pPr>
            <a:r>
              <a:rPr lang="it-IT" sz="2150" b="1" i="0" dirty="0">
                <a:solidFill>
                  <a:srgbClr val="0D0D0D"/>
                </a:solidFill>
                <a:effectLst/>
                <a:latin typeface="Söhne"/>
              </a:rPr>
              <a:t>Best </a:t>
            </a:r>
            <a:r>
              <a:rPr lang="it-IT" sz="2150" b="1" i="0" dirty="0" err="1">
                <a:solidFill>
                  <a:srgbClr val="0D0D0D"/>
                </a:solidFill>
                <a:effectLst/>
                <a:latin typeface="Söhne"/>
              </a:rPr>
              <a:t>practices</a:t>
            </a:r>
            <a:endParaRPr lang="it-IT" sz="2150" b="0" i="0" dirty="0">
              <a:solidFill>
                <a:srgbClr val="0D0D0D"/>
              </a:solidFill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Promote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open data policies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that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balance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transparency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and privacy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Invest in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infrastructure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and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technology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for secure data management and sharing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Collaborate with the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scientific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community, private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sector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, and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civil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society to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maximize</a:t>
            </a:r>
            <a:r>
              <a:rPr lang="it-IT" sz="2150" b="0" i="0" dirty="0">
                <a:solidFill>
                  <a:srgbClr val="0D0D0D"/>
                </a:solidFill>
                <a:effectLst/>
                <a:latin typeface="Söhne"/>
              </a:rPr>
              <a:t> the use and impact of open data in </a:t>
            </a:r>
            <a:r>
              <a:rPr lang="it-IT" sz="2150" b="0" i="0" dirty="0" err="1">
                <a:solidFill>
                  <a:srgbClr val="0D0D0D"/>
                </a:solidFill>
                <a:effectLst/>
                <a:latin typeface="Söhne"/>
              </a:rPr>
              <a:t>healthcare</a:t>
            </a:r>
            <a:endParaRPr lang="it-IT" sz="2150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956177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AB178-F629-D4DA-215C-58FFD639B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D037E4-F245-7312-3D53-E38EE4C37C34}"/>
              </a:ext>
            </a:extLst>
          </p:cNvPr>
          <p:cNvSpPr txBox="1"/>
          <p:nvPr/>
        </p:nvSpPr>
        <p:spPr>
          <a:xfrm>
            <a:off x="2447329" y="103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2261C1-1338-B229-B09E-B2635457D22A}"/>
              </a:ext>
            </a:extLst>
          </p:cNvPr>
          <p:cNvSpPr txBox="1"/>
          <p:nvPr/>
        </p:nvSpPr>
        <p:spPr>
          <a:xfrm>
            <a:off x="2049558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430805-7383-EFF2-B921-20461B78606C}"/>
              </a:ext>
            </a:extLst>
          </p:cNvPr>
          <p:cNvSpPr txBox="1"/>
          <p:nvPr/>
        </p:nvSpPr>
        <p:spPr>
          <a:xfrm>
            <a:off x="2434629" y="82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9222" name="Picture 6" descr="Regionali in Lombardia: viaggio tra i quartieri di Milano, aspettando il  voto | magzine">
            <a:extLst>
              <a:ext uri="{FF2B5EF4-FFF2-40B4-BE49-F238E27FC236}">
                <a16:creationId xmlns:a16="http://schemas.microsoft.com/office/drawing/2014/main" id="{6EED05C5-4C56-978A-C61D-11ED0339C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978446"/>
            <a:ext cx="12077700" cy="537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09743A3D-CEFD-20CF-C941-C181FFDDE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571" y="154097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C43440"/>
                </a:solidFill>
              </a:rPr>
              <a:t>      </a:t>
            </a:r>
            <a:r>
              <a:rPr lang="es-ES" b="1" dirty="0" err="1">
                <a:solidFill>
                  <a:srgbClr val="C43440"/>
                </a:solidFill>
              </a:rPr>
              <a:t>Grazie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dell’attenzione</a:t>
            </a:r>
            <a:endParaRPr lang="es-ES_tradnl" b="1" dirty="0">
              <a:solidFill>
                <a:srgbClr val="C434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90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B3593-CA83-C7A2-F861-18B59D55B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E7F6C8-3625-2A41-0E7A-62BC0281E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5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Introduction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D1BDD63-46FB-6CD8-4554-6D1C30D4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8FD089-FDA9-BB24-A3C9-0001807E8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1" y="1361165"/>
            <a:ext cx="11852694" cy="46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02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6065E-FB9F-A63F-4F34-E2BE76967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361037-750A-4825-B393-874D4DDC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5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Introduction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DF60DFF-A6F4-D8D3-625E-ABE8AF6BE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4</a:t>
            </a:r>
          </a:p>
        </p:txBody>
      </p:sp>
      <p:pic>
        <p:nvPicPr>
          <p:cNvPr id="5" name="Immagine 4" descr="Immagine che contiene schermata, linea, nero, diagramma&#10;&#10;Descrizione generata automaticamente">
            <a:extLst>
              <a:ext uri="{FF2B5EF4-FFF2-40B4-BE49-F238E27FC236}">
                <a16:creationId xmlns:a16="http://schemas.microsoft.com/office/drawing/2014/main" id="{DE4E0D73-E3CB-29F2-C4CA-3EE160B30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3" y="1163325"/>
            <a:ext cx="4061954" cy="3114661"/>
          </a:xfrm>
          <a:prstGeom prst="rect">
            <a:avLst/>
          </a:prstGeom>
        </p:spPr>
      </p:pic>
      <p:pic>
        <p:nvPicPr>
          <p:cNvPr id="7" name="Picture 4" descr="Rivoluzione industriale e criminalità nell'Inghilterra vittoriana -  Asvistamenti">
            <a:extLst>
              <a:ext uri="{FF2B5EF4-FFF2-40B4-BE49-F238E27FC236}">
                <a16:creationId xmlns:a16="http://schemas.microsoft.com/office/drawing/2014/main" id="{B283429D-B026-4E7C-BAF5-A1AB38AC4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24" y="1180469"/>
            <a:ext cx="4293103" cy="309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469F445-866F-FC7D-725E-BD403687E0B4}"/>
              </a:ext>
            </a:extLst>
          </p:cNvPr>
          <p:cNvSpPr txBox="1"/>
          <p:nvPr/>
        </p:nvSpPr>
        <p:spPr>
          <a:xfrm>
            <a:off x="5438076" y="5992208"/>
            <a:ext cx="6588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Progetto Scienza Files: Le meraviglie dei dati</a:t>
            </a:r>
            <a:r>
              <a:rPr lang="it-IT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Rai Scuola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William Farr - Wikipedia">
            <a:extLst>
              <a:ext uri="{FF2B5EF4-FFF2-40B4-BE49-F238E27FC236}">
                <a16:creationId xmlns:a16="http://schemas.microsoft.com/office/drawing/2014/main" id="{5EA98B2F-8EF8-EC4F-4139-E58AFA40E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8" y="1005722"/>
            <a:ext cx="3141662" cy="342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08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C6266-070D-50DE-EBCF-5AF59569A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165AD0-FDF9-14DA-CB1F-A1E944D9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5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Introduction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2EAD6F5-198C-7666-F241-163B9CEE1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5</a:t>
            </a:r>
          </a:p>
        </p:txBody>
      </p:sp>
      <p:pic>
        <p:nvPicPr>
          <p:cNvPr id="7" name="Immagine 6" descr="Immagine che contiene testo, calligrafia, bianco e nero, monocromatico&#10;&#10;Descrizione generata automaticamente">
            <a:extLst>
              <a:ext uri="{FF2B5EF4-FFF2-40B4-BE49-F238E27FC236}">
                <a16:creationId xmlns:a16="http://schemas.microsoft.com/office/drawing/2014/main" id="{9FDE1B91-15EC-B76E-E763-D0D0C3463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14" y="1178046"/>
            <a:ext cx="4746585" cy="46212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B08DF42-46E2-A431-411E-8C49C85839C6}"/>
              </a:ext>
            </a:extLst>
          </p:cNvPr>
          <p:cNvSpPr txBox="1"/>
          <p:nvPr/>
        </p:nvSpPr>
        <p:spPr>
          <a:xfrm>
            <a:off x="5438076" y="5992208"/>
            <a:ext cx="6588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Progetto Scienza Files: Le meraviglie dei dati</a:t>
            </a:r>
            <a:r>
              <a:rPr lang="it-IT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Rai Scuola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 descr="Immagine che contiene testo, linea, schermata, Carattere&#10;&#10;Descrizione generata automaticamente">
            <a:extLst>
              <a:ext uri="{FF2B5EF4-FFF2-40B4-BE49-F238E27FC236}">
                <a16:creationId xmlns:a16="http://schemas.microsoft.com/office/drawing/2014/main" id="{7FAC7CCE-3EBA-09B5-ADB2-862D843F5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364" y="3641823"/>
            <a:ext cx="5719827" cy="215751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24AF3BF-D97B-3625-4081-97865F023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363" y="1176529"/>
            <a:ext cx="5719827" cy="26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45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A8EA7-176E-B1A6-5BFB-B71137C8E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F732513-917A-D69A-F086-549C6970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6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5252B01-9831-42C6-BFFA-712C96D6B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5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Best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practices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C559A42E-533C-7414-3BA9-748E08FC2755}"/>
              </a:ext>
            </a:extLst>
          </p:cNvPr>
          <p:cNvSpPr txBox="1">
            <a:spLocks/>
          </p:cNvSpPr>
          <p:nvPr/>
        </p:nvSpPr>
        <p:spPr>
          <a:xfrm>
            <a:off x="1691621" y="2701931"/>
            <a:ext cx="3008027" cy="4572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lvl="0" indent="0" algn="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2100" b="1" i="0" u="none" strike="noStrike" kern="1200" cap="none" spc="-113" baseline="0">
                <a:solidFill>
                  <a:schemeClr val="accent1"/>
                </a:solidFill>
                <a:uFillTx/>
                <a:latin typeface="Helvetica" charset="0"/>
                <a:ea typeface="Helvetica" charset="0"/>
                <a:cs typeface="Helvetica" charset="0"/>
              </a:defRPr>
            </a:lvl1pPr>
            <a:lvl2pPr marL="333367" marR="0" lvl="1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</a:defRPr>
            </a:lvl2pPr>
            <a:lvl3pPr marL="666734" marR="0" lvl="2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</a:defRPr>
            </a:lvl3pPr>
            <a:lvl4pPr marL="1000100" marR="0" lvl="3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</a:defRPr>
            </a:lvl4pPr>
            <a:lvl5pPr marL="1333467" marR="0" lvl="4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6600" dirty="0" err="1">
                <a:solidFill>
                  <a:srgbClr val="FF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F</a:t>
            </a:r>
            <a:r>
              <a:rPr lang="it-IT" sz="4400" b="0" dirty="0" err="1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indable</a:t>
            </a:r>
            <a:endParaRPr lang="it-IT" sz="4400" b="0" dirty="0">
              <a:solidFill>
                <a:schemeClr val="tx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34">
            <a:extLst>
              <a:ext uri="{FF2B5EF4-FFF2-40B4-BE49-F238E27FC236}">
                <a16:creationId xmlns:a16="http://schemas.microsoft.com/office/drawing/2014/main" id="{18D3334F-A81A-91C1-6024-5613A2499010}"/>
              </a:ext>
            </a:extLst>
          </p:cNvPr>
          <p:cNvGrpSpPr/>
          <p:nvPr/>
        </p:nvGrpSpPr>
        <p:grpSpPr>
          <a:xfrm>
            <a:off x="3686216" y="3052834"/>
            <a:ext cx="1640175" cy="577779"/>
            <a:chOff x="4977114" y="3355141"/>
            <a:chExt cx="1461541" cy="255212"/>
          </a:xfrm>
        </p:grpSpPr>
        <p:cxnSp>
          <p:nvCxnSpPr>
            <p:cNvPr id="9" name="Straight Connector 9">
              <a:extLst>
                <a:ext uri="{FF2B5EF4-FFF2-40B4-BE49-F238E27FC236}">
                  <a16:creationId xmlns:a16="http://schemas.microsoft.com/office/drawing/2014/main" id="{6EE2306B-1AE6-9D02-A2C0-DF9CB6CA7673}"/>
                </a:ext>
              </a:extLst>
            </p:cNvPr>
            <p:cNvCxnSpPr/>
            <p:nvPr userDrawn="1"/>
          </p:nvCxnSpPr>
          <p:spPr>
            <a:xfrm>
              <a:off x="4977114" y="3355141"/>
              <a:ext cx="120632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Straight Connector 11">
              <a:extLst>
                <a:ext uri="{FF2B5EF4-FFF2-40B4-BE49-F238E27FC236}">
                  <a16:creationId xmlns:a16="http://schemas.microsoft.com/office/drawing/2014/main" id="{48B4257E-46C9-1A1F-9A41-EDCFC0C2DCF7}"/>
                </a:ext>
              </a:extLst>
            </p:cNvPr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1" name="Group 35">
            <a:extLst>
              <a:ext uri="{FF2B5EF4-FFF2-40B4-BE49-F238E27FC236}">
                <a16:creationId xmlns:a16="http://schemas.microsoft.com/office/drawing/2014/main" id="{A88007A6-83B9-85F9-8E90-C239AE2D429C}"/>
              </a:ext>
            </a:extLst>
          </p:cNvPr>
          <p:cNvGrpSpPr/>
          <p:nvPr/>
        </p:nvGrpSpPr>
        <p:grpSpPr>
          <a:xfrm rot="10800000" flipH="1">
            <a:off x="3692819" y="5362235"/>
            <a:ext cx="1633572" cy="635388"/>
            <a:chOff x="5150967" y="3355141"/>
            <a:chExt cx="1488828" cy="157687"/>
          </a:xfrm>
        </p:grpSpPr>
        <p:cxnSp>
          <p:nvCxnSpPr>
            <p:cNvPr id="12" name="Straight Connector 36">
              <a:extLst>
                <a:ext uri="{FF2B5EF4-FFF2-40B4-BE49-F238E27FC236}">
                  <a16:creationId xmlns:a16="http://schemas.microsoft.com/office/drawing/2014/main" id="{7920739D-2729-051C-27B2-1776D8BB66B3}"/>
                </a:ext>
              </a:extLst>
            </p:cNvPr>
            <p:cNvCxnSpPr/>
            <p:nvPr userDrawn="1"/>
          </p:nvCxnSpPr>
          <p:spPr>
            <a:xfrm rot="10800000" flipH="1">
              <a:off x="5150967" y="3355141"/>
              <a:ext cx="103247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Straight Connector 37">
              <a:extLst>
                <a:ext uri="{FF2B5EF4-FFF2-40B4-BE49-F238E27FC236}">
                  <a16:creationId xmlns:a16="http://schemas.microsoft.com/office/drawing/2014/main" id="{31844878-0CBE-7647-9431-B7A33D8E2391}"/>
                </a:ext>
              </a:extLst>
            </p:cNvPr>
            <p:cNvCxnSpPr/>
            <p:nvPr userDrawn="1"/>
          </p:nvCxnSpPr>
          <p:spPr>
            <a:xfrm rot="10800000" flipH="1" flipV="1">
              <a:off x="6183443" y="3355141"/>
              <a:ext cx="456352" cy="1576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4" name="Group 43">
            <a:extLst>
              <a:ext uri="{FF2B5EF4-FFF2-40B4-BE49-F238E27FC236}">
                <a16:creationId xmlns:a16="http://schemas.microsoft.com/office/drawing/2014/main" id="{EFE37DDD-F33C-4579-530F-4C23D8A96968}"/>
              </a:ext>
            </a:extLst>
          </p:cNvPr>
          <p:cNvGrpSpPr/>
          <p:nvPr/>
        </p:nvGrpSpPr>
        <p:grpSpPr>
          <a:xfrm flipH="1">
            <a:off x="6781116" y="3084617"/>
            <a:ext cx="1722687" cy="656222"/>
            <a:chOff x="5435972" y="3355141"/>
            <a:chExt cx="1401055" cy="225838"/>
          </a:xfrm>
        </p:grpSpPr>
        <p:cxnSp>
          <p:nvCxnSpPr>
            <p:cNvPr id="19" name="Straight Connector 44">
              <a:extLst>
                <a:ext uri="{FF2B5EF4-FFF2-40B4-BE49-F238E27FC236}">
                  <a16:creationId xmlns:a16="http://schemas.microsoft.com/office/drawing/2014/main" id="{6A550E1E-4CC8-D857-4B8E-66FC0443E715}"/>
                </a:ext>
              </a:extLst>
            </p:cNvPr>
            <p:cNvCxnSpPr/>
            <p:nvPr userDrawn="1"/>
          </p:nvCxnSpPr>
          <p:spPr>
            <a:xfrm>
              <a:off x="5435972" y="3355141"/>
              <a:ext cx="74747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Straight Connector 45">
              <a:extLst>
                <a:ext uri="{FF2B5EF4-FFF2-40B4-BE49-F238E27FC236}">
                  <a16:creationId xmlns:a16="http://schemas.microsoft.com/office/drawing/2014/main" id="{EE143154-97CE-3899-BE7D-8D08E0A63BD0}"/>
                </a:ext>
              </a:extLst>
            </p:cNvPr>
            <p:cNvCxnSpPr/>
            <p:nvPr userDrawn="1"/>
          </p:nvCxnSpPr>
          <p:spPr>
            <a:xfrm rot="10800000" flipH="1" flipV="1">
              <a:off x="6183443" y="3355141"/>
              <a:ext cx="653584" cy="2258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1" name="Group 51">
            <a:extLst>
              <a:ext uri="{FF2B5EF4-FFF2-40B4-BE49-F238E27FC236}">
                <a16:creationId xmlns:a16="http://schemas.microsoft.com/office/drawing/2014/main" id="{AF266FDC-391D-ACBC-96BF-68FF068FA46E}"/>
              </a:ext>
            </a:extLst>
          </p:cNvPr>
          <p:cNvGrpSpPr/>
          <p:nvPr/>
        </p:nvGrpSpPr>
        <p:grpSpPr>
          <a:xfrm flipH="1" flipV="1">
            <a:off x="6824699" y="5362235"/>
            <a:ext cx="1721521" cy="341485"/>
            <a:chOff x="5533392" y="3355141"/>
            <a:chExt cx="905263" cy="255212"/>
          </a:xfrm>
        </p:grpSpPr>
        <p:cxnSp>
          <p:nvCxnSpPr>
            <p:cNvPr id="22" name="Straight Connector 52">
              <a:extLst>
                <a:ext uri="{FF2B5EF4-FFF2-40B4-BE49-F238E27FC236}">
                  <a16:creationId xmlns:a16="http://schemas.microsoft.com/office/drawing/2014/main" id="{89CB411A-8567-ABBF-736C-9412B66DA4CF}"/>
                </a:ext>
              </a:extLst>
            </p:cNvPr>
            <p:cNvCxnSpPr/>
            <p:nvPr userDrawn="1"/>
          </p:nvCxnSpPr>
          <p:spPr>
            <a:xfrm flipV="1">
              <a:off x="5533392" y="3355141"/>
              <a:ext cx="650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Straight Connector 53">
              <a:extLst>
                <a:ext uri="{FF2B5EF4-FFF2-40B4-BE49-F238E27FC236}">
                  <a16:creationId xmlns:a16="http://schemas.microsoft.com/office/drawing/2014/main" id="{157A525B-FF4E-01B5-BB58-B0E8ACD3F07E}"/>
                </a:ext>
              </a:extLst>
            </p:cNvPr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D9A43F3D-973A-28FB-B011-459FECABD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978" y="2526485"/>
            <a:ext cx="1047567" cy="83877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C49D7A02-CD15-F33A-91D8-1FF970927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53" y="5249647"/>
            <a:ext cx="1326475" cy="1121652"/>
          </a:xfrm>
          <a:prstGeom prst="rect">
            <a:avLst/>
          </a:prstGeom>
        </p:spPr>
      </p:pic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C4B93140-1EDD-8420-47DF-67445942618F}"/>
              </a:ext>
            </a:extLst>
          </p:cNvPr>
          <p:cNvSpPr txBox="1">
            <a:spLocks/>
          </p:cNvSpPr>
          <p:nvPr/>
        </p:nvSpPr>
        <p:spPr>
          <a:xfrm>
            <a:off x="1784166" y="5626269"/>
            <a:ext cx="3008027" cy="4572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lvl="0" indent="0" algn="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2100" b="1" i="0" u="none" strike="noStrike" kern="1200" cap="none" spc="-113" baseline="0">
                <a:solidFill>
                  <a:schemeClr val="accent1"/>
                </a:solidFill>
                <a:uFillTx/>
                <a:latin typeface="Helvetica" charset="0"/>
                <a:ea typeface="Helvetica" charset="0"/>
                <a:cs typeface="Helvetica" charset="0"/>
              </a:defRPr>
            </a:lvl1pPr>
            <a:lvl2pPr marL="333367" marR="0" lvl="1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</a:defRPr>
            </a:lvl2pPr>
            <a:lvl3pPr marL="666734" marR="0" lvl="2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</a:defRPr>
            </a:lvl3pPr>
            <a:lvl4pPr marL="1000100" marR="0" lvl="3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</a:defRPr>
            </a:lvl4pPr>
            <a:lvl5pPr marL="1333467" marR="0" lvl="4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6000" dirty="0" err="1">
                <a:solidFill>
                  <a:srgbClr val="FF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</a:t>
            </a:r>
            <a:r>
              <a:rPr lang="it-IT" sz="4000" b="0" dirty="0" err="1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nteroperable</a:t>
            </a:r>
            <a:endParaRPr lang="it-IT" sz="4000" b="0" dirty="0">
              <a:solidFill>
                <a:schemeClr val="tx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40D43C6B-2834-BF7D-1B4F-84AF6B8A8E35}"/>
              </a:ext>
            </a:extLst>
          </p:cNvPr>
          <p:cNvSpPr txBox="1">
            <a:spLocks/>
          </p:cNvSpPr>
          <p:nvPr/>
        </p:nvSpPr>
        <p:spPr>
          <a:xfrm>
            <a:off x="7567328" y="2735718"/>
            <a:ext cx="3008027" cy="4572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lvl="0" indent="0" algn="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2100" b="1" i="0" u="none" strike="noStrike" kern="1200" cap="none" spc="-113" baseline="0">
                <a:solidFill>
                  <a:schemeClr val="accent1"/>
                </a:solidFill>
                <a:uFillTx/>
                <a:latin typeface="Helvetica" charset="0"/>
                <a:ea typeface="Helvetica" charset="0"/>
                <a:cs typeface="Helvetica" charset="0"/>
              </a:defRPr>
            </a:lvl1pPr>
            <a:lvl2pPr marL="333367" marR="0" lvl="1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</a:defRPr>
            </a:lvl2pPr>
            <a:lvl3pPr marL="666734" marR="0" lvl="2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</a:defRPr>
            </a:lvl3pPr>
            <a:lvl4pPr marL="1000100" marR="0" lvl="3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</a:defRPr>
            </a:lvl4pPr>
            <a:lvl5pPr marL="1333467" marR="0" lvl="4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6600" dirty="0" err="1">
                <a:solidFill>
                  <a:srgbClr val="FF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</a:t>
            </a:r>
            <a:r>
              <a:rPr lang="it-IT" sz="4400" b="0" dirty="0" err="1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ccessible</a:t>
            </a:r>
            <a:endParaRPr lang="it-IT" sz="4400" b="0" dirty="0">
              <a:solidFill>
                <a:schemeClr val="tx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D3D21B3A-45CF-4E96-A919-7AE46B8928F1}"/>
              </a:ext>
            </a:extLst>
          </p:cNvPr>
          <p:cNvSpPr txBox="1">
            <a:spLocks/>
          </p:cNvSpPr>
          <p:nvPr/>
        </p:nvSpPr>
        <p:spPr>
          <a:xfrm>
            <a:off x="7381977" y="5353273"/>
            <a:ext cx="3008027" cy="4572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lvl="0" indent="0" algn="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2100" b="1" i="0" u="none" strike="noStrike" kern="1200" cap="none" spc="-113" baseline="0">
                <a:solidFill>
                  <a:schemeClr val="accent1"/>
                </a:solidFill>
                <a:uFillTx/>
                <a:latin typeface="Helvetica" charset="0"/>
                <a:ea typeface="Helvetica" charset="0"/>
                <a:cs typeface="Helvetica" charset="0"/>
              </a:defRPr>
            </a:lvl1pPr>
            <a:lvl2pPr marL="333367" marR="0" lvl="1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</a:defRPr>
            </a:lvl2pPr>
            <a:lvl3pPr marL="666734" marR="0" lvl="2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</a:defRPr>
            </a:lvl3pPr>
            <a:lvl4pPr marL="1000100" marR="0" lvl="3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</a:defRPr>
            </a:lvl4pPr>
            <a:lvl5pPr marL="1333467" marR="0" lvl="4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6600" dirty="0" err="1">
                <a:solidFill>
                  <a:srgbClr val="FF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</a:t>
            </a:r>
            <a:r>
              <a:rPr lang="it-IT" sz="4400" b="0" dirty="0" err="1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eusable</a:t>
            </a:r>
            <a:endParaRPr lang="it-IT" sz="4400" b="0" dirty="0">
              <a:solidFill>
                <a:schemeClr val="tx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43E85EDC-9DF9-DEB8-D755-FB3F70942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210" y="5097302"/>
            <a:ext cx="930123" cy="90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Free Click SVG, PNG Icon, Symbol. Download Image.">
            <a:extLst>
              <a:ext uri="{FF2B5EF4-FFF2-40B4-BE49-F238E27FC236}">
                <a16:creationId xmlns:a16="http://schemas.microsoft.com/office/drawing/2014/main" id="{833936A9-7A3A-DAA2-F4EA-390513545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285" y="2417395"/>
            <a:ext cx="1093846" cy="109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Scientist Icon 2880956">
            <a:extLst>
              <a:ext uri="{FF2B5EF4-FFF2-40B4-BE49-F238E27FC236}">
                <a16:creationId xmlns:a16="http://schemas.microsoft.com/office/drawing/2014/main" id="{9FBFB50E-21D2-6BC5-43B2-223561315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000" y="1911280"/>
            <a:ext cx="4608000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2A1868E9-DB91-163B-39DA-70AFFEF84B4B}"/>
              </a:ext>
            </a:extLst>
          </p:cNvPr>
          <p:cNvSpPr txBox="1">
            <a:spLocks/>
          </p:cNvSpPr>
          <p:nvPr/>
        </p:nvSpPr>
        <p:spPr>
          <a:xfrm>
            <a:off x="-2778217" y="876300"/>
            <a:ext cx="10849205" cy="9361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rmAutofit/>
          </a:bodyPr>
          <a:lstStyle>
            <a:lvl1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60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GB" sz="5000" b="1" dirty="0"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FAIR principles</a:t>
            </a:r>
            <a:endParaRPr lang="en-IT" sz="5000">
              <a:latin typeface="Titillium Web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42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2EB46-EC03-0AFE-5682-FEBEAE0FF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B56BF8A-0E74-AA15-E456-29F2C3C5A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7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9F90E2A-7DC7-12ED-30B2-062239E8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6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Best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practices</a:t>
            </a:r>
            <a:r>
              <a:rPr lang="es-ES" b="1" dirty="0">
                <a:solidFill>
                  <a:srgbClr val="C43440"/>
                </a:solidFill>
              </a:rPr>
              <a:t>: </a:t>
            </a:r>
            <a:r>
              <a:rPr lang="es-ES" b="1" dirty="0" err="1">
                <a:solidFill>
                  <a:srgbClr val="C43440"/>
                </a:solidFill>
              </a:rPr>
              <a:t>collect</a:t>
            </a:r>
            <a:r>
              <a:rPr lang="es-ES" b="1" dirty="0">
                <a:solidFill>
                  <a:srgbClr val="C43440"/>
                </a:solidFill>
              </a:rPr>
              <a:t> data</a:t>
            </a:r>
            <a:endParaRPr lang="es-ES_tradnl" b="1" dirty="0">
              <a:solidFill>
                <a:srgbClr val="C4344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B492F-7F73-70A9-0D68-81588D6FAB1C}"/>
              </a:ext>
            </a:extLst>
          </p:cNvPr>
          <p:cNvSpPr txBox="1">
            <a:spLocks/>
          </p:cNvSpPr>
          <p:nvPr/>
        </p:nvSpPr>
        <p:spPr>
          <a:xfrm>
            <a:off x="-871474" y="815889"/>
            <a:ext cx="10849205" cy="9361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rmAutofit/>
          </a:bodyPr>
          <a:lstStyle>
            <a:lvl1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60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endParaRPr lang="en-GB" sz="5000" b="1" dirty="0">
              <a:latin typeface="Titillium Web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F5EF05-5E51-E4A2-9513-ED5C428B67EC}"/>
              </a:ext>
            </a:extLst>
          </p:cNvPr>
          <p:cNvSpPr txBox="1"/>
          <p:nvPr/>
        </p:nvSpPr>
        <p:spPr>
          <a:xfrm>
            <a:off x="5302910" y="5530324"/>
            <a:ext cx="68368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https://</a:t>
            </a:r>
            <a:r>
              <a:rPr lang="it-IT" sz="14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dmeg.cessda.eu</a:t>
            </a:r>
            <a:r>
              <a:rPr lang="it-IT" sz="14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/Data-Management-Expert-Guide/7.-Discover/The-</a:t>
            </a:r>
            <a:r>
              <a:rPr lang="it-IT" sz="14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process</a:t>
            </a:r>
            <a:r>
              <a:rPr lang="it-IT" sz="14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-of-data-</a:t>
            </a:r>
            <a:r>
              <a:rPr lang="it-IT" sz="14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discovery</a:t>
            </a:r>
            <a:endParaRPr lang="it-IT" sz="1400" dirty="0">
              <a:effectLst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582CDAF-41EB-2237-4CE8-B0F839D97538}"/>
              </a:ext>
            </a:extLst>
          </p:cNvPr>
          <p:cNvSpPr txBox="1"/>
          <p:nvPr/>
        </p:nvSpPr>
        <p:spPr>
          <a:xfrm>
            <a:off x="5444002" y="1384601"/>
            <a:ext cx="714011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it-IT" sz="2500" b="1" dirty="0" err="1">
                <a:effectLst/>
                <a:latin typeface="Calibri" panose="020F0502020204030204" pitchFamily="34" charset="0"/>
              </a:rPr>
              <a:t>Develop</a:t>
            </a:r>
            <a:r>
              <a:rPr lang="it-IT" sz="2500" b="1" dirty="0">
                <a:effectLst/>
                <a:latin typeface="Calibri" panose="020F0502020204030204" pitchFamily="34" charset="0"/>
              </a:rPr>
              <a:t> a clear picture of the </a:t>
            </a:r>
            <a:r>
              <a:rPr lang="it-IT" sz="2500" b="1" dirty="0">
                <a:latin typeface="Calibri" panose="020F0502020204030204" pitchFamily="34" charset="0"/>
              </a:rPr>
              <a:t>data </a:t>
            </a:r>
            <a:r>
              <a:rPr lang="it-IT" sz="2500" b="1" dirty="0" err="1">
                <a:latin typeface="Calibri" panose="020F0502020204030204" pitchFamily="34" charset="0"/>
              </a:rPr>
              <a:t>you</a:t>
            </a:r>
            <a:r>
              <a:rPr lang="it-IT" sz="2500" b="1" dirty="0">
                <a:latin typeface="Calibri" panose="020F0502020204030204" pitchFamily="34" charset="0"/>
              </a:rPr>
              <a:t> </a:t>
            </a:r>
            <a:r>
              <a:rPr lang="it-IT" sz="2500" b="1" dirty="0" err="1">
                <a:latin typeface="Calibri" panose="020F0502020204030204" pitchFamily="34" charset="0"/>
              </a:rPr>
              <a:t>need</a:t>
            </a:r>
            <a:endParaRPr lang="it-IT" sz="2500" b="1" dirty="0">
              <a:latin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Calibri" panose="020F0502020204030204" pitchFamily="34" charset="0"/>
              </a:rPr>
              <a:t>What</a:t>
            </a:r>
            <a:r>
              <a:rPr lang="it-IT" sz="2000" dirty="0">
                <a:latin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</a:rPr>
              <a:t>is</a:t>
            </a:r>
            <a:r>
              <a:rPr lang="it-IT" sz="2000" dirty="0">
                <a:latin typeface="Calibri" panose="020F0502020204030204" pitchFamily="34" charset="0"/>
              </a:rPr>
              <a:t> the </a:t>
            </a:r>
            <a:r>
              <a:rPr lang="it-IT" sz="2000" dirty="0" err="1">
                <a:latin typeface="Calibri" panose="020F0502020204030204" pitchFamily="34" charset="0"/>
              </a:rPr>
              <a:t>theme</a:t>
            </a:r>
            <a:r>
              <a:rPr lang="it-IT" sz="2000" dirty="0">
                <a:latin typeface="Calibri" panose="020F0502020204030204" pitchFamily="34" charset="0"/>
              </a:rPr>
              <a:t>/domain </a:t>
            </a:r>
            <a:r>
              <a:rPr lang="it-IT" sz="2000" dirty="0" err="1">
                <a:latin typeface="Calibri" panose="020F0502020204030204" pitchFamily="34" charset="0"/>
              </a:rPr>
              <a:t>you</a:t>
            </a:r>
            <a:r>
              <a:rPr lang="it-IT" sz="2000" dirty="0">
                <a:latin typeface="Calibri" panose="020F0502020204030204" pitchFamily="34" charset="0"/>
              </a:rPr>
              <a:t> study?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Calibri" panose="020F0502020204030204" pitchFamily="34" charset="0"/>
              </a:rPr>
              <a:t>What</a:t>
            </a:r>
            <a:r>
              <a:rPr lang="it-IT" sz="2000" dirty="0">
                <a:latin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</a:rPr>
              <a:t>is</a:t>
            </a:r>
            <a:r>
              <a:rPr lang="it-IT" sz="2000" dirty="0">
                <a:latin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</a:rPr>
              <a:t>your</a:t>
            </a:r>
            <a:r>
              <a:rPr lang="it-IT" sz="2000" dirty="0">
                <a:latin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</a:rPr>
              <a:t>research</a:t>
            </a:r>
            <a:r>
              <a:rPr lang="it-IT" sz="2000" dirty="0">
                <a:latin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</a:rPr>
              <a:t>question</a:t>
            </a:r>
            <a:r>
              <a:rPr lang="it-IT" sz="2000" dirty="0">
                <a:latin typeface="Calibri" panose="020F0502020204030204" pitchFamily="34" charset="0"/>
              </a:rPr>
              <a:t>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Calibri" panose="020F0502020204030204" pitchFamily="34" charset="0"/>
              </a:rPr>
              <a:t>What</a:t>
            </a:r>
            <a:r>
              <a:rPr lang="it-IT" sz="2000" dirty="0">
                <a:latin typeface="Calibri" panose="020F0502020204030204" pitchFamily="34" charset="0"/>
              </a:rPr>
              <a:t> study </a:t>
            </a:r>
            <a:r>
              <a:rPr lang="it-IT" sz="2000" dirty="0" err="1">
                <a:latin typeface="Calibri" panose="020F0502020204030204" pitchFamily="34" charset="0"/>
              </a:rPr>
              <a:t>will</a:t>
            </a:r>
            <a:r>
              <a:rPr lang="it-IT" sz="2000" dirty="0">
                <a:latin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</a:rPr>
              <a:t>you</a:t>
            </a:r>
            <a:r>
              <a:rPr lang="it-IT" sz="2000" dirty="0">
                <a:latin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</a:rPr>
              <a:t>perform</a:t>
            </a:r>
            <a:r>
              <a:rPr lang="it-IT" sz="2000" dirty="0">
                <a:latin typeface="Calibri" panose="020F0502020204030204" pitchFamily="34" charset="0"/>
              </a:rPr>
              <a:t>?</a:t>
            </a:r>
            <a:br>
              <a:rPr lang="it-IT" sz="1500" dirty="0">
                <a:latin typeface="Calibri" panose="020F0502020204030204" pitchFamily="34" charset="0"/>
              </a:rPr>
            </a:br>
            <a:br>
              <a:rPr lang="it-IT" sz="1500" dirty="0">
                <a:latin typeface="Calibri" panose="020F0502020204030204" pitchFamily="34" charset="0"/>
              </a:rPr>
            </a:br>
            <a:endParaRPr lang="it-IT" sz="1500" dirty="0">
              <a:latin typeface="Calibri" panose="020F0502020204030204" pitchFamily="34" charset="0"/>
            </a:endParaRPr>
          </a:p>
        </p:txBody>
      </p:sp>
      <p:pic>
        <p:nvPicPr>
          <p:cNvPr id="15" name="Immagine 14" descr="Immagine che contiene testo, biglietto da visita, schermata, design&#10;&#10;Descrizione generata automaticamente">
            <a:extLst>
              <a:ext uri="{FF2B5EF4-FFF2-40B4-BE49-F238E27FC236}">
                <a16:creationId xmlns:a16="http://schemas.microsoft.com/office/drawing/2014/main" id="{DCE4B04E-9655-E92B-1708-58A367CE7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8" y="1010043"/>
            <a:ext cx="5207996" cy="520799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6665394-A67B-71F2-D52E-7B303F6D2C17}"/>
              </a:ext>
            </a:extLst>
          </p:cNvPr>
          <p:cNvSpPr txBox="1"/>
          <p:nvPr/>
        </p:nvSpPr>
        <p:spPr>
          <a:xfrm>
            <a:off x="5444002" y="3303574"/>
            <a:ext cx="6981566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it-IT" sz="2500" b="1" dirty="0">
                <a:effectLst/>
                <a:latin typeface="Calibri" panose="020F0502020204030204" pitchFamily="34" charset="0"/>
              </a:rPr>
              <a:t>Locate appropriate data </a:t>
            </a:r>
            <a:r>
              <a:rPr lang="it-IT" sz="2500" b="1" dirty="0" err="1">
                <a:effectLst/>
                <a:latin typeface="Calibri" panose="020F0502020204030204" pitchFamily="34" charset="0"/>
              </a:rPr>
              <a:t>resources</a:t>
            </a:r>
            <a:endParaRPr lang="it-IT" sz="2500" b="1" dirty="0">
              <a:latin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Calibri" panose="020F0502020204030204" pitchFamily="34" charset="0"/>
              </a:rPr>
              <a:t>You</a:t>
            </a:r>
            <a:r>
              <a:rPr lang="it-IT" sz="2000" dirty="0">
                <a:latin typeface="Calibri" panose="020F0502020204030204" pitchFamily="34" charset="0"/>
              </a:rPr>
              <a:t> know appropriate data </a:t>
            </a:r>
            <a:r>
              <a:rPr lang="it-IT" sz="2000" dirty="0" err="1">
                <a:latin typeface="Calibri" panose="020F0502020204030204" pitchFamily="34" charset="0"/>
              </a:rPr>
              <a:t>resources</a:t>
            </a:r>
            <a:r>
              <a:rPr lang="it-IT" sz="2000" dirty="0">
                <a:latin typeface="Calibri" panose="020F0502020204030204" pitchFamily="34" charset="0"/>
              </a:rPr>
              <a:t> (or know </a:t>
            </a:r>
            <a:r>
              <a:rPr lang="it-IT" sz="2000" dirty="0" err="1">
                <a:latin typeface="Calibri" panose="020F0502020204030204" pitchFamily="34" charset="0"/>
              </a:rPr>
              <a:t>who</a:t>
            </a:r>
            <a:r>
              <a:rPr lang="it-IT" sz="2000" dirty="0">
                <a:latin typeface="Calibri" panose="020F0502020204030204" pitchFamily="34" charset="0"/>
              </a:rPr>
              <a:t> to </a:t>
            </a:r>
            <a:r>
              <a:rPr lang="it-IT" sz="2000" dirty="0" err="1">
                <a:latin typeface="Calibri" panose="020F0502020204030204" pitchFamily="34" charset="0"/>
              </a:rPr>
              <a:t>ask</a:t>
            </a:r>
            <a:r>
              <a:rPr lang="it-IT" sz="2000" dirty="0">
                <a:latin typeface="Calibri" panose="020F0502020204030204" pitchFamily="34" charset="0"/>
              </a:rPr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Calibri" panose="020F0502020204030204" pitchFamily="34" charset="0"/>
              </a:rPr>
              <a:t>You</a:t>
            </a:r>
            <a:r>
              <a:rPr lang="it-IT" sz="2000" dirty="0">
                <a:latin typeface="Calibri" panose="020F0502020204030204" pitchFamily="34" charset="0"/>
              </a:rPr>
              <a:t> are </a:t>
            </a:r>
            <a:r>
              <a:rPr lang="it-IT" sz="2000" dirty="0" err="1">
                <a:latin typeface="Calibri" panose="020F0502020204030204" pitchFamily="34" charset="0"/>
              </a:rPr>
              <a:t>not</a:t>
            </a:r>
            <a:r>
              <a:rPr lang="it-IT" sz="2000" dirty="0">
                <a:latin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</a:rPr>
              <a:t>yet</a:t>
            </a:r>
            <a:r>
              <a:rPr lang="it-IT" sz="2000" dirty="0">
                <a:latin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</a:rPr>
              <a:t>familiar</a:t>
            </a:r>
            <a:r>
              <a:rPr lang="it-IT" sz="2000" dirty="0">
                <a:latin typeface="Calibri" panose="020F0502020204030204" pitchFamily="34" charset="0"/>
              </a:rPr>
              <a:t> with </a:t>
            </a:r>
            <a:r>
              <a:rPr lang="it-IT" sz="2000" dirty="0" err="1">
                <a:latin typeface="Calibri" panose="020F0502020204030204" pitchFamily="34" charset="0"/>
              </a:rPr>
              <a:t>possible</a:t>
            </a:r>
            <a:r>
              <a:rPr lang="it-IT" sz="2000" dirty="0">
                <a:latin typeface="Calibri" panose="020F0502020204030204" pitchFamily="34" charset="0"/>
              </a:rPr>
              <a:t> data </a:t>
            </a:r>
            <a:r>
              <a:rPr lang="it-IT" sz="2000" dirty="0" err="1">
                <a:latin typeface="Calibri" panose="020F0502020204030204" pitchFamily="34" charset="0"/>
              </a:rPr>
              <a:t>resources</a:t>
            </a:r>
            <a:r>
              <a:rPr lang="it-IT" sz="2000" dirty="0">
                <a:latin typeface="Calibri" panose="020F0502020204030204" pitchFamily="34" charset="0"/>
              </a:rPr>
              <a:t> (and </a:t>
            </a:r>
            <a:r>
              <a:rPr lang="it-IT" sz="2000" dirty="0" err="1">
                <a:latin typeface="Calibri" panose="020F0502020204030204" pitchFamily="34" charset="0"/>
              </a:rPr>
              <a:t>don't</a:t>
            </a:r>
            <a:r>
              <a:rPr lang="it-IT" sz="2000" dirty="0">
                <a:latin typeface="Calibri" panose="020F0502020204030204" pitchFamily="34" charset="0"/>
              </a:rPr>
              <a:t> know </a:t>
            </a:r>
            <a:r>
              <a:rPr lang="it-IT" sz="2000" dirty="0" err="1">
                <a:latin typeface="Calibri" panose="020F0502020204030204" pitchFamily="34" charset="0"/>
              </a:rPr>
              <a:t>who</a:t>
            </a:r>
            <a:r>
              <a:rPr lang="it-IT" sz="2000" dirty="0">
                <a:latin typeface="Calibri" panose="020F0502020204030204" pitchFamily="34" charset="0"/>
              </a:rPr>
              <a:t> to </a:t>
            </a:r>
            <a:r>
              <a:rPr lang="it-IT" sz="2000" dirty="0" err="1">
                <a:latin typeface="Calibri" panose="020F0502020204030204" pitchFamily="34" charset="0"/>
              </a:rPr>
              <a:t>ask</a:t>
            </a:r>
            <a:r>
              <a:rPr lang="it-IT" sz="2000" dirty="0">
                <a:latin typeface="Calibri" panose="020F0502020204030204" pitchFamily="34" charset="0"/>
              </a:rPr>
              <a:t>)</a:t>
            </a:r>
            <a:br>
              <a:rPr lang="it-IT" sz="1500" dirty="0">
                <a:latin typeface="Calibri" panose="020F0502020204030204" pitchFamily="34" charset="0"/>
              </a:rPr>
            </a:br>
            <a:br>
              <a:rPr lang="it-IT" sz="1500" dirty="0">
                <a:latin typeface="Calibri" panose="020F0502020204030204" pitchFamily="34" charset="0"/>
              </a:rPr>
            </a:br>
            <a:endParaRPr lang="it-IT" sz="15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529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156C4-3B48-CA64-917E-2CF760ACD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8B59D93-83AB-A0F5-5602-A2400709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 dirty="0"/>
              <a:t>8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E496597-CC1B-E7D0-52F8-06FA24743738}"/>
              </a:ext>
            </a:extLst>
          </p:cNvPr>
          <p:cNvSpPr txBox="1"/>
          <p:nvPr/>
        </p:nvSpPr>
        <p:spPr>
          <a:xfrm>
            <a:off x="5238893" y="5833130"/>
            <a:ext cx="68368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https://</a:t>
            </a:r>
            <a:r>
              <a:rPr lang="it-IT" sz="14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dmeg.cessda.eu</a:t>
            </a:r>
            <a:r>
              <a:rPr lang="it-IT" sz="14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/Data-Management-Expert-Guide/7.-Discover/The-</a:t>
            </a:r>
            <a:r>
              <a:rPr lang="it-IT" sz="14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process</a:t>
            </a:r>
            <a:r>
              <a:rPr lang="it-IT" sz="14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-of-data-</a:t>
            </a:r>
            <a:r>
              <a:rPr lang="it-IT" sz="14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discovery</a:t>
            </a:r>
            <a:endParaRPr lang="it-IT" sz="1400" dirty="0">
              <a:effectLst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E248E14-591F-99C9-1998-6CCE6DCD3F91}"/>
              </a:ext>
            </a:extLst>
          </p:cNvPr>
          <p:cNvSpPr txBox="1"/>
          <p:nvPr/>
        </p:nvSpPr>
        <p:spPr>
          <a:xfrm>
            <a:off x="5319398" y="1231283"/>
            <a:ext cx="7140114" cy="2362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it-IT" sz="2250" b="1" dirty="0">
                <a:effectLst/>
                <a:latin typeface="Calibri" panose="020F0502020204030204" pitchFamily="34" charset="0"/>
              </a:rPr>
              <a:t>Set up a </a:t>
            </a:r>
            <a:r>
              <a:rPr lang="it-IT" sz="2250" b="1" dirty="0" err="1">
                <a:effectLst/>
                <a:latin typeface="Calibri" panose="020F0502020204030204" pitchFamily="34" charset="0"/>
              </a:rPr>
              <a:t>search</a:t>
            </a:r>
            <a:r>
              <a:rPr lang="it-IT" sz="2250" b="1" dirty="0">
                <a:effectLst/>
                <a:latin typeface="Calibri" panose="020F0502020204030204" pitchFamily="34" charset="0"/>
              </a:rPr>
              <a:t> query and </a:t>
            </a:r>
            <a:r>
              <a:rPr lang="it-IT" sz="2250" b="1" dirty="0" err="1">
                <a:effectLst/>
                <a:latin typeface="Calibri" panose="020F0502020204030204" pitchFamily="34" charset="0"/>
              </a:rPr>
              <a:t>search</a:t>
            </a:r>
            <a:r>
              <a:rPr lang="it-IT" sz="2250" b="1" dirty="0">
                <a:effectLst/>
                <a:latin typeface="Calibri" panose="020F0502020204030204" pitchFamily="34" charset="0"/>
              </a:rPr>
              <a:t> the dat</a:t>
            </a:r>
            <a:r>
              <a:rPr lang="it-IT" sz="2250" b="1" dirty="0">
                <a:latin typeface="Calibri" panose="020F0502020204030204" pitchFamily="34" charset="0"/>
              </a:rPr>
              <a:t>a </a:t>
            </a:r>
            <a:r>
              <a:rPr lang="it-IT" sz="2250" b="1" dirty="0" err="1">
                <a:effectLst/>
                <a:latin typeface="Calibri" panose="020F0502020204030204" pitchFamily="34" charset="0"/>
              </a:rPr>
              <a:t>resource</a:t>
            </a:r>
            <a:endParaRPr lang="it-IT" sz="2250" b="1" dirty="0">
              <a:latin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Calibri" panose="020F0502020204030204" pitchFamily="34" charset="0"/>
              </a:rPr>
              <a:t>Familiarise</a:t>
            </a:r>
            <a:r>
              <a:rPr lang="it-IT" sz="2000" dirty="0">
                <a:latin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</a:rPr>
              <a:t>yourself</a:t>
            </a:r>
            <a:r>
              <a:rPr lang="it-IT" sz="2000" dirty="0">
                <a:latin typeface="Calibri" panose="020F0502020204030204" pitchFamily="34" charset="0"/>
              </a:rPr>
              <a:t> with the </a:t>
            </a:r>
            <a:r>
              <a:rPr lang="it-IT" sz="2000" dirty="0" err="1">
                <a:latin typeface="Calibri" panose="020F0502020204030204" pitchFamily="34" charset="0"/>
              </a:rPr>
              <a:t>structure</a:t>
            </a:r>
            <a:r>
              <a:rPr lang="it-IT" sz="2000" dirty="0">
                <a:latin typeface="Calibri" panose="020F0502020204030204" pitchFamily="34" charset="0"/>
              </a:rPr>
              <a:t> of the data </a:t>
            </a:r>
            <a:r>
              <a:rPr lang="it-IT" sz="2000" dirty="0" err="1">
                <a:latin typeface="Calibri" panose="020F0502020204030204" pitchFamily="34" charset="0"/>
              </a:rPr>
              <a:t>resource</a:t>
            </a:r>
            <a:endParaRPr lang="it-IT" sz="2000" dirty="0">
              <a:latin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Calibri" panose="020F0502020204030204" pitchFamily="34" charset="0"/>
              </a:rPr>
              <a:t>Register</a:t>
            </a:r>
            <a:r>
              <a:rPr lang="it-IT" sz="2000" dirty="0">
                <a:latin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</a:rPr>
              <a:t>yourself</a:t>
            </a:r>
            <a:r>
              <a:rPr lang="it-IT" sz="2000" dirty="0">
                <a:latin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</a:rPr>
              <a:t>as</a:t>
            </a:r>
            <a:r>
              <a:rPr lang="it-IT" sz="2000" dirty="0">
                <a:latin typeface="Calibri" panose="020F0502020204030204" pitchFamily="34" charset="0"/>
              </a:rPr>
              <a:t> a user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Calibri" panose="020F0502020204030204" pitchFamily="34" charset="0"/>
              </a:rPr>
              <a:t>Ask</a:t>
            </a:r>
            <a:r>
              <a:rPr lang="it-IT" sz="2000" dirty="0">
                <a:latin typeface="Calibri" panose="020F0502020204030204" pitchFamily="34" charset="0"/>
              </a:rPr>
              <a:t> for help</a:t>
            </a:r>
            <a:br>
              <a:rPr lang="it-IT" sz="1500" dirty="0">
                <a:latin typeface="Calibri" panose="020F0502020204030204" pitchFamily="34" charset="0"/>
              </a:rPr>
            </a:br>
            <a:br>
              <a:rPr lang="it-IT" sz="1500" dirty="0">
                <a:latin typeface="Calibri" panose="020F0502020204030204" pitchFamily="34" charset="0"/>
              </a:rPr>
            </a:br>
            <a:br>
              <a:rPr lang="it-IT" sz="1500" dirty="0">
                <a:latin typeface="Calibri" panose="020F0502020204030204" pitchFamily="34" charset="0"/>
              </a:rPr>
            </a:br>
            <a:endParaRPr lang="it-IT" sz="1500" dirty="0">
              <a:latin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9C78E6-5243-3B69-D649-20310DA34F88}"/>
              </a:ext>
            </a:extLst>
          </p:cNvPr>
          <p:cNvSpPr txBox="1"/>
          <p:nvPr/>
        </p:nvSpPr>
        <p:spPr>
          <a:xfrm>
            <a:off x="5319398" y="3105698"/>
            <a:ext cx="6981566" cy="1515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it-IT" sz="2250" b="1" dirty="0">
                <a:effectLst/>
                <a:latin typeface="Calibri" panose="020F0502020204030204" pitchFamily="34" charset="0"/>
              </a:rPr>
              <a:t>Select data </a:t>
            </a:r>
            <a:r>
              <a:rPr lang="it-IT" sz="2250" b="1" dirty="0" err="1">
                <a:effectLst/>
                <a:latin typeface="Calibri" panose="020F0502020204030204" pitchFamily="34" charset="0"/>
              </a:rPr>
              <a:t>candidates</a:t>
            </a:r>
            <a:endParaRPr lang="it-IT" sz="2250" b="1" dirty="0">
              <a:latin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</a:rPr>
              <a:t>Check </a:t>
            </a:r>
            <a:r>
              <a:rPr lang="it-IT" sz="2000" dirty="0" err="1">
                <a:latin typeface="Calibri" panose="020F0502020204030204" pitchFamily="34" charset="0"/>
              </a:rPr>
              <a:t>appropriateness</a:t>
            </a:r>
            <a:r>
              <a:rPr lang="it-IT" sz="2000" dirty="0">
                <a:latin typeface="Calibri" panose="020F0502020204030204" pitchFamily="34" charset="0"/>
              </a:rPr>
              <a:t> of concepts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Use appropriate </a:t>
            </a:r>
            <a:r>
              <a:rPr lang="it-IT" sz="200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indicators</a:t>
            </a:r>
            <a:br>
              <a:rPr lang="it-IT" sz="1500" dirty="0">
                <a:latin typeface="Calibri" panose="020F0502020204030204" pitchFamily="34" charset="0"/>
              </a:rPr>
            </a:br>
            <a:br>
              <a:rPr lang="it-IT" sz="1500" dirty="0">
                <a:latin typeface="Calibri" panose="020F0502020204030204" pitchFamily="34" charset="0"/>
              </a:rPr>
            </a:br>
            <a:endParaRPr lang="it-IT" sz="1500" dirty="0">
              <a:latin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14E799-F31E-6A66-424F-13C8DB82B586}"/>
              </a:ext>
            </a:extLst>
          </p:cNvPr>
          <p:cNvSpPr txBox="1"/>
          <p:nvPr/>
        </p:nvSpPr>
        <p:spPr>
          <a:xfrm>
            <a:off x="5319398" y="4355528"/>
            <a:ext cx="6981566" cy="1592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it-IT" sz="2250" b="1" dirty="0" err="1">
                <a:effectLst/>
                <a:latin typeface="Calibri" panose="020F0502020204030204" pitchFamily="34" charset="0"/>
              </a:rPr>
              <a:t>Evaluate</a:t>
            </a:r>
            <a:r>
              <a:rPr lang="it-IT" sz="2250" b="1" dirty="0">
                <a:effectLst/>
                <a:latin typeface="Calibri" panose="020F0502020204030204" pitchFamily="34" charset="0"/>
              </a:rPr>
              <a:t> data </a:t>
            </a:r>
            <a:r>
              <a:rPr lang="it-IT" sz="2250" b="1" dirty="0" err="1">
                <a:effectLst/>
                <a:latin typeface="Calibri" panose="020F0502020204030204" pitchFamily="34" charset="0"/>
              </a:rPr>
              <a:t>quality</a:t>
            </a:r>
            <a:endParaRPr lang="it-IT" sz="2000" dirty="0">
              <a:latin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What</a:t>
            </a:r>
            <a:r>
              <a:rPr lang="it-IT" sz="200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information </a:t>
            </a:r>
            <a:r>
              <a:rPr lang="it-IT" sz="200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was</a:t>
            </a:r>
            <a:r>
              <a:rPr lang="it-IT" sz="200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it-IT" sz="200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collected</a:t>
            </a:r>
            <a:r>
              <a:rPr lang="it-IT" sz="200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, from </a:t>
            </a:r>
            <a:r>
              <a:rPr lang="it-IT" sz="200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whom</a:t>
            </a:r>
            <a:r>
              <a:rPr lang="it-IT" sz="200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it-IT" sz="200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when</a:t>
            </a:r>
            <a:r>
              <a:rPr lang="it-IT" sz="200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br>
              <a:rPr lang="it-IT" sz="200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</a:br>
            <a:r>
              <a:rPr lang="it-IT" sz="200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and </a:t>
            </a:r>
            <a:r>
              <a:rPr lang="it-IT" sz="200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where</a:t>
            </a:r>
            <a:r>
              <a:rPr lang="it-IT" sz="200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Why</a:t>
            </a:r>
            <a:r>
              <a:rPr lang="it-IT" sz="2000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it-IT" sz="2000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was</a:t>
            </a:r>
            <a:r>
              <a:rPr lang="it-IT" sz="2000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the data </a:t>
            </a:r>
            <a:r>
              <a:rPr lang="it-IT" sz="2000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created</a:t>
            </a:r>
            <a:r>
              <a:rPr lang="it-IT" sz="2000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?</a:t>
            </a:r>
            <a:br>
              <a:rPr lang="it-IT" sz="200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</a:br>
            <a:endParaRPr lang="it-IT" sz="1500" dirty="0">
              <a:latin typeface="Calibri" panose="020F0502020204030204" pitchFamily="34" charset="0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64BC730B-C1F6-A552-2E63-232984FD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671" y="179207"/>
            <a:ext cx="8356057" cy="588509"/>
          </a:xfrm>
        </p:spPr>
        <p:txBody>
          <a:bodyPr>
            <a:normAutofit fontScale="90000"/>
          </a:bodyPr>
          <a:lstStyle/>
          <a:p>
            <a:r>
              <a:rPr lang="es-ES" b="1" dirty="0" err="1">
                <a:solidFill>
                  <a:srgbClr val="C43440"/>
                </a:solidFill>
              </a:rPr>
              <a:t>Best</a:t>
            </a:r>
            <a:r>
              <a:rPr lang="es-ES" b="1" dirty="0">
                <a:solidFill>
                  <a:srgbClr val="C43440"/>
                </a:solidFill>
              </a:rPr>
              <a:t> </a:t>
            </a:r>
            <a:r>
              <a:rPr lang="es-ES" b="1" dirty="0" err="1">
                <a:solidFill>
                  <a:srgbClr val="C43440"/>
                </a:solidFill>
              </a:rPr>
              <a:t>practices</a:t>
            </a:r>
            <a:r>
              <a:rPr lang="es-ES" b="1" dirty="0">
                <a:solidFill>
                  <a:srgbClr val="C43440"/>
                </a:solidFill>
              </a:rPr>
              <a:t>: </a:t>
            </a:r>
            <a:r>
              <a:rPr lang="es-ES" b="1" dirty="0" err="1">
                <a:solidFill>
                  <a:srgbClr val="C43440"/>
                </a:solidFill>
              </a:rPr>
              <a:t>collect</a:t>
            </a:r>
            <a:r>
              <a:rPr lang="es-ES" b="1" dirty="0">
                <a:solidFill>
                  <a:srgbClr val="C43440"/>
                </a:solidFill>
              </a:rPr>
              <a:t> data</a:t>
            </a:r>
            <a:endParaRPr lang="es-ES_tradnl" b="1" dirty="0">
              <a:solidFill>
                <a:srgbClr val="C43440"/>
              </a:solidFill>
            </a:endParaRPr>
          </a:p>
        </p:txBody>
      </p:sp>
      <p:pic>
        <p:nvPicPr>
          <p:cNvPr id="18" name="Immagine 17" descr="Immagine che contiene testo, biglietto da visita, schermata, design&#10;&#10;Descrizione generata automaticamente">
            <a:extLst>
              <a:ext uri="{FF2B5EF4-FFF2-40B4-BE49-F238E27FC236}">
                <a16:creationId xmlns:a16="http://schemas.microsoft.com/office/drawing/2014/main" id="{191A3D5B-B542-DDE0-AF1C-B1B4183D1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8" y="1010043"/>
            <a:ext cx="5207996" cy="52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756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3502</TotalTime>
  <Words>1073</Words>
  <Application>Microsoft Macintosh PowerPoint</Application>
  <PresentationFormat>Widescreen</PresentationFormat>
  <Paragraphs>191</Paragraphs>
  <Slides>31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4" baseType="lpstr">
      <vt:lpstr>1</vt:lpstr>
      <vt:lpstr>Arial</vt:lpstr>
      <vt:lpstr>Calibri</vt:lpstr>
      <vt:lpstr>Calibri Light</vt:lpstr>
      <vt:lpstr>Helvetica</vt:lpstr>
      <vt:lpstr>Helvetica Light</vt:lpstr>
      <vt:lpstr>Helvetica Neue</vt:lpstr>
      <vt:lpstr>Lora</vt:lpstr>
      <vt:lpstr>Söhne</vt:lpstr>
      <vt:lpstr>Source Sans Pro</vt:lpstr>
      <vt:lpstr>Titillium Web</vt:lpstr>
      <vt:lpstr>Wingdings</vt:lpstr>
      <vt:lpstr>Tema de Office</vt:lpstr>
      <vt:lpstr>Open Data in healthcare: challenges, opportunities and best practices</vt:lpstr>
      <vt:lpstr>Introduction</vt:lpstr>
      <vt:lpstr>Introduction</vt:lpstr>
      <vt:lpstr>Introduction</vt:lpstr>
      <vt:lpstr>Introduction</vt:lpstr>
      <vt:lpstr>Introduction</vt:lpstr>
      <vt:lpstr>Best practices</vt:lpstr>
      <vt:lpstr>Best practices: collect data</vt:lpstr>
      <vt:lpstr>Best practices: collect data</vt:lpstr>
      <vt:lpstr>Best practices: file name strategy</vt:lpstr>
      <vt:lpstr>Best practices: structure data</vt:lpstr>
      <vt:lpstr>Best practices: annotate using metadata</vt:lpstr>
      <vt:lpstr>Best practices: file formats</vt:lpstr>
      <vt:lpstr>Best practices: the five stars of open data</vt:lpstr>
      <vt:lpstr>Benefits of open data in healthcare</vt:lpstr>
      <vt:lpstr>Benefits of open data in healthcare</vt:lpstr>
      <vt:lpstr>Benefits of open data in healthcare</vt:lpstr>
      <vt:lpstr>Benefits of open data in healthcare</vt:lpstr>
      <vt:lpstr>Benefits of open data in healthcare</vt:lpstr>
      <vt:lpstr>Benefits of open data in healthcare</vt:lpstr>
      <vt:lpstr>Benefits of open data in healthcare</vt:lpstr>
      <vt:lpstr>Benefits of open data in healthcare</vt:lpstr>
      <vt:lpstr>Benefits of open data in healthcare</vt:lpstr>
      <vt:lpstr>Benefits of open data in healthcare</vt:lpstr>
      <vt:lpstr>Challenges and opportunities</vt:lpstr>
      <vt:lpstr>Challenges and opportunities</vt:lpstr>
      <vt:lpstr>Challenges and opportunities</vt:lpstr>
      <vt:lpstr>Challenges and opportunities</vt:lpstr>
      <vt:lpstr>Challenges and opportunities</vt:lpstr>
      <vt:lpstr>Conclusions</vt:lpstr>
      <vt:lpstr>      Grazie dell’attenzione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FNU LNU</cp:lastModifiedBy>
  <cp:revision>157</cp:revision>
  <dcterms:created xsi:type="dcterms:W3CDTF">2018-03-02T19:38:53Z</dcterms:created>
  <dcterms:modified xsi:type="dcterms:W3CDTF">2024-02-12T09:44:58Z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2024-02-11T23:13:52Z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798f75b2-a39b-421d-bab1-200bbf18a44f</vt:lpwstr>
  </property>
  <property fmtid="{D5CDD505-2E9C-101B-9397-08002B2CF9AE}" pid="7" name="MSIP_Label_defa4170-0d19-0005-0004-bc88714345d2_ActionId">
    <vt:lpwstr>a1dd4f94-2f41-4757-9d35-0fb391a81670</vt:lpwstr>
  </property>
  <property fmtid="{D5CDD505-2E9C-101B-9397-08002B2CF9AE}" pid="8" name="MSIP_Label_defa4170-0d19-0005-0004-bc88714345d2_ContentBits">
    <vt:lpwstr>0</vt:lpwstr>
  </property>
</Properties>
</file>