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641" r:id="rId2"/>
    <p:sldId id="258" r:id="rId3"/>
    <p:sldId id="256" r:id="rId4"/>
    <p:sldId id="645" r:id="rId5"/>
    <p:sldId id="646" r:id="rId6"/>
    <p:sldId id="265" r:id="rId7"/>
    <p:sldId id="260" r:id="rId8"/>
    <p:sldId id="271" r:id="rId9"/>
    <p:sldId id="569" r:id="rId10"/>
    <p:sldId id="640" r:id="rId11"/>
    <p:sldId id="289" r:id="rId12"/>
    <p:sldId id="643" r:id="rId13"/>
    <p:sldId id="298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67F"/>
    <a:srgbClr val="005DFF"/>
    <a:srgbClr val="007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1"/>
    <p:restoredTop sz="94673"/>
  </p:normalViewPr>
  <p:slideViewPr>
    <p:cSldViewPr snapToGrid="0" snapToObjects="1">
      <p:cViewPr varScale="1">
        <p:scale>
          <a:sx n="106" d="100"/>
          <a:sy n="106" d="100"/>
        </p:scale>
        <p:origin x="208" y="11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7EBAB-DB0C-304F-8596-230C62C0C964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CDCC47-2C9E-3249-9051-F5684A30AD9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5346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792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49D70-40A9-1A40-B920-C5C41D29EA5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6156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DCC47-2C9E-3249-9051-F5684A30AD9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53323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7365EF-0257-40E2-911F-5C6E77E25A54}" type="slidenum">
              <a:rPr lang="it-IT" smtClean="0"/>
              <a:pPr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9592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49D70-40A9-1A40-B920-C5C41D29EA5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8839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99" name="Google Shape;9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3015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48062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DCC47-2C9E-3249-9051-F5684A30AD9C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601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CDF0CF-0672-5C4B-9D73-BB92495BEA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06298A6-060A-554F-9358-CA043342D2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15A1DEA-BAC6-9C41-A3A9-8E571F15A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92CB78-5A28-CE43-88FA-CD3FB36F6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2AFCC1-323F-4B46-8C79-B7B09F0E6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319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3F3B56-6F2B-AC4A-A32E-DB1E5FC50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E608DD-F8B0-A749-A435-163B36A1A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CDFD1F8-B5BE-BA4F-91A3-89EE5B03E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8E15246-3AB0-F541-A5D9-282E5E873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0FBF10E-F407-064C-9107-1A8E55BBD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146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A7EF09C-A5A6-D546-989C-77E85896B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1475290-3C98-744E-829C-BBA4246A7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AE21B8-F8AC-6A4A-A528-E5625EE6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CC130A-E8C0-4543-9987-A04A2B41A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20AF03-13AB-364A-85C1-44A84678D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4756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17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FC6D2C-B518-8048-B3AC-775F5E0D1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EE49A3-6EEA-7747-8D7B-576E839A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50C3F2-FF8B-2547-94A8-0FE5DF13E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3E3D5-20DA-9243-8771-F829A20C0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252302-EEA7-BB4B-ABEE-84104D7F4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680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F9F23DA-DD8A-E843-9466-719E679D5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10F8B7-D7FB-2241-8DAA-A7F85DECA7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4F2FE73-048F-6449-A2B5-95B77A659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975DEC5-50C4-7F42-9EDF-1752E9F3F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920AA3-F65D-4845-BB8E-828D85E39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094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5D10CE-2ABC-C14E-A04A-299FCE5F5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F52494E-6947-DC4D-99B2-16CC07385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9E53F38-A5D2-EF45-8532-F21C3EC0D2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E1E21BD-62DF-754B-B52F-93E2F753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CE02DA8-7F15-2340-9277-266E4FFA1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F54F506-5EE9-3E44-A354-3D6EFEAAA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7751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A7BF4E-E517-5E41-B7DA-A2AEA324B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2DCA3B6-C2DC-3B4A-95FD-FAF1C0C2B4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A5FF7DF-7A3A-BA44-ACB3-B510B6229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9B09176-0D9B-F749-A845-D2DC0D952F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7B0090F-7717-0448-B4D0-E456F436FF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E2ED1A0E-AF52-6040-AD87-A636F4920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1EED4FC-3DA2-D243-AE8B-EF5720970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C7CCA77-B06B-9240-B4A6-2F03A8F02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121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EFC772-2160-AC49-A54B-DB196F97E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AA5EC73-A91A-FB4B-A3D6-D51B900AF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77EDEBE-1EE6-594E-8940-8AA3F3E10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2CB475C5-859E-D14C-8209-82EE270FF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913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50F994F-1534-7B4F-BBE5-8C37E7B25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F6F8E38-4FEE-E74F-94E7-5AB3147C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019A594-44F0-1941-AFF2-9FD98EFFC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00505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994B6B-A745-1B41-8D2B-C96E608CD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174363-0C5A-BB47-8D15-4BCF08D52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3E80ABE3-A0F0-554C-A66C-E44E5DC5C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1A2E15-4744-C94C-806C-F574E5F53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5124D7E-2259-B342-A6F3-18832F4E1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9ACD9C0-79EE-1C43-94DC-4DF03AEF5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616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279CE2-02FB-D44D-B1EB-0DBEE8EDD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0B73DE4-2FCE-564F-AB82-CCF73786A0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711431C-118D-B546-A18F-43D186323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A7C87C2-E5F8-EC46-BD3F-3A6E4FBAE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A04B543-1B14-AC45-8DC9-2837CAEE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AE27E0C-4671-6642-AB0C-8B65E824A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097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E3BEB86-009A-094F-A15E-552537C5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891A903-45D4-434B-A7B8-5EF324F6F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58AA1A-FEDF-044C-B354-CCD51CE89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6D828-A4B5-954B-876F-660710139176}" type="datetimeFigureOut">
              <a:rPr lang="it-IT" smtClean="0"/>
              <a:t>10/02/24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288A73-AC32-594A-8BAE-614943D20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6C60AA-A469-F441-885C-7AF11E169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B6E42C-1077-BE44-9C9B-BA5685FB1DD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415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1002/hpm.3075" TargetMode="Externa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gendadigitale.eu/sanita/fascicolo-sanitario-elettronico-cose-e-a-che-punto-e-la-guid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A121330-6573-2E4C-B4F3-54519366E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547" y="411480"/>
            <a:ext cx="10748906" cy="33375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F8F0435-88F3-7A4C-8621-579FA5BC7DE2}"/>
              </a:ext>
            </a:extLst>
          </p:cNvPr>
          <p:cNvSpPr/>
          <p:nvPr/>
        </p:nvSpPr>
        <p:spPr>
          <a:xfrm>
            <a:off x="3048000" y="4458772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latin typeface="Avenir" panose="02000503020000020003" pitchFamily="2" charset="0"/>
              </a:rPr>
              <a:t>Francesco Amato </a:t>
            </a:r>
          </a:p>
          <a:p>
            <a:pPr algn="ctr"/>
            <a:r>
              <a:rPr lang="it-IT" b="1" i="1" dirty="0">
                <a:solidFill>
                  <a:srgbClr val="0070C0"/>
                </a:solidFill>
                <a:latin typeface="Avenir" panose="02000503020000020003" pitchFamily="2" charset="0"/>
              </a:rPr>
              <a:t>Direttore Dipartimento Onco</a:t>
            </a:r>
            <a:r>
              <a:rPr lang="it-IT" b="1" i="1" dirty="0">
                <a:solidFill>
                  <a:srgbClr val="0070C0"/>
                </a:solidFill>
              </a:rPr>
              <a:t> -Ematologico A.O. di Cosenza e Coordinatore Tavolo Tecnico Terapia del Dolore</a:t>
            </a:r>
          </a:p>
          <a:p>
            <a:pPr algn="ctr"/>
            <a:r>
              <a:rPr lang="it-IT" b="1" i="1" dirty="0">
                <a:solidFill>
                  <a:srgbClr val="0070C0"/>
                </a:solidFill>
              </a:rPr>
              <a:t> Ministero della Salute </a:t>
            </a:r>
            <a:endParaRPr lang="it-IT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110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3574" y="2265363"/>
            <a:ext cx="6288087" cy="331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1975" y="1409195"/>
            <a:ext cx="4560666" cy="5115430"/>
          </a:xfrm>
          <a:prstGeom prst="round2DiagRect">
            <a:avLst>
              <a:gd name="adj1" fmla="val 16667"/>
              <a:gd name="adj2" fmla="val 0"/>
            </a:avLst>
          </a:prstGeom>
          <a:noFill/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254000" algn="tl" rotWithShape="0">
              <a:srgbClr val="000000">
                <a:alpha val="42745"/>
              </a:srgbClr>
            </a:outerShdw>
          </a:effectLst>
        </p:spPr>
      </p:pic>
      <p:sp>
        <p:nvSpPr>
          <p:cNvPr id="103" name="Google Shape;103;p2"/>
          <p:cNvSpPr/>
          <p:nvPr/>
        </p:nvSpPr>
        <p:spPr>
          <a:xfrm>
            <a:off x="5935661" y="5580063"/>
            <a:ext cx="516572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rgbClr val="8B8B8B"/>
                </a:solidFill>
                <a:latin typeface="Open Sans"/>
                <a:ea typeface="Open Sans"/>
                <a:cs typeface="Open Sans"/>
                <a:sym typeface="Open Sans"/>
              </a:rPr>
              <a:t>First published: </a:t>
            </a:r>
            <a:r>
              <a:rPr lang="it-IT" sz="1800" b="0" i="0" u="none" strike="noStrike" cap="none">
                <a:solidFill>
                  <a:srgbClr val="1C1D1E"/>
                </a:solidFill>
                <a:latin typeface="Open Sans"/>
                <a:ea typeface="Open Sans"/>
                <a:cs typeface="Open Sans"/>
                <a:sym typeface="Open Sans"/>
              </a:rPr>
              <a:t>24 September 2020</a:t>
            </a:r>
            <a:endParaRPr sz="1800">
              <a:solidFill>
                <a:srgbClr val="76767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>
                <a:solidFill>
                  <a:srgbClr val="767676"/>
                </a:solidFill>
                <a:latin typeface="Open Sans"/>
                <a:ea typeface="Open Sans"/>
                <a:cs typeface="Open Sans"/>
                <a:sym typeface="Open Sans"/>
              </a:rPr>
              <a:t> </a:t>
            </a:r>
            <a:r>
              <a:rPr lang="it-IT" sz="1800" b="1" u="sng">
                <a:solidFill>
                  <a:srgbClr val="005274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https://doi.org/10.1002/hpm.3075</a:t>
            </a:r>
            <a:endParaRPr sz="1800" b="0" i="0">
              <a:solidFill>
                <a:srgbClr val="76767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285749" y="306366"/>
            <a:ext cx="10067926" cy="650480"/>
          </a:xfrm>
          <a:prstGeom prst="rect">
            <a:avLst/>
          </a:prstGeom>
          <a:solidFill>
            <a:schemeClr val="lt1">
              <a:alpha val="81960"/>
            </a:schemeClr>
          </a:solidFill>
          <a:ln w="12700" cap="flat" cmpd="sng">
            <a:solidFill>
              <a:srgbClr val="4472C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it-IT" sz="3600" b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Progetto DRG e Appropriatezza in Terapia del Dolore</a:t>
            </a:r>
            <a:endParaRPr/>
          </a:p>
        </p:txBody>
      </p:sp>
      <p:sp>
        <p:nvSpPr>
          <p:cNvPr id="105" name="Google Shape;105;p2"/>
          <p:cNvSpPr/>
          <p:nvPr/>
        </p:nvSpPr>
        <p:spPr>
          <a:xfrm>
            <a:off x="285749" y="956847"/>
            <a:ext cx="10067926" cy="167104"/>
          </a:xfrm>
          <a:prstGeom prst="rect">
            <a:avLst/>
          </a:prstGeom>
          <a:solidFill>
            <a:srgbClr val="3DA9A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7713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2595" y="257176"/>
            <a:ext cx="11627707" cy="92457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34"/>
          <p:cNvSpPr txBox="1"/>
          <p:nvPr/>
        </p:nvSpPr>
        <p:spPr>
          <a:xfrm>
            <a:off x="700087" y="484700"/>
            <a:ext cx="3086100" cy="523220"/>
          </a:xfrm>
          <a:prstGeom prst="rect">
            <a:avLst/>
          </a:prstGeom>
          <a:solidFill>
            <a:srgbClr val="3DA9A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CONCLUSIONI</a:t>
            </a:r>
            <a:endParaRPr/>
          </a:p>
        </p:txBody>
      </p:sp>
      <p:sp>
        <p:nvSpPr>
          <p:cNvPr id="546" name="Google Shape;546;p34"/>
          <p:cNvSpPr txBox="1"/>
          <p:nvPr/>
        </p:nvSpPr>
        <p:spPr>
          <a:xfrm>
            <a:off x="377009" y="1366882"/>
            <a:ext cx="10022530" cy="40934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Necessità di una condivisione di linee guida per l’utilizzo dei codici in modo uniforme</a:t>
            </a:r>
            <a:endParaRPr/>
          </a:p>
          <a:p>
            <a:pPr marL="285750" marR="0" lvl="0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 dovrebbe considerare non soltanto la costante innovazione tecnologica che influenza le metodiche delle procedure antalgiche, ma anche la globalità del ricovero, tenendo conto: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della tipologia di procedura antalgica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della diagnosi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del setting utilizzato</a:t>
            </a:r>
            <a:endParaRPr/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dei costi realmente sostenuti (costo del personale, dei materiali consumati e delle apparecchiature utilizzate)</a:t>
            </a:r>
            <a:endParaRPr/>
          </a:p>
          <a:p>
            <a:pPr marL="742950" marR="0" lvl="1" indent="-158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⮚"/>
            </a:pPr>
            <a:r>
              <a:rPr lang="it-IT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È necessario, quindi, aprire una discussione per un confronto tra pari al fine di rivalutare eventualmente il tipo di utilizzo del setting in base alla procedura e alla tecnologia utilizzata.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7" name="Google Shape;547;p34" descr="Risultati dei Test universitari: 5 dettagli da tenere a 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35278" y="5044747"/>
            <a:ext cx="3256722" cy="1714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60736" y="0"/>
            <a:ext cx="1731264" cy="1731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3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37344" y="1607508"/>
            <a:ext cx="1702437" cy="659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826333" y="2451185"/>
            <a:ext cx="1060868" cy="7591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4868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77E4615-8F9D-F446-A49D-44F5C20F2E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313206" cy="6858000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E97144F-9B3D-BD48-A257-657B4658A089}"/>
              </a:ext>
            </a:extLst>
          </p:cNvPr>
          <p:cNvSpPr txBox="1"/>
          <p:nvPr/>
        </p:nvSpPr>
        <p:spPr>
          <a:xfrm>
            <a:off x="1187116" y="6488668"/>
            <a:ext cx="9339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Ci sono tutte le condizioni per fare questa rivoluzione in sanità in un momento di sanità Creativa</a:t>
            </a:r>
          </a:p>
        </p:txBody>
      </p:sp>
    </p:spTree>
    <p:extLst>
      <p:ext uri="{BB962C8B-B14F-4D97-AF65-F5344CB8AC3E}">
        <p14:creationId xmlns:p14="http://schemas.microsoft.com/office/powerpoint/2010/main" val="3731913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92C4CB2-D11E-6144-A87E-548CB1E2D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723" y="870284"/>
            <a:ext cx="9617343" cy="54182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C89F61C-16AE-BC4A-AE5B-C8A6C27B03FF}"/>
              </a:ext>
            </a:extLst>
          </p:cNvPr>
          <p:cNvSpPr txBox="1"/>
          <p:nvPr/>
        </p:nvSpPr>
        <p:spPr>
          <a:xfrm>
            <a:off x="9881937" y="-409073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4C5DF7-239C-5342-BD92-BCC5CD7C512A}"/>
              </a:ext>
            </a:extLst>
          </p:cNvPr>
          <p:cNvSpPr txBox="1"/>
          <p:nvPr/>
        </p:nvSpPr>
        <p:spPr>
          <a:xfrm>
            <a:off x="9881937" y="-45238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5329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85image2759790256">
            <a:extLst>
              <a:ext uri="{FF2B5EF4-FFF2-40B4-BE49-F238E27FC236}">
                <a16:creationId xmlns:a16="http://schemas.microsoft.com/office/drawing/2014/main" id="{6D7C66D0-3BE8-4B4B-873C-C714EC6F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6" y="986589"/>
            <a:ext cx="11152423" cy="387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AB3DA5E8-99CD-3E47-9EFD-C513F66631F5}"/>
              </a:ext>
            </a:extLst>
          </p:cNvPr>
          <p:cNvSpPr/>
          <p:nvPr/>
        </p:nvSpPr>
        <p:spPr>
          <a:xfrm>
            <a:off x="773077" y="5619310"/>
            <a:ext cx="3174267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>
                <a:latin typeface="DIN" pitchFamily="2" charset="0"/>
              </a:rPr>
              <a:t>Le </a:t>
            </a:r>
            <a:r>
              <a:rPr lang="it-IT" sz="1200" dirty="0">
                <a:effectLst/>
                <a:latin typeface="DIN" pitchFamily="2" charset="0"/>
              </a:rPr>
              <a:t> principali tappe della digitalizzazione italiana</a:t>
            </a:r>
          </a:p>
          <a:p>
            <a:r>
              <a:rPr lang="it-IT" sz="800" dirty="0">
                <a:effectLst/>
                <a:latin typeface="DIN" pitchFamily="2" charset="0"/>
              </a:rPr>
              <a:t> </a:t>
            </a:r>
            <a:r>
              <a:rPr lang="it-IT" sz="1100" dirty="0"/>
              <a:t>The </a:t>
            </a:r>
            <a:r>
              <a:rPr lang="it-IT" sz="1100" dirty="0" err="1"/>
              <a:t>European</a:t>
            </a:r>
            <a:r>
              <a:rPr lang="it-IT" sz="1100" dirty="0"/>
              <a:t> House 2022 </a:t>
            </a:r>
          </a:p>
          <a:p>
            <a:endParaRPr lang="it-IT" sz="11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44645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F30CDF86-5264-2C40-8C99-9FF1328F6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A8EE7DFB-8932-4B44-8C97-706C7A29EBDB}"/>
              </a:ext>
            </a:extLst>
          </p:cNvPr>
          <p:cNvSpPr/>
          <p:nvPr/>
        </p:nvSpPr>
        <p:spPr>
          <a:xfrm>
            <a:off x="0" y="0"/>
            <a:ext cx="120315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DIN" pitchFamily="2" charset="0"/>
              </a:rPr>
              <a:t>L’evoluzione socio-demografica e l’esigenza di ottimizzare le risorse hanno indotto il decisore pubblico a riflettere sulla necessità di rivedere i sistemi sanitari e socio-sanitari in una chiave </a:t>
            </a:r>
            <a:r>
              <a:rPr lang="it-IT" b="1" dirty="0" err="1">
                <a:solidFill>
                  <a:schemeClr val="bg1"/>
                </a:solidFill>
                <a:latin typeface="DIN" pitchFamily="2" charset="0"/>
              </a:rPr>
              <a:t>piu</a:t>
            </a:r>
            <a:r>
              <a:rPr lang="it-IT" b="1" dirty="0">
                <a:solidFill>
                  <a:schemeClr val="bg1"/>
                </a:solidFill>
                <a:latin typeface="DIN" pitchFamily="2" charset="0"/>
              </a:rPr>
              <a:t>̀ sostenibile per rispondere ai nuovi e crescenti bisogni di salute. In questo contesto, ad esempio, negli ultimi anni si sono moltiplicati gli sforzi per l’informatizzazione dei sistemi sanitari, l’integrazione tra servizi sanitari e socio-sanitari e l’adozione di nuove tecnologie a partire dalla telemedicina per garantire una maggiore </a:t>
            </a:r>
            <a:r>
              <a:rPr lang="it-IT" b="1" dirty="0" err="1">
                <a:solidFill>
                  <a:schemeClr val="bg1"/>
                </a:solidFill>
                <a:latin typeface="DIN" pitchFamily="2" charset="0"/>
              </a:rPr>
              <a:t>accessibilita</a:t>
            </a:r>
            <a:r>
              <a:rPr lang="it-IT" b="1" dirty="0">
                <a:solidFill>
                  <a:schemeClr val="bg1"/>
                </a:solidFill>
                <a:latin typeface="DIN" pitchFamily="2" charset="0"/>
              </a:rPr>
              <a:t>̀ dei servizi sanitari ai cittadini </a:t>
            </a:r>
          </a:p>
          <a:p>
            <a:r>
              <a:rPr lang="it-IT" b="1" dirty="0">
                <a:solidFill>
                  <a:schemeClr val="bg1"/>
                </a:solidFill>
                <a:latin typeface="DIN" pitchFamily="2" charset="0"/>
              </a:rPr>
              <a:t>E’ cambiato il mondo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D1B81A42-D3CA-8441-B7E7-3253585500ED}"/>
              </a:ext>
            </a:extLst>
          </p:cNvPr>
          <p:cNvSpPr/>
          <p:nvPr/>
        </p:nvSpPr>
        <p:spPr>
          <a:xfrm>
            <a:off x="0" y="5938862"/>
            <a:ext cx="1219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i="0" u="none" strike="noStrike" dirty="0">
                <a:solidFill>
                  <a:schemeClr val="bg1"/>
                </a:solidFill>
                <a:effectLst/>
                <a:latin typeface="Roboto"/>
              </a:rPr>
              <a:t>Il 2023 ha visto i primi risultati concreti di attuazione delle Riforme, delle Linee Guida e dei modelli che hanno guidato lo sviluppo di una sanità innovativa – anche in chiave digitale – secondo un approccio olistico </a:t>
            </a:r>
          </a:p>
          <a:p>
            <a:pPr algn="just"/>
            <a:r>
              <a:rPr lang="it-IT" b="1" i="0" u="none" strike="noStrike" dirty="0">
                <a:solidFill>
                  <a:schemeClr val="bg1"/>
                </a:solidFill>
                <a:effectLst/>
                <a:latin typeface="Roboto"/>
              </a:rPr>
              <a:t>e non più a silos  </a:t>
            </a:r>
            <a:r>
              <a:rPr lang="it-IT" b="1" dirty="0" err="1">
                <a:solidFill>
                  <a:schemeClr val="bg1"/>
                </a:solidFill>
                <a:latin typeface="DIN" pitchFamily="2" charset="0"/>
              </a:rPr>
              <a:t>Governance</a:t>
            </a:r>
            <a:r>
              <a:rPr lang="it-IT" b="1" dirty="0">
                <a:solidFill>
                  <a:schemeClr val="bg1"/>
                </a:solidFill>
                <a:latin typeface="DIN" pitchFamily="2" charset="0"/>
              </a:rPr>
              <a:t> </a:t>
            </a:r>
            <a:r>
              <a:rPr lang="it-IT" b="1" dirty="0">
                <a:solidFill>
                  <a:schemeClr val="bg1"/>
                </a:solidFill>
              </a:rPr>
              <a:t> basata sul  Valore </a:t>
            </a:r>
          </a:p>
        </p:txBody>
      </p:sp>
    </p:spTree>
    <p:extLst>
      <p:ext uri="{BB962C8B-B14F-4D97-AF65-F5344CB8AC3E}">
        <p14:creationId xmlns:p14="http://schemas.microsoft.com/office/powerpoint/2010/main" val="1882026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" descr="ome uscire dal Covid-19 con una sanità vicina ai cittadini, con il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C8E1685-79C7-FE45-AD9F-FB6C5A3D4DF6}"/>
              </a:ext>
            </a:extLst>
          </p:cNvPr>
          <p:cNvSpPr/>
          <p:nvPr/>
        </p:nvSpPr>
        <p:spPr>
          <a:xfrm>
            <a:off x="0" y="4152361"/>
            <a:ext cx="115663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00767F"/>
                </a:solidFill>
                <a:latin typeface="DIN" pitchFamily="2" charset="0"/>
              </a:rPr>
              <a:t>Lo scoppio della pandemia ha avuto un impatto positivo sull’accelerazione del processo di transizione digitale, evidenziandone il valore e la necessità di evolvere verso modelli di cura sempre </a:t>
            </a:r>
            <a:r>
              <a:rPr lang="it-IT" b="1" dirty="0" err="1">
                <a:solidFill>
                  <a:srgbClr val="00767F"/>
                </a:solidFill>
                <a:latin typeface="DIN" pitchFamily="2" charset="0"/>
              </a:rPr>
              <a:t>piu</a:t>
            </a:r>
            <a:r>
              <a:rPr lang="it-IT" b="1" dirty="0">
                <a:solidFill>
                  <a:srgbClr val="00767F"/>
                </a:solidFill>
                <a:latin typeface="DIN" pitchFamily="2" charset="0"/>
              </a:rPr>
              <a:t>̀ connessi e vicini al paziente, in un momento in cui la situazione emergenziale imponeva di individuare soluzioni in grado di abbattere la barriera della distanza tra professionisti sanitari e pazienti e mantenere la </a:t>
            </a:r>
            <a:r>
              <a:rPr lang="it-IT" b="1" dirty="0" err="1">
                <a:solidFill>
                  <a:srgbClr val="00767F"/>
                </a:solidFill>
                <a:latin typeface="DIN" pitchFamily="2" charset="0"/>
              </a:rPr>
              <a:t>continuita</a:t>
            </a:r>
            <a:r>
              <a:rPr lang="it-IT" b="1" dirty="0">
                <a:solidFill>
                  <a:srgbClr val="00767F"/>
                </a:solidFill>
                <a:latin typeface="DIN" pitchFamily="2" charset="0"/>
              </a:rPr>
              <a:t>̀ delle cure. Il Piano Nazionale di Ripresa e Resilienza (PNRR), che ha portato un incremento delle risorse dedicate al tema, mirando a “migliorare le dotazioni infrastrutturali e tecnologiche, promuovere la ricerca e l’innovazione e sviluppare le competenze tecnico-professionali, digitali e manageriali del personale” e inducendo una revisione dell’assetto normativo, rappresenta l’</a:t>
            </a:r>
            <a:r>
              <a:rPr lang="it-IT" b="1" dirty="0" err="1">
                <a:solidFill>
                  <a:srgbClr val="00767F"/>
                </a:solidFill>
                <a:latin typeface="DIN" pitchFamily="2" charset="0"/>
              </a:rPr>
              <a:t>opportunita</a:t>
            </a:r>
            <a:r>
              <a:rPr lang="it-IT" b="1" dirty="0">
                <a:solidFill>
                  <a:srgbClr val="00767F"/>
                </a:solidFill>
                <a:latin typeface="DIN" pitchFamily="2" charset="0"/>
              </a:rPr>
              <a:t>̀ di rafforzare e rendere strutturali le esperienze di sanità digitale avviate in pandemia in emergenza. </a:t>
            </a:r>
          </a:p>
          <a:p>
            <a:pPr algn="just"/>
            <a:r>
              <a:rPr lang="it-IT" b="1" dirty="0">
                <a:solidFill>
                  <a:srgbClr val="00767F"/>
                </a:solidFill>
                <a:latin typeface="DIN" pitchFamily="2" charset="0"/>
              </a:rPr>
              <a:t>Dopo vent’anni di programmazione sanitaria si sta costruendo un sistema sanitario unico al Mondo a condizioni che si mettano i dati a fattor comune per farne cosa ? GC Ricerca programmazione evidenze che orientano scelte</a:t>
            </a:r>
            <a:endParaRPr lang="it-IT" b="1" dirty="0">
              <a:solidFill>
                <a:srgbClr val="0076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32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1">
            <a:extLst>
              <a:ext uri="{FF2B5EF4-FFF2-40B4-BE49-F238E27FC236}">
                <a16:creationId xmlns:a16="http://schemas.microsoft.com/office/drawing/2014/main" id="{613894B7-70A3-E54C-A11B-B696F8F22DF2}"/>
              </a:ext>
            </a:extLst>
          </p:cNvPr>
          <p:cNvSpPr txBox="1">
            <a:spLocks/>
          </p:cNvSpPr>
          <p:nvPr/>
        </p:nvSpPr>
        <p:spPr>
          <a:xfrm>
            <a:off x="8124092" y="1781908"/>
            <a:ext cx="3507613" cy="33279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it-IT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it-IT" sz="24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cronicità</a:t>
            </a:r>
            <a:r>
              <a:rPr lang="it-IT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è il tema di una nuova condizione di malattia che richiede servizi tesi a dare supporto alla difficoltà sia della persona malata che della famiglia che ne deve sostenere sia il carico emozionale che operativo</a:t>
            </a:r>
          </a:p>
          <a:p>
            <a:pPr algn="just">
              <a:lnSpc>
                <a:spcPct val="100000"/>
              </a:lnSpc>
            </a:pPr>
            <a:r>
              <a:rPr lang="it-IT" sz="18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Longevità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0BC2860-C806-284C-9BF8-6B8A73998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22" y="1030941"/>
            <a:ext cx="7248629" cy="482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95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B5875EB0-86FC-B04B-A0AE-7511CEC3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1252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02DFC0B1-8D50-5E48-B9A0-CC477D43F67E}"/>
              </a:ext>
            </a:extLst>
          </p:cNvPr>
          <p:cNvSpPr/>
          <p:nvPr/>
        </p:nvSpPr>
        <p:spPr>
          <a:xfrm>
            <a:off x="561474" y="5657671"/>
            <a:ext cx="1130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chemeClr val="bg1"/>
                </a:solidFill>
              </a:rPr>
              <a:t>Cambiare i Paradigmi di Cura  con l’obbiettivo di tenere il Paziente a Casa e non farlo tornare inutilmente in Ospedale </a:t>
            </a:r>
          </a:p>
          <a:p>
            <a:r>
              <a:rPr lang="it-IT" b="1" dirty="0">
                <a:solidFill>
                  <a:schemeClr val="bg1"/>
                </a:solidFill>
              </a:rPr>
              <a:t>Portare  la tecnologia a Casa  erogando i LEA attraverso la Telemedicina</a:t>
            </a:r>
          </a:p>
          <a:p>
            <a:r>
              <a:rPr lang="it-IT" b="1" dirty="0">
                <a:solidFill>
                  <a:schemeClr val="bg1"/>
                </a:solidFill>
              </a:rPr>
              <a:t>Superamento del GUP Nord -Sud</a:t>
            </a:r>
          </a:p>
        </p:txBody>
      </p:sp>
    </p:spTree>
    <p:extLst>
      <p:ext uri="{BB962C8B-B14F-4D97-AF65-F5344CB8AC3E}">
        <p14:creationId xmlns:p14="http://schemas.microsoft.com/office/powerpoint/2010/main" val="2502210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96492172-1533-724A-8EAB-BFF78A31C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-431800"/>
            <a:ext cx="10668000" cy="7112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4E0C202-8230-EC49-91E8-2BC6CCD6D5A9}"/>
              </a:ext>
            </a:extLst>
          </p:cNvPr>
          <p:cNvSpPr/>
          <p:nvPr/>
        </p:nvSpPr>
        <p:spPr>
          <a:xfrm>
            <a:off x="10154652" y="123378"/>
            <a:ext cx="2213811" cy="60016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it-IT" sz="1600" b="1" i="0" u="none" strike="noStrike" dirty="0">
                <a:solidFill>
                  <a:srgbClr val="0070C0"/>
                </a:solidFill>
                <a:effectLst/>
                <a:latin typeface="Roboto"/>
              </a:rPr>
              <a:t>Le sfide del Sistema sanitario l’innovazione</a:t>
            </a:r>
          </a:p>
          <a:p>
            <a:pPr algn="just"/>
            <a:r>
              <a:rPr lang="it-IT" sz="1600" b="1" i="0" u="none" strike="noStrike" dirty="0">
                <a:solidFill>
                  <a:srgbClr val="0070C0"/>
                </a:solidFill>
                <a:effectLst/>
                <a:latin typeface="Roboto"/>
              </a:rPr>
              <a:t>Tra le pietre miliari: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l </a:t>
            </a:r>
            <a:r>
              <a:rPr lang="it-IT" sz="1600" b="1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fascicolo sanitario elettronico del cittadino</a:t>
            </a:r>
            <a:endParaRPr lang="it-IT" sz="1600" b="1" dirty="0">
              <a:solidFill>
                <a:srgbClr val="0070C0"/>
              </a:solidFill>
            </a:endParaRP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La telemedicina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La cartella clinica elettronica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l’intelligenza artificiale e la robotica applicata alle cure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il 2024 sarà l’anno della formazione </a:t>
            </a:r>
            <a:r>
              <a:rPr lang="it-IT" sz="1600" b="1" dirty="0" err="1">
                <a:solidFill>
                  <a:srgbClr val="0070C0"/>
                </a:solidFill>
              </a:rPr>
              <a:t>eHealth</a:t>
            </a:r>
            <a:r>
              <a:rPr lang="it-IT" sz="1600" b="1" dirty="0">
                <a:solidFill>
                  <a:srgbClr val="0070C0"/>
                </a:solidFill>
              </a:rPr>
              <a:t> della sanità italiana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dematerializzazione di tutte le informazioni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Videochiamate e conferenze per il personale sanitario e i pazienti </a:t>
            </a:r>
            <a:r>
              <a:rPr lang="it-IT" sz="1600" b="1" dirty="0" err="1">
                <a:solidFill>
                  <a:srgbClr val="0070C0"/>
                </a:solidFill>
              </a:rPr>
              <a:t>Covid</a:t>
            </a:r>
            <a:r>
              <a:rPr lang="it-IT" sz="1600" dirty="0">
                <a:solidFill>
                  <a:srgbClr val="0070C0"/>
                </a:solidFill>
              </a:rPr>
              <a:t>.</a:t>
            </a:r>
          </a:p>
          <a:p>
            <a:pPr algn="just"/>
            <a:r>
              <a:rPr lang="it-IT" sz="1600" b="1" dirty="0" err="1">
                <a:solidFill>
                  <a:srgbClr val="0070C0"/>
                </a:solidFill>
              </a:rPr>
              <a:t>App</a:t>
            </a:r>
            <a:r>
              <a:rPr lang="it-IT" sz="1600" b="1" dirty="0">
                <a:solidFill>
                  <a:srgbClr val="0070C0"/>
                </a:solidFill>
              </a:rPr>
              <a:t> </a:t>
            </a:r>
            <a:r>
              <a:rPr lang="it-IT" sz="1600" b="1" dirty="0" err="1">
                <a:solidFill>
                  <a:srgbClr val="0070C0"/>
                </a:solidFill>
              </a:rPr>
              <a:t>scond</a:t>
            </a:r>
            <a:r>
              <a:rPr lang="it-IT" sz="1600" b="1" dirty="0">
                <a:solidFill>
                  <a:srgbClr val="0070C0"/>
                </a:solidFill>
              </a:rPr>
              <a:t> opinion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Va Governata</a:t>
            </a:r>
          </a:p>
          <a:p>
            <a:pPr algn="just"/>
            <a:r>
              <a:rPr lang="it-IT" sz="1600" b="1" dirty="0">
                <a:solidFill>
                  <a:srgbClr val="0070C0"/>
                </a:solidFill>
              </a:rPr>
              <a:t>Cos’è l’innovazione?</a:t>
            </a:r>
          </a:p>
        </p:txBody>
      </p:sp>
    </p:spTree>
    <p:extLst>
      <p:ext uri="{BB962C8B-B14F-4D97-AF65-F5344CB8AC3E}">
        <p14:creationId xmlns:p14="http://schemas.microsoft.com/office/powerpoint/2010/main" val="2141176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endParaRPr lang="it-IT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435" y="692697"/>
            <a:ext cx="55372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egnaposto contenuto 3"/>
          <p:cNvSpPr>
            <a:spLocks noGrp="1"/>
          </p:cNvSpPr>
          <p:nvPr>
            <p:ph idx="1"/>
          </p:nvPr>
        </p:nvSpPr>
        <p:spPr>
          <a:xfrm>
            <a:off x="7988266" y="1394503"/>
            <a:ext cx="3193081" cy="4380655"/>
          </a:xfrm>
        </p:spPr>
        <p:txBody>
          <a:bodyPr>
            <a:normAutofit/>
          </a:bodyPr>
          <a:lstStyle/>
          <a:p>
            <a:endParaRPr lang="it-IT" dirty="0"/>
          </a:p>
          <a:p>
            <a:endParaRPr lang="it-IT" dirty="0"/>
          </a:p>
          <a:p>
            <a:pPr marL="0" indent="0" algn="ctr">
              <a:buNone/>
            </a:pPr>
            <a:r>
              <a:rPr lang="it-IT" sz="4000" b="1" dirty="0">
                <a:solidFill>
                  <a:srgbClr val="00767F"/>
                </a:solidFill>
              </a:rPr>
              <a:t>La rete</a:t>
            </a:r>
          </a:p>
          <a:p>
            <a:pPr marL="0" indent="0" algn="ctr">
              <a:buNone/>
            </a:pPr>
            <a:r>
              <a:rPr lang="it-IT" sz="3200" dirty="0">
                <a:solidFill>
                  <a:srgbClr val="00767F"/>
                </a:solidFill>
              </a:rPr>
              <a:t> Innovazione Organizzativa</a:t>
            </a:r>
            <a:br>
              <a:rPr lang="it-IT" dirty="0"/>
            </a:br>
            <a:endParaRPr lang="it-I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31" y="3789040"/>
            <a:ext cx="6336704" cy="271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8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dmin\Desktop\palliative-care_no-excus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33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772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dir="u" isInverted="1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559</TotalTime>
  <Words>654</Words>
  <Application>Microsoft Macintosh PowerPoint</Application>
  <PresentationFormat>Widescreen</PresentationFormat>
  <Paragraphs>56</Paragraphs>
  <Slides>13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Avenir</vt:lpstr>
      <vt:lpstr>Calibri</vt:lpstr>
      <vt:lpstr>Calibri Light</vt:lpstr>
      <vt:lpstr>DIN</vt:lpstr>
      <vt:lpstr>Noto Sans Symbols</vt:lpstr>
      <vt:lpstr>Open Sans</vt:lpstr>
      <vt:lpstr>Roboto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Microsoft Office User</cp:lastModifiedBy>
  <cp:revision>23</cp:revision>
  <dcterms:created xsi:type="dcterms:W3CDTF">2024-02-07T20:51:14Z</dcterms:created>
  <dcterms:modified xsi:type="dcterms:W3CDTF">2024-02-10T18:29:06Z</dcterms:modified>
</cp:coreProperties>
</file>